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7" r:id="rId3"/>
    <p:sldId id="283" r:id="rId4"/>
    <p:sldId id="288" r:id="rId5"/>
    <p:sldId id="289" r:id="rId6"/>
    <p:sldId id="290" r:id="rId7"/>
    <p:sldId id="291" r:id="rId8"/>
    <p:sldId id="292" r:id="rId9"/>
    <p:sldId id="293" r:id="rId10"/>
    <p:sldId id="294" r:id="rId11"/>
    <p:sldId id="295" r:id="rId12"/>
    <p:sldId id="296" r:id="rId13"/>
    <p:sldId id="285" r:id="rId14"/>
    <p:sldId id="270" r:id="rId15"/>
    <p:sldId id="281" r:id="rId16"/>
    <p:sldId id="272" r:id="rId17"/>
    <p:sldId id="273" r:id="rId18"/>
    <p:sldId id="274" r:id="rId19"/>
    <p:sldId id="282" r:id="rId20"/>
    <p:sldId id="297" r:id="rId21"/>
    <p:sldId id="298" r:id="rId22"/>
    <p:sldId id="276"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DDDDD"/>
    <a:srgbClr val="C0C0C0"/>
    <a:srgbClr val="EAEAEA"/>
    <a:srgbClr val="CC0000"/>
    <a:srgbClr val="46ACAE"/>
    <a:srgbClr val="7EA5D0"/>
    <a:srgbClr val="6E81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505" autoAdjust="0"/>
    <p:restoredTop sz="94660" autoAdjust="0"/>
  </p:normalViewPr>
  <p:slideViewPr>
    <p:cSldViewPr>
      <p:cViewPr varScale="1">
        <p:scale>
          <a:sx n="80" d="100"/>
          <a:sy n="80" d="100"/>
        </p:scale>
        <p:origin x="122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19400" y="3365500"/>
            <a:ext cx="6019800" cy="596900"/>
          </a:xfrm>
        </p:spPr>
        <p:txBody>
          <a:bodyPr/>
          <a:lstStyle>
            <a:lvl1pPr>
              <a:defRPr sz="3600"/>
            </a:lvl1pPr>
          </a:lstStyle>
          <a:p>
            <a:pPr lvl="0"/>
            <a:r>
              <a:rPr lang="ar-SA" noProof="0" smtClean="0"/>
              <a:t>انقر لتحرير نمط العنوان الرئيسي</a:t>
            </a:r>
            <a:endParaRPr lang="en-US" noProof="0" smtClean="0"/>
          </a:p>
        </p:txBody>
      </p:sp>
      <p:sp>
        <p:nvSpPr>
          <p:cNvPr id="3075" name="Rectangle 3"/>
          <p:cNvSpPr>
            <a:spLocks noGrp="1" noChangeArrowheads="1"/>
          </p:cNvSpPr>
          <p:nvPr>
            <p:ph type="subTitle" idx="1"/>
          </p:nvPr>
        </p:nvSpPr>
        <p:spPr>
          <a:xfrm>
            <a:off x="2819400" y="2743200"/>
            <a:ext cx="5715000" cy="533400"/>
          </a:xfrm>
        </p:spPr>
        <p:txBody>
          <a:bodyPr/>
          <a:lstStyle>
            <a:lvl1pPr marL="0" indent="0">
              <a:buFont typeface="Wingdings" pitchFamily="2" charset="2"/>
              <a:buNone/>
              <a:defRPr sz="1800" b="0">
                <a:solidFill>
                  <a:schemeClr val="tx1"/>
                </a:solidFill>
              </a:defRPr>
            </a:lvl1pPr>
          </a:lstStyle>
          <a:p>
            <a:pPr lvl="0"/>
            <a:r>
              <a:rPr lang="ar-SA" noProof="0" smtClean="0"/>
              <a:t>انقر لتحرير نمط العنوان الثانوي الرئيسي</a:t>
            </a:r>
            <a:endParaRPr lang="en-US" noProof="0" smtClean="0"/>
          </a:p>
        </p:txBody>
      </p:sp>
      <p:sp>
        <p:nvSpPr>
          <p:cNvPr id="3076" name="Rectangle 4"/>
          <p:cNvSpPr>
            <a:spLocks noGrp="1" noChangeArrowheads="1"/>
          </p:cNvSpPr>
          <p:nvPr>
            <p:ph type="dt" sz="half" idx="2"/>
          </p:nvPr>
        </p:nvSpPr>
        <p:spPr>
          <a:xfrm>
            <a:off x="457200" y="6477000"/>
            <a:ext cx="2133600" cy="244475"/>
          </a:xfrm>
        </p:spPr>
        <p:txBody>
          <a:bodyPr/>
          <a:lstStyle>
            <a:lvl1pPr>
              <a:defRPr sz="1200">
                <a:latin typeface="Arial" charset="0"/>
              </a:defRPr>
            </a:lvl1pPr>
          </a:lstStyle>
          <a:p>
            <a:endParaRPr lang="en-US"/>
          </a:p>
        </p:txBody>
      </p:sp>
      <p:sp>
        <p:nvSpPr>
          <p:cNvPr id="3077" name="Rectangle 5"/>
          <p:cNvSpPr>
            <a:spLocks noGrp="1" noChangeArrowheads="1"/>
          </p:cNvSpPr>
          <p:nvPr>
            <p:ph type="ftr" sz="quarter" idx="3"/>
          </p:nvPr>
        </p:nvSpPr>
        <p:spPr>
          <a:xfrm>
            <a:off x="3124200" y="6477000"/>
            <a:ext cx="2895600" cy="244475"/>
          </a:xfrm>
        </p:spPr>
        <p:txBody>
          <a:bodyPr/>
          <a:lstStyle>
            <a:lvl1pPr algn="ctr">
              <a:defRPr sz="1200">
                <a:latin typeface="Arial" charset="0"/>
              </a:defRPr>
            </a:lvl1pPr>
          </a:lstStyle>
          <a:p>
            <a:endParaRPr lang="en-US"/>
          </a:p>
        </p:txBody>
      </p:sp>
      <p:sp>
        <p:nvSpPr>
          <p:cNvPr id="3078" name="Rectangle 6"/>
          <p:cNvSpPr>
            <a:spLocks noGrp="1" noChangeArrowheads="1"/>
          </p:cNvSpPr>
          <p:nvPr>
            <p:ph type="sldNum" sz="quarter" idx="4"/>
          </p:nvPr>
        </p:nvSpPr>
        <p:spPr>
          <a:xfrm>
            <a:off x="6553200" y="6477000"/>
            <a:ext cx="2133600" cy="244475"/>
          </a:xfrm>
        </p:spPr>
        <p:txBody>
          <a:bodyPr/>
          <a:lstStyle>
            <a:lvl1pPr>
              <a:defRPr sz="1200">
                <a:latin typeface="Arial" charset="0"/>
              </a:defRPr>
            </a:lvl1pPr>
          </a:lstStyle>
          <a:p>
            <a:fld id="{70F7A5D0-7DD2-48DF-A1E6-E38C2E223DDF}" type="slidenum">
              <a:rPr lang="en-US"/>
              <a:pPr/>
              <a:t>‹#›</a:t>
            </a:fld>
            <a:endParaRPr lang="en-US"/>
          </a:p>
        </p:txBody>
      </p:sp>
      <p:sp>
        <p:nvSpPr>
          <p:cNvPr id="3086" name="Text Box 14"/>
          <p:cNvSpPr txBox="1">
            <a:spLocks noChangeArrowheads="1"/>
          </p:cNvSpPr>
          <p:nvPr/>
        </p:nvSpPr>
        <p:spPr bwMode="gray">
          <a:xfrm>
            <a:off x="7239000" y="0"/>
            <a:ext cx="1536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i="1">
                <a:solidFill>
                  <a:srgbClr val="CC0000"/>
                </a:solidFill>
                <a:latin typeface="Verdana" pitchFamily="34" charset="0"/>
              </a:rPr>
              <a:t>LOGO</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r>
              <a:rPr lang="en-US"/>
              <a:t>Company Logo</a:t>
            </a:r>
          </a:p>
        </p:txBody>
      </p:sp>
      <p:sp>
        <p:nvSpPr>
          <p:cNvPr id="6" name="عنصر نائب لرقم الشريحة 5"/>
          <p:cNvSpPr>
            <a:spLocks noGrp="1"/>
          </p:cNvSpPr>
          <p:nvPr>
            <p:ph type="sldNum" sz="quarter" idx="12"/>
          </p:nvPr>
        </p:nvSpPr>
        <p:spPr/>
        <p:txBody>
          <a:bodyPr/>
          <a:lstStyle>
            <a:lvl1pPr>
              <a:defRPr/>
            </a:lvl1pPr>
          </a:lstStyle>
          <a:p>
            <a:fld id="{B8D2F926-A0C8-4057-84C1-7E430DE93702}" type="slidenum">
              <a:rPr lang="en-US"/>
              <a:pPr/>
              <a:t>‹#›</a:t>
            </a:fld>
            <a:endParaRPr lang="en-US"/>
          </a:p>
        </p:txBody>
      </p:sp>
    </p:spTree>
    <p:extLst>
      <p:ext uri="{BB962C8B-B14F-4D97-AF65-F5344CB8AC3E}">
        <p14:creationId xmlns:p14="http://schemas.microsoft.com/office/powerpoint/2010/main" val="221129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533400"/>
            <a:ext cx="2057400" cy="5715000"/>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533400"/>
            <a:ext cx="6019800" cy="5715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r>
              <a:rPr lang="en-US"/>
              <a:t>Company Logo</a:t>
            </a:r>
          </a:p>
        </p:txBody>
      </p:sp>
      <p:sp>
        <p:nvSpPr>
          <p:cNvPr id="6" name="عنصر نائب لرقم الشريحة 5"/>
          <p:cNvSpPr>
            <a:spLocks noGrp="1"/>
          </p:cNvSpPr>
          <p:nvPr>
            <p:ph type="sldNum" sz="quarter" idx="12"/>
          </p:nvPr>
        </p:nvSpPr>
        <p:spPr/>
        <p:txBody>
          <a:bodyPr/>
          <a:lstStyle>
            <a:lvl1pPr>
              <a:defRPr/>
            </a:lvl1pPr>
          </a:lstStyle>
          <a:p>
            <a:fld id="{99B2BBA0-54A0-4DF8-A7D5-3123277DA74A}" type="slidenum">
              <a:rPr lang="en-US"/>
              <a:pPr/>
              <a:t>‹#›</a:t>
            </a:fld>
            <a:endParaRPr lang="en-US"/>
          </a:p>
        </p:txBody>
      </p:sp>
    </p:spTree>
    <p:extLst>
      <p:ext uri="{BB962C8B-B14F-4D97-AF65-F5344CB8AC3E}">
        <p14:creationId xmlns:p14="http://schemas.microsoft.com/office/powerpoint/2010/main" val="752371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7696200" cy="563563"/>
          </a:xfrm>
        </p:spPr>
        <p:txBody>
          <a:bodyPr/>
          <a:lstStyle/>
          <a:p>
            <a:r>
              <a:rPr lang="ar-SA" smtClean="0"/>
              <a:t>انقر لتحرير نمط العنوان الرئيسي</a:t>
            </a:r>
            <a:endParaRPr lang="en-US"/>
          </a:p>
        </p:txBody>
      </p:sp>
      <p:sp>
        <p:nvSpPr>
          <p:cNvPr id="3" name="عنصر نائب للجدول 2"/>
          <p:cNvSpPr>
            <a:spLocks noGrp="1"/>
          </p:cNvSpPr>
          <p:nvPr>
            <p:ph type="tbl" idx="1"/>
          </p:nvPr>
        </p:nvSpPr>
        <p:spPr>
          <a:xfrm>
            <a:off x="457200" y="1447800"/>
            <a:ext cx="8229600" cy="4800600"/>
          </a:xfrm>
        </p:spPr>
        <p:txBody>
          <a:bodyPr/>
          <a:lstStyle/>
          <a:p>
            <a:r>
              <a:rPr lang="ar-SA" smtClean="0"/>
              <a:t>انقر فوق الأيقونة لإضافة جدول</a:t>
            </a:r>
            <a:endParaRPr lang="en-US"/>
          </a:p>
        </p:txBody>
      </p:sp>
      <p:sp>
        <p:nvSpPr>
          <p:cNvPr id="4" name="عنصر نائب للتاريخ 3"/>
          <p:cNvSpPr>
            <a:spLocks noGrp="1"/>
          </p:cNvSpPr>
          <p:nvPr>
            <p:ph type="dt" sz="half" idx="10"/>
          </p:nvPr>
        </p:nvSpPr>
        <p:spPr>
          <a:xfrm>
            <a:off x="457200" y="6556375"/>
            <a:ext cx="2133600" cy="244475"/>
          </a:xfrm>
        </p:spPr>
        <p:txBody>
          <a:bodyPr/>
          <a:lstStyle>
            <a:lvl1pPr>
              <a:defRPr/>
            </a:lvl1pPr>
          </a:lstStyle>
          <a:p>
            <a:endParaRPr lang="en-US"/>
          </a:p>
        </p:txBody>
      </p:sp>
      <p:sp>
        <p:nvSpPr>
          <p:cNvPr id="5" name="عنصر نائب للتذييل 4"/>
          <p:cNvSpPr>
            <a:spLocks noGrp="1"/>
          </p:cNvSpPr>
          <p:nvPr>
            <p:ph type="ftr" sz="quarter" idx="11"/>
          </p:nvPr>
        </p:nvSpPr>
        <p:spPr>
          <a:xfrm>
            <a:off x="7162800" y="152400"/>
            <a:ext cx="1752600" cy="228600"/>
          </a:xfrm>
        </p:spPr>
        <p:txBody>
          <a:bodyPr/>
          <a:lstStyle>
            <a:lvl1pPr>
              <a:defRPr/>
            </a:lvl1pPr>
          </a:lstStyle>
          <a:p>
            <a:r>
              <a:rPr lang="en-US"/>
              <a:t>Company Logo</a:t>
            </a:r>
          </a:p>
        </p:txBody>
      </p:sp>
      <p:sp>
        <p:nvSpPr>
          <p:cNvPr id="6" name="عنصر نائب لرقم الشريحة 5"/>
          <p:cNvSpPr>
            <a:spLocks noGrp="1"/>
          </p:cNvSpPr>
          <p:nvPr>
            <p:ph type="sldNum" sz="quarter" idx="12"/>
          </p:nvPr>
        </p:nvSpPr>
        <p:spPr>
          <a:xfrm>
            <a:off x="3429000" y="6556375"/>
            <a:ext cx="2133600" cy="244475"/>
          </a:xfrm>
        </p:spPr>
        <p:txBody>
          <a:bodyPr/>
          <a:lstStyle>
            <a:lvl1pPr>
              <a:defRPr/>
            </a:lvl1pPr>
          </a:lstStyle>
          <a:p>
            <a:fld id="{B13081EB-EEC5-48FF-A7FE-8130F831CB4E}" type="slidenum">
              <a:rPr lang="en-US"/>
              <a:pPr/>
              <a:t>‹#›</a:t>
            </a:fld>
            <a:endParaRPr lang="en-US"/>
          </a:p>
        </p:txBody>
      </p:sp>
    </p:spTree>
    <p:extLst>
      <p:ext uri="{BB962C8B-B14F-4D97-AF65-F5344CB8AC3E}">
        <p14:creationId xmlns:p14="http://schemas.microsoft.com/office/powerpoint/2010/main" val="38953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r>
              <a:rPr lang="en-US"/>
              <a:t>Company Logo</a:t>
            </a:r>
          </a:p>
        </p:txBody>
      </p:sp>
      <p:sp>
        <p:nvSpPr>
          <p:cNvPr id="6" name="عنصر نائب لرقم الشريحة 5"/>
          <p:cNvSpPr>
            <a:spLocks noGrp="1"/>
          </p:cNvSpPr>
          <p:nvPr>
            <p:ph type="sldNum" sz="quarter" idx="12"/>
          </p:nvPr>
        </p:nvSpPr>
        <p:spPr/>
        <p:txBody>
          <a:bodyPr/>
          <a:lstStyle>
            <a:lvl1pPr>
              <a:defRPr/>
            </a:lvl1pPr>
          </a:lstStyle>
          <a:p>
            <a:fld id="{551799F9-7E05-41BB-9A64-270BCDB306E5}" type="slidenum">
              <a:rPr lang="en-US"/>
              <a:pPr/>
              <a:t>‹#›</a:t>
            </a:fld>
            <a:endParaRPr lang="en-US"/>
          </a:p>
        </p:txBody>
      </p:sp>
    </p:spTree>
    <p:extLst>
      <p:ext uri="{BB962C8B-B14F-4D97-AF65-F5344CB8AC3E}">
        <p14:creationId xmlns:p14="http://schemas.microsoft.com/office/powerpoint/2010/main" val="238946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r>
              <a:rPr lang="en-US"/>
              <a:t>Company Logo</a:t>
            </a:r>
          </a:p>
        </p:txBody>
      </p:sp>
      <p:sp>
        <p:nvSpPr>
          <p:cNvPr id="6" name="عنصر نائب لرقم الشريحة 5"/>
          <p:cNvSpPr>
            <a:spLocks noGrp="1"/>
          </p:cNvSpPr>
          <p:nvPr>
            <p:ph type="sldNum" sz="quarter" idx="12"/>
          </p:nvPr>
        </p:nvSpPr>
        <p:spPr/>
        <p:txBody>
          <a:bodyPr/>
          <a:lstStyle>
            <a:lvl1pPr>
              <a:defRPr/>
            </a:lvl1pPr>
          </a:lstStyle>
          <a:p>
            <a:fld id="{05E28188-2BEB-43E4-9D0B-0301B4338A37}" type="slidenum">
              <a:rPr lang="en-US"/>
              <a:pPr/>
              <a:t>‹#›</a:t>
            </a:fld>
            <a:endParaRPr lang="en-US"/>
          </a:p>
        </p:txBody>
      </p:sp>
    </p:spTree>
    <p:extLst>
      <p:ext uri="{BB962C8B-B14F-4D97-AF65-F5344CB8AC3E}">
        <p14:creationId xmlns:p14="http://schemas.microsoft.com/office/powerpoint/2010/main" val="352933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4478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4478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r>
              <a:rPr lang="en-US"/>
              <a:t>Company Logo</a:t>
            </a:r>
          </a:p>
        </p:txBody>
      </p:sp>
      <p:sp>
        <p:nvSpPr>
          <p:cNvPr id="7" name="عنصر نائب لرقم الشريحة 6"/>
          <p:cNvSpPr>
            <a:spLocks noGrp="1"/>
          </p:cNvSpPr>
          <p:nvPr>
            <p:ph type="sldNum" sz="quarter" idx="12"/>
          </p:nvPr>
        </p:nvSpPr>
        <p:spPr/>
        <p:txBody>
          <a:bodyPr/>
          <a:lstStyle>
            <a:lvl1pPr>
              <a:defRPr/>
            </a:lvl1pPr>
          </a:lstStyle>
          <a:p>
            <a:fld id="{B25C470A-EBC5-4B07-9727-F8F3474BFD36}" type="slidenum">
              <a:rPr lang="en-US"/>
              <a:pPr/>
              <a:t>‹#›</a:t>
            </a:fld>
            <a:endParaRPr lang="en-US"/>
          </a:p>
        </p:txBody>
      </p:sp>
    </p:spTree>
    <p:extLst>
      <p:ext uri="{BB962C8B-B14F-4D97-AF65-F5344CB8AC3E}">
        <p14:creationId xmlns:p14="http://schemas.microsoft.com/office/powerpoint/2010/main" val="788991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lvl1pPr>
              <a:defRPr/>
            </a:lvl1pPr>
          </a:lstStyle>
          <a:p>
            <a:endParaRPr lang="en-US"/>
          </a:p>
        </p:txBody>
      </p:sp>
      <p:sp>
        <p:nvSpPr>
          <p:cNvPr id="8" name="عنصر نائب للتذييل 7"/>
          <p:cNvSpPr>
            <a:spLocks noGrp="1"/>
          </p:cNvSpPr>
          <p:nvPr>
            <p:ph type="ftr" sz="quarter" idx="11"/>
          </p:nvPr>
        </p:nvSpPr>
        <p:spPr/>
        <p:txBody>
          <a:bodyPr/>
          <a:lstStyle>
            <a:lvl1pPr>
              <a:defRPr/>
            </a:lvl1pPr>
          </a:lstStyle>
          <a:p>
            <a:r>
              <a:rPr lang="en-US"/>
              <a:t>Company Logo</a:t>
            </a:r>
          </a:p>
        </p:txBody>
      </p:sp>
      <p:sp>
        <p:nvSpPr>
          <p:cNvPr id="9" name="عنصر نائب لرقم الشريحة 8"/>
          <p:cNvSpPr>
            <a:spLocks noGrp="1"/>
          </p:cNvSpPr>
          <p:nvPr>
            <p:ph type="sldNum" sz="quarter" idx="12"/>
          </p:nvPr>
        </p:nvSpPr>
        <p:spPr/>
        <p:txBody>
          <a:bodyPr/>
          <a:lstStyle>
            <a:lvl1pPr>
              <a:defRPr/>
            </a:lvl1pPr>
          </a:lstStyle>
          <a:p>
            <a:fld id="{0468702E-9FD1-42EA-AD79-82A8D14D870E}" type="slidenum">
              <a:rPr lang="en-US"/>
              <a:pPr/>
              <a:t>‹#›</a:t>
            </a:fld>
            <a:endParaRPr lang="en-US"/>
          </a:p>
        </p:txBody>
      </p:sp>
    </p:spTree>
    <p:extLst>
      <p:ext uri="{BB962C8B-B14F-4D97-AF65-F5344CB8AC3E}">
        <p14:creationId xmlns:p14="http://schemas.microsoft.com/office/powerpoint/2010/main" val="397714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lvl1pPr>
              <a:defRPr/>
            </a:lvl1pPr>
          </a:lstStyle>
          <a:p>
            <a:endParaRPr lang="en-US"/>
          </a:p>
        </p:txBody>
      </p:sp>
      <p:sp>
        <p:nvSpPr>
          <p:cNvPr id="4" name="عنصر نائب للتذييل 3"/>
          <p:cNvSpPr>
            <a:spLocks noGrp="1"/>
          </p:cNvSpPr>
          <p:nvPr>
            <p:ph type="ftr" sz="quarter" idx="11"/>
          </p:nvPr>
        </p:nvSpPr>
        <p:spPr/>
        <p:txBody>
          <a:bodyPr/>
          <a:lstStyle>
            <a:lvl1pPr>
              <a:defRPr/>
            </a:lvl1pPr>
          </a:lstStyle>
          <a:p>
            <a:r>
              <a:rPr lang="en-US"/>
              <a:t>Company Logo</a:t>
            </a:r>
          </a:p>
        </p:txBody>
      </p:sp>
      <p:sp>
        <p:nvSpPr>
          <p:cNvPr id="5" name="عنصر نائب لرقم الشريحة 4"/>
          <p:cNvSpPr>
            <a:spLocks noGrp="1"/>
          </p:cNvSpPr>
          <p:nvPr>
            <p:ph type="sldNum" sz="quarter" idx="12"/>
          </p:nvPr>
        </p:nvSpPr>
        <p:spPr/>
        <p:txBody>
          <a:bodyPr/>
          <a:lstStyle>
            <a:lvl1pPr>
              <a:defRPr/>
            </a:lvl1pPr>
          </a:lstStyle>
          <a:p>
            <a:fld id="{A36EC5BA-80BD-4C4B-9BE6-BA1A2137BC09}" type="slidenum">
              <a:rPr lang="en-US"/>
              <a:pPr/>
              <a:t>‹#›</a:t>
            </a:fld>
            <a:endParaRPr lang="en-US"/>
          </a:p>
        </p:txBody>
      </p:sp>
    </p:spTree>
    <p:extLst>
      <p:ext uri="{BB962C8B-B14F-4D97-AF65-F5344CB8AC3E}">
        <p14:creationId xmlns:p14="http://schemas.microsoft.com/office/powerpoint/2010/main" val="2356404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a:p>
        </p:txBody>
      </p:sp>
      <p:sp>
        <p:nvSpPr>
          <p:cNvPr id="3" name="عنصر نائب للتذييل 2"/>
          <p:cNvSpPr>
            <a:spLocks noGrp="1"/>
          </p:cNvSpPr>
          <p:nvPr>
            <p:ph type="ftr" sz="quarter" idx="11"/>
          </p:nvPr>
        </p:nvSpPr>
        <p:spPr/>
        <p:txBody>
          <a:bodyPr/>
          <a:lstStyle>
            <a:lvl1pPr>
              <a:defRPr/>
            </a:lvl1pPr>
          </a:lstStyle>
          <a:p>
            <a:r>
              <a:rPr lang="en-US"/>
              <a:t>Company Logo</a:t>
            </a:r>
          </a:p>
        </p:txBody>
      </p:sp>
      <p:sp>
        <p:nvSpPr>
          <p:cNvPr id="4" name="عنصر نائب لرقم الشريحة 3"/>
          <p:cNvSpPr>
            <a:spLocks noGrp="1"/>
          </p:cNvSpPr>
          <p:nvPr>
            <p:ph type="sldNum" sz="quarter" idx="12"/>
          </p:nvPr>
        </p:nvSpPr>
        <p:spPr/>
        <p:txBody>
          <a:bodyPr/>
          <a:lstStyle>
            <a:lvl1pPr>
              <a:defRPr/>
            </a:lvl1pPr>
          </a:lstStyle>
          <a:p>
            <a:fld id="{8F728E12-B937-4CD0-8631-BC78CD71362D}" type="slidenum">
              <a:rPr lang="en-US"/>
              <a:pPr/>
              <a:t>‹#›</a:t>
            </a:fld>
            <a:endParaRPr lang="en-US"/>
          </a:p>
        </p:txBody>
      </p:sp>
    </p:spTree>
    <p:extLst>
      <p:ext uri="{BB962C8B-B14F-4D97-AF65-F5344CB8AC3E}">
        <p14:creationId xmlns:p14="http://schemas.microsoft.com/office/powerpoint/2010/main" val="3928966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r>
              <a:rPr lang="en-US"/>
              <a:t>Company Logo</a:t>
            </a:r>
          </a:p>
        </p:txBody>
      </p:sp>
      <p:sp>
        <p:nvSpPr>
          <p:cNvPr id="7" name="عنصر نائب لرقم الشريحة 6"/>
          <p:cNvSpPr>
            <a:spLocks noGrp="1"/>
          </p:cNvSpPr>
          <p:nvPr>
            <p:ph type="sldNum" sz="quarter" idx="12"/>
          </p:nvPr>
        </p:nvSpPr>
        <p:spPr/>
        <p:txBody>
          <a:bodyPr/>
          <a:lstStyle>
            <a:lvl1pPr>
              <a:defRPr/>
            </a:lvl1pPr>
          </a:lstStyle>
          <a:p>
            <a:fld id="{EAFE0FB2-E1EB-472A-B6F9-C67EF70FA294}" type="slidenum">
              <a:rPr lang="en-US"/>
              <a:pPr/>
              <a:t>‹#›</a:t>
            </a:fld>
            <a:endParaRPr lang="en-US"/>
          </a:p>
        </p:txBody>
      </p:sp>
    </p:spTree>
    <p:extLst>
      <p:ext uri="{BB962C8B-B14F-4D97-AF65-F5344CB8AC3E}">
        <p14:creationId xmlns:p14="http://schemas.microsoft.com/office/powerpoint/2010/main" val="820794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r>
              <a:rPr lang="en-US"/>
              <a:t>Company Logo</a:t>
            </a:r>
          </a:p>
        </p:txBody>
      </p:sp>
      <p:sp>
        <p:nvSpPr>
          <p:cNvPr id="7" name="عنصر نائب لرقم الشريحة 6"/>
          <p:cNvSpPr>
            <a:spLocks noGrp="1"/>
          </p:cNvSpPr>
          <p:nvPr>
            <p:ph type="sldNum" sz="quarter" idx="12"/>
          </p:nvPr>
        </p:nvSpPr>
        <p:spPr/>
        <p:txBody>
          <a:bodyPr/>
          <a:lstStyle>
            <a:lvl1pPr>
              <a:defRPr/>
            </a:lvl1pPr>
          </a:lstStyle>
          <a:p>
            <a:fld id="{58A77A66-CA49-41A5-AB06-D5886EED8702}" type="slidenum">
              <a:rPr lang="en-US"/>
              <a:pPr/>
              <a:t>‹#›</a:t>
            </a:fld>
            <a:endParaRPr lang="en-US"/>
          </a:p>
        </p:txBody>
      </p:sp>
    </p:spTree>
    <p:extLst>
      <p:ext uri="{BB962C8B-B14F-4D97-AF65-F5344CB8AC3E}">
        <p14:creationId xmlns:p14="http://schemas.microsoft.com/office/powerpoint/2010/main" val="2609102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gray">
          <a:xfrm>
            <a:off x="457200" y="1447800"/>
            <a:ext cx="8229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smtClean="0"/>
          </a:p>
        </p:txBody>
      </p:sp>
      <p:sp>
        <p:nvSpPr>
          <p:cNvPr id="1028" name="Rectangle 4"/>
          <p:cNvSpPr>
            <a:spLocks noGrp="1" noChangeArrowheads="1"/>
          </p:cNvSpPr>
          <p:nvPr>
            <p:ph type="dt" sz="half" idx="2"/>
          </p:nvPr>
        </p:nvSpPr>
        <p:spPr bwMode="gray">
          <a:xfrm>
            <a:off x="457200" y="6556375"/>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1"/>
                </a:solidFill>
                <a:latin typeface="+mn-lt"/>
              </a:defRPr>
            </a:lvl1pPr>
          </a:lstStyle>
          <a:p>
            <a:endParaRPr lang="en-US"/>
          </a:p>
        </p:txBody>
      </p:sp>
      <p:sp>
        <p:nvSpPr>
          <p:cNvPr id="1029" name="Rectangle 5"/>
          <p:cNvSpPr>
            <a:spLocks noGrp="1" noChangeArrowheads="1"/>
          </p:cNvSpPr>
          <p:nvPr>
            <p:ph type="ftr" sz="quarter" idx="3"/>
          </p:nvPr>
        </p:nvSpPr>
        <p:spPr bwMode="gray">
          <a:xfrm>
            <a:off x="7162800" y="152400"/>
            <a:ext cx="1752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1"/>
                </a:solidFill>
                <a:latin typeface="+mn-lt"/>
              </a:defRPr>
            </a:lvl1pPr>
          </a:lstStyle>
          <a:p>
            <a:r>
              <a:rPr lang="en-US"/>
              <a:t>Company Logo</a:t>
            </a:r>
          </a:p>
        </p:txBody>
      </p:sp>
      <p:sp>
        <p:nvSpPr>
          <p:cNvPr id="1030" name="Rectangle 6"/>
          <p:cNvSpPr>
            <a:spLocks noGrp="1" noChangeArrowheads="1"/>
          </p:cNvSpPr>
          <p:nvPr>
            <p:ph type="sldNum" sz="quarter" idx="4"/>
          </p:nvPr>
        </p:nvSpPr>
        <p:spPr bwMode="gray">
          <a:xfrm>
            <a:off x="3429000" y="6556375"/>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1"/>
                </a:solidFill>
                <a:latin typeface="+mn-lt"/>
              </a:defRPr>
            </a:lvl1pPr>
          </a:lstStyle>
          <a:p>
            <a:fld id="{17B674AC-117C-4448-9ED0-9ECD5183E934}" type="slidenum">
              <a:rPr lang="en-US"/>
              <a:pPr/>
              <a:t>‹#›</a:t>
            </a:fld>
            <a:endParaRPr lang="en-US"/>
          </a:p>
        </p:txBody>
      </p:sp>
      <p:sp>
        <p:nvSpPr>
          <p:cNvPr id="1026" name="Rectangle 2"/>
          <p:cNvSpPr>
            <a:spLocks noGrp="1" noChangeArrowheads="1"/>
          </p:cNvSpPr>
          <p:nvPr>
            <p:ph type="title"/>
          </p:nvPr>
        </p:nvSpPr>
        <p:spPr bwMode="gray">
          <a:xfrm>
            <a:off x="457200" y="533400"/>
            <a:ext cx="7696200"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en-US" smtClean="0"/>
          </a:p>
        </p:txBody>
      </p:sp>
      <p:grpSp>
        <p:nvGrpSpPr>
          <p:cNvPr id="1059" name="Group 35"/>
          <p:cNvGrpSpPr>
            <a:grpSpLocks/>
          </p:cNvGrpSpPr>
          <p:nvPr/>
        </p:nvGrpSpPr>
        <p:grpSpPr bwMode="auto">
          <a:xfrm>
            <a:off x="0" y="1143000"/>
            <a:ext cx="7086600" cy="22225"/>
            <a:chOff x="0" y="720"/>
            <a:chExt cx="4464" cy="14"/>
          </a:xfrm>
        </p:grpSpPr>
        <p:sp>
          <p:nvSpPr>
            <p:cNvPr id="1055" name="Line 31"/>
            <p:cNvSpPr>
              <a:spLocks noChangeShapeType="1"/>
            </p:cNvSpPr>
            <p:nvPr userDrawn="1"/>
          </p:nvSpPr>
          <p:spPr bwMode="auto">
            <a:xfrm flipH="1">
              <a:off x="0" y="720"/>
              <a:ext cx="44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8" name="Line 34"/>
            <p:cNvSpPr>
              <a:spLocks noChangeShapeType="1"/>
            </p:cNvSpPr>
            <p:nvPr userDrawn="1"/>
          </p:nvSpPr>
          <p:spPr bwMode="auto">
            <a:xfrm>
              <a:off x="0" y="734"/>
              <a:ext cx="1968"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Verdana" pitchFamily="34" charset="0"/>
        </a:defRPr>
      </a:lvl2pPr>
      <a:lvl3pPr algn="l" rtl="0" eaLnBrk="1" fontAlgn="base" hangingPunct="1">
        <a:spcBef>
          <a:spcPct val="0"/>
        </a:spcBef>
        <a:spcAft>
          <a:spcPct val="0"/>
        </a:spcAft>
        <a:defRPr sz="3200" b="1">
          <a:solidFill>
            <a:schemeClr val="tx2"/>
          </a:solidFill>
          <a:latin typeface="Verdana" pitchFamily="34" charset="0"/>
        </a:defRPr>
      </a:lvl3pPr>
      <a:lvl4pPr algn="l" rtl="0" eaLnBrk="1" fontAlgn="base" hangingPunct="1">
        <a:spcBef>
          <a:spcPct val="0"/>
        </a:spcBef>
        <a:spcAft>
          <a:spcPct val="0"/>
        </a:spcAft>
        <a:defRPr sz="3200" b="1">
          <a:solidFill>
            <a:schemeClr val="tx2"/>
          </a:solidFill>
          <a:latin typeface="Verdana" pitchFamily="34" charset="0"/>
        </a:defRPr>
      </a:lvl4pPr>
      <a:lvl5pPr algn="l" rtl="0" eaLnBrk="1" fontAlgn="base" hangingPunct="1">
        <a:spcBef>
          <a:spcPct val="0"/>
        </a:spcBef>
        <a:spcAft>
          <a:spcPct val="0"/>
        </a:spcAft>
        <a:defRPr sz="3200" b="1">
          <a:solidFill>
            <a:schemeClr val="tx2"/>
          </a:solidFill>
          <a:latin typeface="Verdana" pitchFamily="34" charset="0"/>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hlink"/>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ar-IQ" dirty="0" smtClean="0">
                <a:solidFill>
                  <a:srgbClr val="CC0000"/>
                </a:solidFill>
              </a:rPr>
              <a:t>‎ </a:t>
            </a:r>
            <a:br>
              <a:rPr lang="ar-IQ" dirty="0" smtClean="0">
                <a:solidFill>
                  <a:srgbClr val="CC0000"/>
                </a:solidFill>
              </a:rPr>
            </a:br>
            <a:r>
              <a:rPr lang="ar-IQ" dirty="0" smtClean="0">
                <a:solidFill>
                  <a:srgbClr val="CC0000"/>
                </a:solidFill>
              </a:rPr>
              <a:t>ادارة الموهبة ‏‎ &amp; ‎‏ ادارة الذات</a:t>
            </a:r>
            <a:endParaRPr lang="ar-IQ" dirty="0">
              <a:solidFill>
                <a:srgbClr val="CC0000"/>
              </a:solidFill>
            </a:endParaRPr>
          </a:p>
        </p:txBody>
      </p:sp>
      <p:sp>
        <p:nvSpPr>
          <p:cNvPr id="2051" name="Rectangle 3"/>
          <p:cNvSpPr>
            <a:spLocks noGrp="1" noChangeArrowheads="1"/>
          </p:cNvSpPr>
          <p:nvPr>
            <p:ph type="subTitle" idx="1"/>
          </p:nvPr>
        </p:nvSpPr>
        <p:spPr>
          <a:xfrm>
            <a:off x="2895600" y="3124200"/>
            <a:ext cx="5715000" cy="533400"/>
          </a:xfrm>
        </p:spPr>
        <p:txBody>
          <a:bodyPr/>
          <a:lstStyle/>
          <a:p>
            <a:pPr algn="ctr"/>
            <a:r>
              <a:rPr lang="ar-IQ" sz="3200" b="1" dirty="0" smtClean="0">
                <a:solidFill>
                  <a:srgbClr val="000000"/>
                </a:solidFill>
              </a:rPr>
              <a:t>ادارة الموارد البشرية</a:t>
            </a:r>
            <a:endParaRPr lang="en-US" sz="3200" b="1" dirty="0">
              <a:solidFill>
                <a:srgbClr val="000000"/>
              </a:solidFill>
            </a:endParaRPr>
          </a:p>
        </p:txBody>
      </p:sp>
      <p:sp>
        <p:nvSpPr>
          <p:cNvPr id="2053" name="Text Box 5"/>
          <p:cNvSpPr txBox="1">
            <a:spLocks noChangeArrowheads="1"/>
          </p:cNvSpPr>
          <p:nvPr/>
        </p:nvSpPr>
        <p:spPr bwMode="gray">
          <a:xfrm>
            <a:off x="2699792" y="4653136"/>
            <a:ext cx="669674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400" b="1" dirty="0" smtClean="0">
                <a:solidFill>
                  <a:srgbClr val="000000"/>
                </a:solidFill>
              </a:rPr>
              <a:t>Talent management &amp; Self – </a:t>
            </a:r>
            <a:r>
              <a:rPr lang="en-US" sz="2400" b="1" dirty="0" smtClean="0">
                <a:solidFill>
                  <a:srgbClr val="000000"/>
                </a:solidFill>
              </a:rPr>
              <a:t>management</a:t>
            </a:r>
            <a:endParaRPr lang="ar-IQ" sz="2400" b="1" dirty="0" smtClean="0">
              <a:solidFill>
                <a:srgbClr val="000000"/>
              </a:solidFill>
            </a:endParaRPr>
          </a:p>
          <a:p>
            <a:endParaRPr lang="ar-IQ" sz="2400" b="1" dirty="0">
              <a:solidFill>
                <a:srgbClr val="000000"/>
              </a:solidFill>
            </a:endParaRPr>
          </a:p>
          <a:p>
            <a:r>
              <a:rPr lang="ar-IQ" sz="2400" b="1" dirty="0" smtClean="0">
                <a:solidFill>
                  <a:srgbClr val="000000"/>
                </a:solidFill>
              </a:rPr>
              <a:t>أ.م.د. </a:t>
            </a:r>
            <a:r>
              <a:rPr lang="ar-IQ" sz="2400" b="1" smtClean="0">
                <a:solidFill>
                  <a:srgbClr val="000000"/>
                </a:solidFill>
              </a:rPr>
              <a:t>سمية عباس مجيد</a:t>
            </a:r>
            <a:endParaRPr lang="ar-SA" sz="2400" b="1" dirty="0" smtClean="0">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323528" y="1666875"/>
            <a:ext cx="8424935" cy="4352925"/>
          </a:xfrm>
        </p:spPr>
        <p:txBody>
          <a:bodyPr/>
          <a:lstStyle/>
          <a:p>
            <a:pPr algn="r" rtl="1"/>
            <a:r>
              <a:rPr lang="ar-SA" sz="3600" dirty="0" smtClean="0">
                <a:solidFill>
                  <a:srgbClr val="000000"/>
                </a:solidFill>
                <a:effectLst/>
                <a:latin typeface="Calibri"/>
                <a:ea typeface="Calibri"/>
                <a:cs typeface="Arial"/>
              </a:rPr>
              <a:t>رابعا- أهمية إدارة الموهبة : ‏</a:t>
            </a:r>
          </a:p>
          <a:p>
            <a:pPr algn="r" rtl="1"/>
            <a:r>
              <a:rPr lang="ar-IQ" sz="3600" dirty="0">
                <a:solidFill>
                  <a:srgbClr val="000000"/>
                </a:solidFill>
              </a:rPr>
              <a:t>خامسا : عملية إدارة الموهبة</a:t>
            </a:r>
            <a:endParaRPr lang="en-US" sz="3600" dirty="0">
              <a:solidFill>
                <a:srgbClr val="000000"/>
              </a:solidFill>
            </a:endParaRPr>
          </a:p>
          <a:p>
            <a:pPr algn="r" rtl="1"/>
            <a:endParaRPr lang="ar-SA" sz="3600" dirty="0" smtClean="0">
              <a:solidFill>
                <a:srgbClr val="000000"/>
              </a:solidFill>
              <a:effectLst/>
              <a:latin typeface="Calibri"/>
              <a:ea typeface="Calibri"/>
              <a:cs typeface="Arial"/>
            </a:endParaRPr>
          </a:p>
        </p:txBody>
      </p:sp>
    </p:spTree>
    <p:extLst>
      <p:ext uri="{BB962C8B-B14F-4D97-AF65-F5344CB8AC3E}">
        <p14:creationId xmlns:p14="http://schemas.microsoft.com/office/powerpoint/2010/main" val="1992510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179512" y="1340768"/>
            <a:ext cx="8424935" cy="4968552"/>
          </a:xfrm>
        </p:spPr>
        <p:txBody>
          <a:bodyPr/>
          <a:lstStyle/>
          <a:p>
            <a:pPr algn="r" rtl="1"/>
            <a:r>
              <a:rPr lang="ar-SA" sz="3600" dirty="0" smtClean="0">
                <a:solidFill>
                  <a:srgbClr val="000000"/>
                </a:solidFill>
                <a:effectLst/>
                <a:latin typeface="Calibri"/>
                <a:ea typeface="Calibri"/>
                <a:cs typeface="Arial"/>
              </a:rPr>
              <a:t>خامسا : عملية إدارة الموهبة</a:t>
            </a:r>
          </a:p>
          <a:p>
            <a:pPr algn="r" rtl="1"/>
            <a:endParaRPr lang="ar-SA" sz="3600" dirty="0" smtClean="0">
              <a:solidFill>
                <a:srgbClr val="000000"/>
              </a:solidFill>
              <a:effectLst/>
              <a:latin typeface="Calibri"/>
              <a:ea typeface="Calibri"/>
              <a:cs typeface="Arial"/>
            </a:endParaRPr>
          </a:p>
        </p:txBody>
      </p:sp>
      <p:pic>
        <p:nvPicPr>
          <p:cNvPr id="1044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204864"/>
            <a:ext cx="8892480"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6967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179512" y="1340768"/>
            <a:ext cx="8424935" cy="4968552"/>
          </a:xfrm>
        </p:spPr>
        <p:txBody>
          <a:bodyPr/>
          <a:lstStyle/>
          <a:p>
            <a:pPr algn="r" rtl="1"/>
            <a:r>
              <a:rPr lang="ar-SA" sz="3600" dirty="0" smtClean="0">
                <a:solidFill>
                  <a:srgbClr val="000000"/>
                </a:solidFill>
                <a:effectLst/>
                <a:latin typeface="Calibri"/>
                <a:ea typeface="Calibri"/>
                <a:cs typeface="Arial"/>
              </a:rPr>
              <a:t>سادسا : العناصر الأساسية لإدارة الموهبة</a:t>
            </a:r>
          </a:p>
          <a:p>
            <a:pPr algn="r" rtl="1"/>
            <a:r>
              <a:rPr lang="ar-SA" sz="3600" dirty="0" smtClean="0">
                <a:solidFill>
                  <a:srgbClr val="000000"/>
                </a:solidFill>
                <a:effectLst/>
                <a:latin typeface="Calibri"/>
                <a:ea typeface="Calibri"/>
                <a:cs typeface="Arial"/>
              </a:rPr>
              <a:t>‎.1‎‏ تخطيط القوى العاملة.‏</a:t>
            </a:r>
          </a:p>
          <a:p>
            <a:pPr algn="r" rtl="1"/>
            <a:r>
              <a:rPr lang="ar-SA" sz="3600" dirty="0" smtClean="0">
                <a:solidFill>
                  <a:srgbClr val="000000"/>
                </a:solidFill>
                <a:effectLst/>
                <a:latin typeface="Calibri"/>
                <a:ea typeface="Calibri"/>
                <a:cs typeface="Arial"/>
              </a:rPr>
              <a:t>‎.2‎‏ استقطاب الموهبة.‏</a:t>
            </a:r>
          </a:p>
          <a:p>
            <a:pPr algn="r" rtl="1"/>
            <a:r>
              <a:rPr lang="ar-SA" sz="3600" dirty="0" smtClean="0">
                <a:solidFill>
                  <a:srgbClr val="000000"/>
                </a:solidFill>
                <a:effectLst/>
                <a:latin typeface="Calibri"/>
                <a:ea typeface="Calibri"/>
                <a:cs typeface="Arial"/>
              </a:rPr>
              <a:t>‎.3‎‏ تطوير الموهبة.‏</a:t>
            </a:r>
          </a:p>
          <a:p>
            <a:pPr algn="r" rtl="1"/>
            <a:r>
              <a:rPr lang="ar-SA" sz="3600" dirty="0" smtClean="0">
                <a:solidFill>
                  <a:srgbClr val="000000"/>
                </a:solidFill>
                <a:effectLst/>
                <a:latin typeface="Calibri"/>
                <a:ea typeface="Calibri"/>
                <a:cs typeface="Arial"/>
              </a:rPr>
              <a:t>‎4‎‏. انخراط الموهبة والاحتفاظ بها.‏</a:t>
            </a:r>
          </a:p>
          <a:p>
            <a:pPr marL="0" indent="0" algn="r" rtl="1">
              <a:buNone/>
            </a:pPr>
            <a:endParaRPr lang="ar-SA" sz="3600" dirty="0" smtClean="0">
              <a:solidFill>
                <a:srgbClr val="000000"/>
              </a:solidFill>
              <a:effectLst/>
              <a:latin typeface="Calibri"/>
              <a:ea typeface="Calibri"/>
              <a:cs typeface="Arial"/>
            </a:endParaRPr>
          </a:p>
        </p:txBody>
      </p:sp>
    </p:spTree>
    <p:extLst>
      <p:ext uri="{BB962C8B-B14F-4D97-AF65-F5344CB8AC3E}">
        <p14:creationId xmlns:p14="http://schemas.microsoft.com/office/powerpoint/2010/main" val="1626487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عنصر نائب للتذييل 4"/>
          <p:cNvSpPr>
            <a:spLocks noGrp="1"/>
          </p:cNvSpPr>
          <p:nvPr>
            <p:ph type="ftr" sz="quarter" idx="11"/>
          </p:nvPr>
        </p:nvSpPr>
        <p:spPr/>
        <p:txBody>
          <a:bodyPr/>
          <a:lstStyle/>
          <a:p>
            <a:r>
              <a:rPr lang="en-US"/>
              <a:t>Company Logo</a:t>
            </a:r>
          </a:p>
        </p:txBody>
      </p:sp>
      <p:sp>
        <p:nvSpPr>
          <p:cNvPr id="97282" name="Rectangle 2"/>
          <p:cNvSpPr>
            <a:spLocks noGrp="1" noChangeArrowheads="1"/>
          </p:cNvSpPr>
          <p:nvPr>
            <p:ph type="title"/>
          </p:nvPr>
        </p:nvSpPr>
        <p:spPr/>
        <p:txBody>
          <a:bodyPr/>
          <a:lstStyle/>
          <a:p>
            <a:pPr algn="ctr" rtl="1"/>
            <a:r>
              <a:rPr lang="ar-IQ" sz="3600" dirty="0" smtClean="0">
                <a:solidFill>
                  <a:srgbClr val="000000"/>
                </a:solidFill>
              </a:rPr>
              <a:t>ادارة الذات ‏</a:t>
            </a:r>
            <a:r>
              <a:rPr lang="en-US" sz="3600" dirty="0" smtClean="0">
                <a:solidFill>
                  <a:srgbClr val="000000"/>
                </a:solidFill>
              </a:rPr>
              <a:t>SELF-MANAGEMENT</a:t>
            </a:r>
            <a:endParaRPr lang="en-US" sz="2000" dirty="0">
              <a:solidFill>
                <a:srgbClr val="000000"/>
              </a:solidFill>
            </a:endParaRPr>
          </a:p>
        </p:txBody>
      </p:sp>
      <p:sp>
        <p:nvSpPr>
          <p:cNvPr id="49" name="Rectangle 3"/>
          <p:cNvSpPr txBox="1">
            <a:spLocks noChangeArrowheads="1"/>
          </p:cNvSpPr>
          <p:nvPr/>
        </p:nvSpPr>
        <p:spPr bwMode="black">
          <a:xfrm>
            <a:off x="341784" y="1268760"/>
            <a:ext cx="8424935"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hlink"/>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algn="r" rtl="1"/>
            <a:r>
              <a:rPr lang="ar-SA" u="sng" dirty="0" smtClean="0">
                <a:solidFill>
                  <a:srgbClr val="000000"/>
                </a:solidFill>
                <a:latin typeface="Calibri"/>
                <a:ea typeface="Calibri"/>
                <a:cs typeface="Arial"/>
              </a:rPr>
              <a:t>اولا:ـ مفهوم إدارة الذات‏</a:t>
            </a:r>
          </a:p>
          <a:p>
            <a:pPr algn="r" rtl="1"/>
            <a:r>
              <a:rPr lang="ar-SA" dirty="0">
                <a:solidFill>
                  <a:srgbClr val="000000"/>
                </a:solidFill>
              </a:rPr>
              <a:t>القدرة على إدارة الفرد لمشاعره، ودوافعه وردود أفعاله، ليكون متمّكنا من التكّيف والتغيير حسب الضرورة</a:t>
            </a:r>
            <a:r>
              <a:rPr lang="ar-SA" dirty="0" smtClean="0">
                <a:solidFill>
                  <a:srgbClr val="000000"/>
                </a:solidFill>
              </a:rPr>
              <a:t>.</a:t>
            </a:r>
          </a:p>
          <a:p>
            <a:pPr algn="r" rtl="1"/>
            <a:r>
              <a:rPr lang="ar-SA" dirty="0">
                <a:solidFill>
                  <a:srgbClr val="000000"/>
                </a:solidFill>
              </a:rPr>
              <a:t>مجموعة المهارات التي يمكن ان تساعد الفرد على مواجهة والتغلب على العقبات في حياته, ومنع السلوكيات غير المرغوب بها</a:t>
            </a:r>
            <a:r>
              <a:rPr lang="ar-SA" dirty="0" smtClean="0">
                <a:solidFill>
                  <a:srgbClr val="000000"/>
                </a:solidFill>
              </a:rPr>
              <a:t>.</a:t>
            </a:r>
          </a:p>
          <a:p>
            <a:pPr algn="r" rtl="1"/>
            <a:r>
              <a:rPr lang="ar-SA" dirty="0">
                <a:solidFill>
                  <a:srgbClr val="000000"/>
                </a:solidFill>
              </a:rPr>
              <a:t>المهارة التي يمتلكها الافراد للسيطرة على المشاعر السلبية وتحويلها الى ايجابية, وادارتها بصورة متوازنة, وتقّبل الانفعالات </a:t>
            </a:r>
            <a:r>
              <a:rPr lang="ar-SA" dirty="0" smtClean="0">
                <a:solidFill>
                  <a:srgbClr val="000000"/>
                </a:solidFill>
              </a:rPr>
              <a:t>المزعجة.</a:t>
            </a:r>
          </a:p>
          <a:p>
            <a:pPr algn="r" rtl="1"/>
            <a:r>
              <a:rPr lang="ar-IQ" dirty="0">
                <a:solidFill>
                  <a:srgbClr val="000000"/>
                </a:solidFill>
              </a:rPr>
              <a:t>قدرة الفرد على التحكم الداخلي بمشاعره, وامكانية التكّيف مع الظروف المتغيرة</a:t>
            </a:r>
            <a:r>
              <a:rPr lang="ar-IQ" dirty="0" smtClean="0">
                <a:solidFill>
                  <a:srgbClr val="000000"/>
                </a:solidFill>
              </a:rPr>
              <a:t>.</a:t>
            </a:r>
            <a:endParaRPr lang="ar-SA" dirty="0" smtClean="0">
              <a:solidFill>
                <a:srgbClr val="000000"/>
              </a:solidFill>
            </a:endParaRPr>
          </a:p>
          <a:p>
            <a:pPr algn="r" rtl="1"/>
            <a:r>
              <a:rPr lang="ar-SA" dirty="0" smtClean="0">
                <a:solidFill>
                  <a:srgbClr val="000000"/>
                </a:solidFill>
              </a:rPr>
              <a:t>القدرة على ادارة المشاعر الخاصة والدوافع.‏</a:t>
            </a:r>
          </a:p>
          <a:p>
            <a:pPr algn="r" rtl="1"/>
            <a:endParaRPr lang="ar-SA" dirty="0">
              <a:solidFill>
                <a:srgbClr val="000000"/>
              </a:solidFill>
              <a:latin typeface="Calibri"/>
              <a:ea typeface="Calibri"/>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عنصر نائب للتذييل 4"/>
          <p:cNvSpPr>
            <a:spLocks noGrp="1"/>
          </p:cNvSpPr>
          <p:nvPr>
            <p:ph type="ftr" sz="quarter" idx="11"/>
          </p:nvPr>
        </p:nvSpPr>
        <p:spPr/>
        <p:txBody>
          <a:bodyPr/>
          <a:lstStyle/>
          <a:p>
            <a:r>
              <a:rPr lang="en-US"/>
              <a:t>Company Logo</a:t>
            </a:r>
          </a:p>
        </p:txBody>
      </p:sp>
      <p:sp>
        <p:nvSpPr>
          <p:cNvPr id="79874" name="Rectangle 2"/>
          <p:cNvSpPr>
            <a:spLocks noGrp="1" noChangeArrowheads="1"/>
          </p:cNvSpPr>
          <p:nvPr>
            <p:ph type="title"/>
          </p:nvPr>
        </p:nvSpPr>
        <p:spPr/>
        <p:txBody>
          <a:bodyPr/>
          <a:lstStyle/>
          <a:p>
            <a:pPr algn="ctr"/>
            <a:r>
              <a:rPr lang="ar-IQ" sz="3600" dirty="0" smtClean="0">
                <a:solidFill>
                  <a:srgbClr val="000000"/>
                </a:solidFill>
              </a:rPr>
              <a:t>ثانيا : أهمية ادارة الذات   ‏</a:t>
            </a:r>
            <a:endParaRPr lang="en-US" sz="2000" dirty="0">
              <a:solidFill>
                <a:srgbClr val="000000"/>
              </a:solidFill>
            </a:endParaRPr>
          </a:p>
        </p:txBody>
      </p:sp>
      <p:sp>
        <p:nvSpPr>
          <p:cNvPr id="79949" name="Text Box 77"/>
          <p:cNvSpPr txBox="1">
            <a:spLocks noChangeArrowheads="1"/>
          </p:cNvSpPr>
          <p:nvPr/>
        </p:nvSpPr>
        <p:spPr bwMode="gray">
          <a:xfrm rot="3925970">
            <a:off x="1127125" y="4502150"/>
            <a:ext cx="1355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000" b="1">
                <a:solidFill>
                  <a:schemeClr val="bg1"/>
                </a:solidFill>
              </a:rPr>
              <a:t>Your Text</a:t>
            </a:r>
          </a:p>
        </p:txBody>
      </p:sp>
      <p:sp>
        <p:nvSpPr>
          <p:cNvPr id="2" name="مستطيل ذو زوايا قطرية مستديرة 1"/>
          <p:cNvSpPr/>
          <p:nvPr/>
        </p:nvSpPr>
        <p:spPr>
          <a:xfrm>
            <a:off x="683568" y="1412776"/>
            <a:ext cx="7920880" cy="475252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IQ" sz="3600" b="1" dirty="0" smtClean="0">
                <a:solidFill>
                  <a:srgbClr val="000000"/>
                </a:solidFill>
              </a:rPr>
              <a:t>يُعَدّ ادارة الذات مؤشرا مهماً لقياس مدى امكانية المنظمة من أجل البقاء ، والنمو بالنشاط الاداري ‏والاقتصادي للمنظمة وأهمية موضوع ادارة الذات  للإشارة على مساحة واسعة في العلوم والمعادن المختلفة ‏سواء العلوم الاجتماعية ام الاقتصادية او الادارية  ‏</a:t>
            </a:r>
            <a:endParaRPr lang="en-US" sz="3600" b="1" dirty="0">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عنصر نائب للتذييل 4"/>
          <p:cNvSpPr>
            <a:spLocks noGrp="1"/>
          </p:cNvSpPr>
          <p:nvPr>
            <p:ph type="ftr" sz="quarter" idx="11"/>
          </p:nvPr>
        </p:nvSpPr>
        <p:spPr/>
        <p:txBody>
          <a:bodyPr/>
          <a:lstStyle/>
          <a:p>
            <a:r>
              <a:rPr lang="en-US"/>
              <a:t>Company Logo</a:t>
            </a:r>
          </a:p>
        </p:txBody>
      </p:sp>
      <p:sp>
        <p:nvSpPr>
          <p:cNvPr id="92162" name="Rectangle 2"/>
          <p:cNvSpPr>
            <a:spLocks noGrp="1" noChangeArrowheads="1"/>
          </p:cNvSpPr>
          <p:nvPr>
            <p:ph type="title"/>
          </p:nvPr>
        </p:nvSpPr>
        <p:spPr/>
        <p:txBody>
          <a:bodyPr/>
          <a:lstStyle/>
          <a:p>
            <a:pPr algn="ctr"/>
            <a:r>
              <a:rPr lang="ar-SA" dirty="0" smtClean="0">
                <a:solidFill>
                  <a:srgbClr val="000000"/>
                </a:solidFill>
              </a:rPr>
              <a:t>اهمية ادارة الذات </a:t>
            </a:r>
            <a:endParaRPr lang="en-US" dirty="0">
              <a:solidFill>
                <a:srgbClr val="000000"/>
              </a:solidFill>
            </a:endParaRPr>
          </a:p>
        </p:txBody>
      </p:sp>
      <p:grpSp>
        <p:nvGrpSpPr>
          <p:cNvPr id="92163" name="Group 3"/>
          <p:cNvGrpSpPr>
            <a:grpSpLocks/>
          </p:cNvGrpSpPr>
          <p:nvPr/>
        </p:nvGrpSpPr>
        <p:grpSpPr bwMode="auto">
          <a:xfrm>
            <a:off x="395536" y="1524000"/>
            <a:ext cx="8640960" cy="1301750"/>
            <a:chOff x="912" y="1008"/>
            <a:chExt cx="3984" cy="912"/>
          </a:xfrm>
        </p:grpSpPr>
        <p:sp>
          <p:nvSpPr>
            <p:cNvPr id="92164" name="AutoShape 4"/>
            <p:cNvSpPr>
              <a:spLocks noChangeArrowheads="1"/>
            </p:cNvSpPr>
            <p:nvPr/>
          </p:nvSpPr>
          <p:spPr bwMode="gray">
            <a:xfrm>
              <a:off x="912" y="1008"/>
              <a:ext cx="3984" cy="912"/>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grpSp>
          <p:nvGrpSpPr>
            <p:cNvPr id="92165" name="Group 5"/>
            <p:cNvGrpSpPr>
              <a:grpSpLocks/>
            </p:cNvGrpSpPr>
            <p:nvPr/>
          </p:nvGrpSpPr>
          <p:grpSpPr bwMode="auto">
            <a:xfrm>
              <a:off x="1047" y="1091"/>
              <a:ext cx="3811" cy="746"/>
              <a:chOff x="1047" y="1091"/>
              <a:chExt cx="3811" cy="746"/>
            </a:xfrm>
          </p:grpSpPr>
          <p:sp>
            <p:nvSpPr>
              <p:cNvPr id="92166" name="AutoShape 6"/>
              <p:cNvSpPr>
                <a:spLocks noChangeArrowheads="1"/>
              </p:cNvSpPr>
              <p:nvPr/>
            </p:nvSpPr>
            <p:spPr bwMode="gray">
              <a:xfrm>
                <a:off x="4090" y="1091"/>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rtl="1"/>
                <a:r>
                  <a:rPr lang="ar-SA" sz="4000" b="1" dirty="0" smtClean="0"/>
                  <a:t>اولاً</a:t>
                </a:r>
                <a:endParaRPr lang="en-US" sz="4000" b="1" dirty="0"/>
              </a:p>
            </p:txBody>
          </p:sp>
          <p:sp>
            <p:nvSpPr>
              <p:cNvPr id="92167" name="Freeform 7"/>
              <p:cNvSpPr>
                <a:spLocks/>
              </p:cNvSpPr>
              <p:nvPr/>
            </p:nvSpPr>
            <p:spPr bwMode="gray">
              <a:xfrm>
                <a:off x="1047" y="1140"/>
                <a:ext cx="383" cy="373"/>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grpSp>
        <p:sp>
          <p:nvSpPr>
            <p:cNvPr id="92169" name="Text Box 9"/>
            <p:cNvSpPr txBox="1">
              <a:spLocks noChangeArrowheads="1"/>
            </p:cNvSpPr>
            <p:nvPr/>
          </p:nvSpPr>
          <p:spPr bwMode="gray">
            <a:xfrm>
              <a:off x="1047" y="1149"/>
              <a:ext cx="292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endParaRPr lang="en-US" dirty="0">
                <a:solidFill>
                  <a:srgbClr val="000000"/>
                </a:solidFill>
              </a:endParaRPr>
            </a:p>
          </p:txBody>
        </p:sp>
      </p:grpSp>
      <p:grpSp>
        <p:nvGrpSpPr>
          <p:cNvPr id="92170" name="Group 10"/>
          <p:cNvGrpSpPr>
            <a:grpSpLocks/>
          </p:cNvGrpSpPr>
          <p:nvPr/>
        </p:nvGrpSpPr>
        <p:grpSpPr bwMode="auto">
          <a:xfrm>
            <a:off x="283452" y="3054350"/>
            <a:ext cx="8640960" cy="1301750"/>
            <a:chOff x="912" y="2016"/>
            <a:chExt cx="3984" cy="912"/>
          </a:xfrm>
        </p:grpSpPr>
        <p:sp>
          <p:nvSpPr>
            <p:cNvPr id="92171" name="AutoShape 11"/>
            <p:cNvSpPr>
              <a:spLocks noChangeArrowheads="1"/>
            </p:cNvSpPr>
            <p:nvPr/>
          </p:nvSpPr>
          <p:spPr bwMode="gray">
            <a:xfrm>
              <a:off x="912" y="2016"/>
              <a:ext cx="3984" cy="912"/>
            </a:xfrm>
            <a:prstGeom prst="roundRect">
              <a:avLst>
                <a:gd name="adj" fmla="val 10889"/>
              </a:avLst>
            </a:prstGeom>
            <a:gradFill rotWithShape="1">
              <a:gsLst>
                <a:gs pos="0">
                  <a:srgbClr val="DDDDDD"/>
                </a:gs>
                <a:gs pos="50000">
                  <a:srgbClr val="DDDDDD">
                    <a:gamma/>
                    <a:tint val="39216"/>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grpSp>
          <p:nvGrpSpPr>
            <p:cNvPr id="92172" name="Group 12"/>
            <p:cNvGrpSpPr>
              <a:grpSpLocks/>
            </p:cNvGrpSpPr>
            <p:nvPr/>
          </p:nvGrpSpPr>
          <p:grpSpPr bwMode="auto">
            <a:xfrm>
              <a:off x="1047" y="2148"/>
              <a:ext cx="3835" cy="746"/>
              <a:chOff x="1047" y="2148"/>
              <a:chExt cx="3835" cy="746"/>
            </a:xfrm>
          </p:grpSpPr>
          <p:sp>
            <p:nvSpPr>
              <p:cNvPr id="92173" name="AutoShape 13"/>
              <p:cNvSpPr>
                <a:spLocks noChangeArrowheads="1"/>
              </p:cNvSpPr>
              <p:nvPr/>
            </p:nvSpPr>
            <p:spPr bwMode="gray">
              <a:xfrm>
                <a:off x="4114" y="2148"/>
                <a:ext cx="768" cy="746"/>
              </a:xfrm>
              <a:prstGeom prst="roundRect">
                <a:avLst>
                  <a:gd name="adj" fmla="val 11921"/>
                </a:avLst>
              </a:prstGeom>
              <a:gradFill rotWithShape="1">
                <a:gsLst>
                  <a:gs pos="0">
                    <a:schemeClr val="hlink">
                      <a:gamma/>
                      <a:tint val="72549"/>
                      <a:invGamma/>
                    </a:schemeClr>
                  </a:gs>
                  <a:gs pos="100000">
                    <a:schemeClr val="hlink"/>
                  </a:gs>
                </a:gsLst>
                <a:lin ang="5400000" scaled="1"/>
              </a:gradFill>
              <a:ln w="381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r>
                  <a:rPr lang="ar-SA" sz="4800" b="1" dirty="0" smtClean="0"/>
                  <a:t>ثانيا </a:t>
                </a:r>
                <a:endParaRPr lang="en-US" b="1" dirty="0"/>
              </a:p>
            </p:txBody>
          </p:sp>
          <p:sp>
            <p:nvSpPr>
              <p:cNvPr id="92174" name="Freeform 14"/>
              <p:cNvSpPr>
                <a:spLocks/>
              </p:cNvSpPr>
              <p:nvPr/>
            </p:nvSpPr>
            <p:spPr bwMode="gray">
              <a:xfrm>
                <a:off x="1047" y="2148"/>
                <a:ext cx="383" cy="373"/>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grpSp>
        <p:sp>
          <p:nvSpPr>
            <p:cNvPr id="92176" name="Text Box 16"/>
            <p:cNvSpPr txBox="1">
              <a:spLocks noChangeArrowheads="1"/>
            </p:cNvSpPr>
            <p:nvPr/>
          </p:nvSpPr>
          <p:spPr bwMode="gray">
            <a:xfrm>
              <a:off x="1047" y="2200"/>
              <a:ext cx="292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n-US" dirty="0">
                <a:solidFill>
                  <a:srgbClr val="000000"/>
                </a:solidFill>
              </a:endParaRPr>
            </a:p>
          </p:txBody>
        </p:sp>
      </p:grpSp>
      <p:sp>
        <p:nvSpPr>
          <p:cNvPr id="2" name="مستطيل 1"/>
          <p:cNvSpPr/>
          <p:nvPr/>
        </p:nvSpPr>
        <p:spPr>
          <a:xfrm>
            <a:off x="405011" y="1833333"/>
            <a:ext cx="6423553" cy="523220"/>
          </a:xfrm>
          <a:prstGeom prst="rect">
            <a:avLst/>
          </a:prstGeom>
        </p:spPr>
        <p:txBody>
          <a:bodyPr wrap="none">
            <a:spAutoFit/>
          </a:bodyPr>
          <a:lstStyle/>
          <a:p>
            <a:r>
              <a:rPr lang="ar-IQ" sz="2800" b="1" dirty="0" smtClean="0"/>
              <a:t>قبول الذات لكل شخص له شعور ذاتي داخل  المنظمة  ‏</a:t>
            </a:r>
            <a:endParaRPr lang="en-US" sz="2800" b="1" dirty="0"/>
          </a:p>
        </p:txBody>
      </p:sp>
      <p:sp>
        <p:nvSpPr>
          <p:cNvPr id="4" name="مستطيل 3"/>
          <p:cNvSpPr/>
          <p:nvPr/>
        </p:nvSpPr>
        <p:spPr>
          <a:xfrm>
            <a:off x="1103687" y="3105835"/>
            <a:ext cx="5754313" cy="1077218"/>
          </a:xfrm>
          <a:prstGeom prst="rect">
            <a:avLst/>
          </a:prstGeom>
        </p:spPr>
        <p:txBody>
          <a:bodyPr wrap="square">
            <a:spAutoFit/>
          </a:bodyPr>
          <a:lstStyle/>
          <a:p>
            <a:pPr algn="r"/>
            <a:r>
              <a:rPr lang="ar-IQ" sz="3200" b="1" dirty="0" smtClean="0"/>
              <a:t>معرفه ادراك الفرد لأن الادراك من المحاور المهمة لتحقيق النمو الذاتي للفرد ‏</a:t>
            </a:r>
            <a:endParaRPr lang="en-US" sz="3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عنصر نائب للتذييل 3"/>
          <p:cNvSpPr>
            <a:spLocks noGrp="1"/>
          </p:cNvSpPr>
          <p:nvPr>
            <p:ph type="ftr" sz="quarter" idx="11"/>
          </p:nvPr>
        </p:nvSpPr>
        <p:spPr/>
        <p:txBody>
          <a:bodyPr/>
          <a:lstStyle/>
          <a:p>
            <a:r>
              <a:rPr lang="en-US"/>
              <a:t>Company Logo</a:t>
            </a:r>
          </a:p>
        </p:txBody>
      </p:sp>
      <p:sp>
        <p:nvSpPr>
          <p:cNvPr id="81922" name="Rectangle 2"/>
          <p:cNvSpPr>
            <a:spLocks noGrp="1" noChangeArrowheads="1"/>
          </p:cNvSpPr>
          <p:nvPr>
            <p:ph type="title"/>
          </p:nvPr>
        </p:nvSpPr>
        <p:spPr/>
        <p:txBody>
          <a:bodyPr/>
          <a:lstStyle/>
          <a:p>
            <a:pPr algn="r"/>
            <a:r>
              <a:rPr lang="ar-IQ" dirty="0" smtClean="0">
                <a:solidFill>
                  <a:srgbClr val="000000"/>
                </a:solidFill>
              </a:rPr>
              <a:t>‏بعض الفقرات تخص اهمية ادارة الذات‏</a:t>
            </a:r>
            <a:endParaRPr lang="en-US" dirty="0">
              <a:solidFill>
                <a:srgbClr val="000000"/>
              </a:solidFill>
            </a:endParaRPr>
          </a:p>
        </p:txBody>
      </p:sp>
      <p:sp>
        <p:nvSpPr>
          <p:cNvPr id="81949" name="Rectangle 29"/>
          <p:cNvSpPr>
            <a:spLocks noChangeArrowheads="1"/>
          </p:cNvSpPr>
          <p:nvPr/>
        </p:nvSpPr>
        <p:spPr bwMode="gray">
          <a:xfrm>
            <a:off x="4683125" y="2359025"/>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chemeClr val="bg1"/>
                </a:solidFill>
              </a:rPr>
              <a:t>TEXT</a:t>
            </a:r>
          </a:p>
        </p:txBody>
      </p:sp>
      <p:sp>
        <p:nvSpPr>
          <p:cNvPr id="3" name="مربع نص 2"/>
          <p:cNvSpPr txBox="1"/>
          <p:nvPr/>
        </p:nvSpPr>
        <p:spPr>
          <a:xfrm>
            <a:off x="107504" y="1196752"/>
            <a:ext cx="8745152" cy="5262979"/>
          </a:xfrm>
          <a:prstGeom prst="rect">
            <a:avLst/>
          </a:prstGeom>
          <a:noFill/>
        </p:spPr>
        <p:txBody>
          <a:bodyPr wrap="square" rtlCol="0">
            <a:spAutoFit/>
          </a:bodyPr>
          <a:lstStyle/>
          <a:p>
            <a:pPr lvl="0" algn="r" rtl="1"/>
            <a:r>
              <a:rPr lang="ar-SA" sz="2800" dirty="0" smtClean="0">
                <a:solidFill>
                  <a:srgbClr val="000000"/>
                </a:solidFill>
              </a:rPr>
              <a:t>1-يعتبر </a:t>
            </a:r>
            <a:r>
              <a:rPr lang="ar-SA" sz="2800" dirty="0">
                <a:solidFill>
                  <a:srgbClr val="000000"/>
                </a:solidFill>
              </a:rPr>
              <a:t>حجر الزاوية في الشخصية ، حيث ان وظيفته الاساسية هي السعي لتكامل واتساق الشخصية ، ليكون الفرد متكيفا مع البيئة التي يعيش فيها وجعله بهوية تميزه عن الاخرين .</a:t>
            </a:r>
            <a:endParaRPr lang="en-US" sz="2800" dirty="0" smtClean="0">
              <a:solidFill>
                <a:srgbClr val="000000"/>
              </a:solidFill>
              <a:effectLst/>
            </a:endParaRPr>
          </a:p>
          <a:p>
            <a:pPr lvl="0" algn="r" rtl="1"/>
            <a:r>
              <a:rPr lang="ar-SA" sz="2800" dirty="0" smtClean="0">
                <a:solidFill>
                  <a:srgbClr val="000000"/>
                </a:solidFill>
              </a:rPr>
              <a:t>2-العمل </a:t>
            </a:r>
            <a:r>
              <a:rPr lang="ar-SA" sz="2800" dirty="0">
                <a:solidFill>
                  <a:srgbClr val="000000"/>
                </a:solidFill>
              </a:rPr>
              <a:t>على وحدة وتماسك الشخصية ، فهي تساعد على اتساق الفرد وتقييمه.</a:t>
            </a:r>
            <a:endParaRPr lang="en-US" sz="2800" dirty="0" smtClean="0">
              <a:solidFill>
                <a:srgbClr val="000000"/>
              </a:solidFill>
              <a:effectLst/>
            </a:endParaRPr>
          </a:p>
          <a:p>
            <a:pPr lvl="0" algn="r" rtl="1"/>
            <a:r>
              <a:rPr lang="ar-SA" sz="2800" dirty="0" smtClean="0">
                <a:solidFill>
                  <a:srgbClr val="000000"/>
                </a:solidFill>
              </a:rPr>
              <a:t>3-لمفهوم </a:t>
            </a:r>
            <a:r>
              <a:rPr lang="ar-SA" sz="2800" dirty="0">
                <a:solidFill>
                  <a:srgbClr val="000000"/>
                </a:solidFill>
              </a:rPr>
              <a:t>الذات دور رئيسي في تحديد المفاهيم التي يمكن استيعابها في التنظيم الكلي للشخصية .</a:t>
            </a:r>
            <a:endParaRPr lang="en-US" sz="2800" dirty="0" smtClean="0">
              <a:solidFill>
                <a:srgbClr val="000000"/>
              </a:solidFill>
              <a:effectLst/>
            </a:endParaRPr>
          </a:p>
          <a:p>
            <a:pPr lvl="0" algn="r" rtl="1"/>
            <a:r>
              <a:rPr lang="ar-SA" sz="2800" dirty="0" smtClean="0">
                <a:solidFill>
                  <a:srgbClr val="000000"/>
                </a:solidFill>
              </a:rPr>
              <a:t>4-تنظيم </a:t>
            </a:r>
            <a:r>
              <a:rPr lang="ar-SA" sz="2800" dirty="0">
                <a:solidFill>
                  <a:srgbClr val="000000"/>
                </a:solidFill>
              </a:rPr>
              <a:t>عالم الخبرة من اجل التكيف السلوكي.</a:t>
            </a:r>
            <a:endParaRPr lang="en-US" sz="2800" dirty="0" smtClean="0">
              <a:solidFill>
                <a:srgbClr val="000000"/>
              </a:solidFill>
              <a:effectLst/>
            </a:endParaRPr>
          </a:p>
          <a:p>
            <a:pPr lvl="0" algn="r" rtl="1"/>
            <a:r>
              <a:rPr lang="ar-SA" sz="2800" dirty="0" smtClean="0">
                <a:solidFill>
                  <a:srgbClr val="000000"/>
                </a:solidFill>
              </a:rPr>
              <a:t>4-يؤثر </a:t>
            </a:r>
            <a:r>
              <a:rPr lang="ar-SA" sz="2800" dirty="0">
                <a:solidFill>
                  <a:srgbClr val="000000"/>
                </a:solidFill>
              </a:rPr>
              <a:t>في تنظيم الادراك واستيعاب الخبرات وتحديد السلوك.</a:t>
            </a:r>
            <a:endParaRPr lang="en-US" sz="2800" dirty="0" smtClean="0">
              <a:solidFill>
                <a:srgbClr val="000000"/>
              </a:solidFill>
              <a:effectLst/>
            </a:endParaRPr>
          </a:p>
          <a:p>
            <a:pPr lvl="0" algn="r" rtl="1"/>
            <a:r>
              <a:rPr lang="ar-SA" sz="2800" dirty="0" smtClean="0">
                <a:solidFill>
                  <a:srgbClr val="000000"/>
                </a:solidFill>
              </a:rPr>
              <a:t>5-يعتبر </a:t>
            </a:r>
            <a:r>
              <a:rPr lang="ar-SA" sz="2800" dirty="0">
                <a:solidFill>
                  <a:srgbClr val="000000"/>
                </a:solidFill>
              </a:rPr>
              <a:t>العالم الجوهري في التحكيم في السلوك البشري ، فهو قوة </a:t>
            </a:r>
            <a:r>
              <a:rPr lang="ar-SA" sz="2800" dirty="0" smtClean="0">
                <a:solidFill>
                  <a:srgbClr val="000000"/>
                </a:solidFill>
              </a:rPr>
              <a:t>دافعة</a:t>
            </a:r>
          </a:p>
          <a:p>
            <a:pPr lvl="0" algn="r" rtl="1"/>
            <a:r>
              <a:rPr lang="ar-SA" sz="2800" dirty="0" smtClean="0">
                <a:solidFill>
                  <a:srgbClr val="000000"/>
                </a:solidFill>
              </a:rPr>
              <a:t>6-لتنظيم </a:t>
            </a:r>
            <a:r>
              <a:rPr lang="ar-SA" sz="2800" dirty="0">
                <a:solidFill>
                  <a:srgbClr val="000000"/>
                </a:solidFill>
              </a:rPr>
              <a:t>وضبط وتوجيه السلوك.</a:t>
            </a:r>
            <a:endParaRPr lang="en-US" sz="2800" dirty="0" smtClean="0">
              <a:solidFill>
                <a:srgbClr val="000000"/>
              </a:solidFill>
              <a:effectLst/>
            </a:endParaRPr>
          </a:p>
          <a:p>
            <a:pPr lvl="0" algn="r" rtl="1"/>
            <a:r>
              <a:rPr lang="ar-SA" sz="2800" dirty="0">
                <a:solidFill>
                  <a:srgbClr val="000000"/>
                </a:solidFill>
              </a:rPr>
              <a:t>7</a:t>
            </a:r>
            <a:r>
              <a:rPr lang="ar-SA" sz="2800" dirty="0" smtClean="0">
                <a:solidFill>
                  <a:srgbClr val="000000"/>
                </a:solidFill>
              </a:rPr>
              <a:t>-يحدد </a:t>
            </a:r>
            <a:r>
              <a:rPr lang="ar-SA" sz="2800" dirty="0">
                <a:solidFill>
                  <a:srgbClr val="000000"/>
                </a:solidFill>
              </a:rPr>
              <a:t>الاستجابات الذاتية في مواقف الحياة المختلفة . </a:t>
            </a:r>
            <a:endParaRPr lang="en-US" sz="2800" dirty="0">
              <a:solidFill>
                <a:srgbClr val="000000"/>
              </a:solidFill>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عنصر نائب للتذييل 4"/>
          <p:cNvSpPr>
            <a:spLocks noGrp="1"/>
          </p:cNvSpPr>
          <p:nvPr>
            <p:ph type="ftr" sz="quarter" idx="11"/>
          </p:nvPr>
        </p:nvSpPr>
        <p:spPr/>
        <p:txBody>
          <a:bodyPr/>
          <a:lstStyle/>
          <a:p>
            <a:r>
              <a:rPr lang="en-US"/>
              <a:t>Company Logo</a:t>
            </a:r>
          </a:p>
        </p:txBody>
      </p:sp>
      <p:sp>
        <p:nvSpPr>
          <p:cNvPr id="82946" name="Rectangle 2"/>
          <p:cNvSpPr>
            <a:spLocks noGrp="1" noChangeArrowheads="1"/>
          </p:cNvSpPr>
          <p:nvPr>
            <p:ph type="title"/>
          </p:nvPr>
        </p:nvSpPr>
        <p:spPr/>
        <p:txBody>
          <a:bodyPr/>
          <a:lstStyle/>
          <a:p>
            <a:pPr algn="ctr"/>
            <a:r>
              <a:rPr lang="ar-IQ" sz="3600" dirty="0" smtClean="0">
                <a:solidFill>
                  <a:srgbClr val="000000"/>
                </a:solidFill>
              </a:rPr>
              <a:t>ثالثا : خطوات ادارة الذات ‏</a:t>
            </a:r>
            <a:endParaRPr lang="en-US" sz="3600" dirty="0">
              <a:solidFill>
                <a:srgbClr val="000000"/>
              </a:solidFill>
            </a:endParaRPr>
          </a:p>
        </p:txBody>
      </p:sp>
      <p:sp>
        <p:nvSpPr>
          <p:cNvPr id="68" name="Rectangle 3"/>
          <p:cNvSpPr txBox="1">
            <a:spLocks noChangeArrowheads="1"/>
          </p:cNvSpPr>
          <p:nvPr/>
        </p:nvSpPr>
        <p:spPr bwMode="black">
          <a:xfrm>
            <a:off x="341784" y="1268760"/>
            <a:ext cx="8424935"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hlink"/>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algn="r" rtl="1"/>
            <a:r>
              <a:rPr lang="ar-SA" dirty="0" smtClean="0">
                <a:solidFill>
                  <a:srgbClr val="000000"/>
                </a:solidFill>
                <a:latin typeface="Calibri"/>
                <a:ea typeface="Calibri"/>
                <a:cs typeface="Arial"/>
              </a:rPr>
              <a:t>أ‌-‏	تقيم الذات ‏</a:t>
            </a:r>
          </a:p>
          <a:p>
            <a:pPr algn="r" rtl="1"/>
            <a:r>
              <a:rPr lang="ar-IQ" dirty="0">
                <a:solidFill>
                  <a:srgbClr val="000000"/>
                </a:solidFill>
              </a:rPr>
              <a:t>ب-تحديد الاحتياجات و تحديد </a:t>
            </a:r>
            <a:r>
              <a:rPr lang="ar-IQ" dirty="0" smtClean="0">
                <a:solidFill>
                  <a:srgbClr val="000000"/>
                </a:solidFill>
              </a:rPr>
              <a:t>الأهداف</a:t>
            </a:r>
            <a:endParaRPr lang="ar-SA" dirty="0" smtClean="0">
              <a:solidFill>
                <a:srgbClr val="000000"/>
              </a:solidFill>
            </a:endParaRPr>
          </a:p>
          <a:p>
            <a:pPr algn="r" rtl="1"/>
            <a:r>
              <a:rPr lang="ar-IQ" dirty="0">
                <a:solidFill>
                  <a:srgbClr val="000000"/>
                </a:solidFill>
              </a:rPr>
              <a:t>ج- التحكم الذاتي الفاعل في عناصر الوقت و البيئة و المشكلات </a:t>
            </a:r>
            <a:endParaRPr lang="ar-SA" dirty="0">
              <a:solidFill>
                <a:srgbClr val="000000"/>
              </a:solidFill>
              <a:latin typeface="Calibri"/>
              <a:ea typeface="Calibri"/>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عنصر نائب للتذييل 3"/>
          <p:cNvSpPr>
            <a:spLocks noGrp="1"/>
          </p:cNvSpPr>
          <p:nvPr>
            <p:ph type="ftr" sz="quarter" idx="11"/>
          </p:nvPr>
        </p:nvSpPr>
        <p:spPr/>
        <p:txBody>
          <a:bodyPr/>
          <a:lstStyle/>
          <a:p>
            <a:r>
              <a:rPr lang="en-US"/>
              <a:t>Company Logo</a:t>
            </a:r>
          </a:p>
        </p:txBody>
      </p:sp>
      <p:grpSp>
        <p:nvGrpSpPr>
          <p:cNvPr id="83971" name="Group 3"/>
          <p:cNvGrpSpPr>
            <a:grpSpLocks/>
          </p:cNvGrpSpPr>
          <p:nvPr/>
        </p:nvGrpSpPr>
        <p:grpSpPr bwMode="auto">
          <a:xfrm>
            <a:off x="1457326" y="1957388"/>
            <a:ext cx="6467474" cy="3659188"/>
            <a:chOff x="918" y="1377"/>
            <a:chExt cx="4074" cy="2305"/>
          </a:xfrm>
        </p:grpSpPr>
        <p:sp>
          <p:nvSpPr>
            <p:cNvPr id="83972" name="Oval 4"/>
            <p:cNvSpPr>
              <a:spLocks noChangeArrowheads="1"/>
            </p:cNvSpPr>
            <p:nvPr/>
          </p:nvSpPr>
          <p:spPr bwMode="gray">
            <a:xfrm>
              <a:off x="1488" y="2847"/>
              <a:ext cx="3504" cy="835"/>
            </a:xfrm>
            <a:prstGeom prst="ellipse">
              <a:avLst/>
            </a:prstGeom>
            <a:gradFill rotWithShape="1">
              <a:gsLst>
                <a:gs pos="0">
                  <a:srgbClr val="292929">
                    <a:alpha val="70000"/>
                  </a:srgbClr>
                </a:gs>
                <a:gs pos="100000">
                  <a:srgbClr val="292929">
                    <a:gamma/>
                    <a:shade val="46275"/>
                    <a:invGamma/>
                    <a:alpha val="0"/>
                  </a:srgbClr>
                </a:gs>
              </a:gsLst>
              <a:lin ang="2700000" scaled="1"/>
            </a:gradFill>
            <a:ln>
              <a:noFill/>
            </a:ln>
            <a:effectLst/>
            <a:extLst>
              <a:ext uri="{91240B29-F687-4F45-9708-019B960494DF}">
                <a14:hiddenLine xmlns:a14="http://schemas.microsoft.com/office/drawing/2010/main" w="3175">
                  <a:solidFill>
                    <a:schemeClr val="tx1"/>
                  </a:solidFill>
                  <a:round/>
                  <a:headEnd/>
                  <a:tailEnd type="none" w="sm" len="sm"/>
                </a14:hiddenLine>
              </a:ext>
              <a:ext uri="{AF507438-7753-43E0-B8FC-AC1667EBCBE1}">
                <a14:hiddenEffects xmlns:a14="http://schemas.microsoft.com/office/drawing/2010/main">
                  <a:effectLst>
                    <a:outerShdw dist="71842" dir="2700000" algn="ctr" rotWithShape="0">
                      <a:schemeClr val="bg2"/>
                    </a:outerShdw>
                  </a:effectLst>
                </a14:hiddenEffects>
              </a:ext>
            </a:extLst>
          </p:spPr>
          <p:txBody>
            <a:bodyPr vert="eaVert" wrap="none" lIns="92075" tIns="46038" rIns="92075" bIns="46038" anchor="ctr"/>
            <a:lstStyle/>
            <a:p>
              <a:endParaRPr lang="en-US"/>
            </a:p>
          </p:txBody>
        </p:sp>
        <p:sp>
          <p:nvSpPr>
            <p:cNvPr id="83973" name="Oval 5"/>
            <p:cNvSpPr>
              <a:spLocks noChangeArrowheads="1"/>
            </p:cNvSpPr>
            <p:nvPr/>
          </p:nvSpPr>
          <p:spPr bwMode="gray">
            <a:xfrm rot="-998297">
              <a:off x="1054" y="1517"/>
              <a:ext cx="3582" cy="1900"/>
            </a:xfrm>
            <a:prstGeom prst="ellipse">
              <a:avLst/>
            </a:prstGeom>
            <a:gradFill rotWithShape="0">
              <a:gsLst>
                <a:gs pos="0">
                  <a:schemeClr val="bg2">
                    <a:gamma/>
                    <a:shade val="39216"/>
                    <a:invGamma/>
                  </a:schemeClr>
                </a:gs>
                <a:gs pos="50000">
                  <a:schemeClr val="bg2"/>
                </a:gs>
                <a:gs pos="100000">
                  <a:schemeClr val="bg2">
                    <a:gamma/>
                    <a:shade val="39216"/>
                    <a:invGamma/>
                  </a:schemeClr>
                </a:gs>
              </a:gsLst>
              <a:lin ang="0" scaled="1"/>
            </a:gra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74" name="Oval 6"/>
            <p:cNvSpPr>
              <a:spLocks noChangeArrowheads="1"/>
            </p:cNvSpPr>
            <p:nvPr/>
          </p:nvSpPr>
          <p:spPr bwMode="gray">
            <a:xfrm rot="20601703">
              <a:off x="1066" y="1414"/>
              <a:ext cx="3505" cy="1841"/>
            </a:xfrm>
            <a:prstGeom prst="ellipse">
              <a:avLst/>
            </a:prstGeom>
            <a:gradFill rotWithShape="1">
              <a:gsLst>
                <a:gs pos="0">
                  <a:srgbClr val="2791BB"/>
                </a:gs>
                <a:gs pos="100000">
                  <a:srgbClr val="2791BB">
                    <a:gamma/>
                    <a:shade val="0"/>
                    <a:invGamma/>
                  </a:srgbClr>
                </a:gs>
              </a:gsLst>
              <a:lin ang="2700000" scaled="1"/>
            </a:gra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76" name="Arc 8"/>
            <p:cNvSpPr>
              <a:spLocks/>
            </p:cNvSpPr>
            <p:nvPr/>
          </p:nvSpPr>
          <p:spPr bwMode="gray">
            <a:xfrm rot="20601703" flipH="1">
              <a:off x="1221" y="2525"/>
              <a:ext cx="2067" cy="930"/>
            </a:xfrm>
            <a:custGeom>
              <a:avLst/>
              <a:gdLst>
                <a:gd name="G0" fmla="+- 3659 0 0"/>
                <a:gd name="G1" fmla="+- 0 0 0"/>
                <a:gd name="G2" fmla="+- 21600 0 0"/>
                <a:gd name="T0" fmla="*/ 25114 w 25114"/>
                <a:gd name="T1" fmla="*/ 2497 h 21600"/>
                <a:gd name="T2" fmla="*/ 0 w 25114"/>
                <a:gd name="T3" fmla="*/ 21288 h 21600"/>
                <a:gd name="T4" fmla="*/ 3659 w 25114"/>
                <a:gd name="T5" fmla="*/ 0 h 21600"/>
              </a:gdLst>
              <a:ahLst/>
              <a:cxnLst>
                <a:cxn ang="0">
                  <a:pos x="T0" y="T1"/>
                </a:cxn>
                <a:cxn ang="0">
                  <a:pos x="T2" y="T3"/>
                </a:cxn>
                <a:cxn ang="0">
                  <a:pos x="T4" y="T5"/>
                </a:cxn>
              </a:cxnLst>
              <a:rect l="0" t="0" r="r" b="b"/>
              <a:pathLst>
                <a:path w="25114" h="21600" fill="none" extrusionOk="0">
                  <a:moveTo>
                    <a:pt x="25114" y="2497"/>
                  </a:moveTo>
                  <a:cubicBezTo>
                    <a:pt x="23846" y="13386"/>
                    <a:pt x="14622" y="21599"/>
                    <a:pt x="3659" y="21600"/>
                  </a:cubicBezTo>
                  <a:cubicBezTo>
                    <a:pt x="2432" y="21600"/>
                    <a:pt x="1208" y="21495"/>
                    <a:pt x="0" y="21287"/>
                  </a:cubicBezTo>
                </a:path>
                <a:path w="25114" h="21600" stroke="0" extrusionOk="0">
                  <a:moveTo>
                    <a:pt x="25114" y="2497"/>
                  </a:moveTo>
                  <a:cubicBezTo>
                    <a:pt x="23846" y="13386"/>
                    <a:pt x="14622" y="21599"/>
                    <a:pt x="3659" y="21600"/>
                  </a:cubicBezTo>
                  <a:cubicBezTo>
                    <a:pt x="2432" y="21600"/>
                    <a:pt x="1208" y="21495"/>
                    <a:pt x="0" y="21287"/>
                  </a:cubicBezTo>
                  <a:lnTo>
                    <a:pt x="3659" y="0"/>
                  </a:lnTo>
                  <a:close/>
                </a:path>
              </a:pathLst>
            </a:custGeom>
            <a:gradFill rotWithShape="1">
              <a:gsLst>
                <a:gs pos="0">
                  <a:schemeClr val="accent1"/>
                </a:gs>
                <a:gs pos="100000">
                  <a:schemeClr val="accent1">
                    <a:gamma/>
                    <a:shade val="60784"/>
                    <a:invGamma/>
                  </a:schemeClr>
                </a:gs>
              </a:gsLst>
              <a:lin ang="2700000" scaled="1"/>
            </a:gra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79" name="Oval 11"/>
            <p:cNvSpPr>
              <a:spLocks noChangeArrowheads="1"/>
            </p:cNvSpPr>
            <p:nvPr/>
          </p:nvSpPr>
          <p:spPr bwMode="gray">
            <a:xfrm rot="-998297">
              <a:off x="1987" y="1864"/>
              <a:ext cx="1698" cy="844"/>
            </a:xfrm>
            <a:prstGeom prst="ellipse">
              <a:avLst/>
            </a:prstGeom>
            <a:gradFill rotWithShape="0">
              <a:gsLst>
                <a:gs pos="0">
                  <a:schemeClr val="bg2"/>
                </a:gs>
                <a:gs pos="50000">
                  <a:schemeClr val="bg2">
                    <a:gamma/>
                    <a:tint val="24314"/>
                    <a:invGamma/>
                  </a:schemeClr>
                </a:gs>
                <a:gs pos="100000">
                  <a:schemeClr val="bg2"/>
                </a:gs>
              </a:gsLst>
              <a:lin ang="0" scaled="1"/>
            </a:gra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80" name="Text Box 12"/>
            <p:cNvSpPr txBox="1">
              <a:spLocks noChangeArrowheads="1"/>
            </p:cNvSpPr>
            <p:nvPr/>
          </p:nvSpPr>
          <p:spPr bwMode="gray">
            <a:xfrm>
              <a:off x="3173" y="1377"/>
              <a:ext cx="69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ar-SA" sz="4800" b="1" dirty="0" smtClean="0">
                  <a:solidFill>
                    <a:srgbClr val="FFFFFF"/>
                  </a:solidFill>
                  <a:latin typeface="Verdana" pitchFamily="34" charset="0"/>
                </a:rPr>
                <a:t>الانا </a:t>
              </a:r>
              <a:endParaRPr lang="en-US" b="1" dirty="0">
                <a:solidFill>
                  <a:srgbClr val="FFFFFF"/>
                </a:solidFill>
                <a:latin typeface="Verdana" pitchFamily="34" charset="0"/>
              </a:endParaRPr>
            </a:p>
          </p:txBody>
        </p:sp>
        <p:grpSp>
          <p:nvGrpSpPr>
            <p:cNvPr id="83983" name="Group 15"/>
            <p:cNvGrpSpPr>
              <a:grpSpLocks/>
            </p:cNvGrpSpPr>
            <p:nvPr/>
          </p:nvGrpSpPr>
          <p:grpSpPr bwMode="auto">
            <a:xfrm>
              <a:off x="2981" y="1931"/>
              <a:ext cx="1895" cy="1511"/>
              <a:chOff x="2981" y="1931"/>
              <a:chExt cx="1895" cy="1511"/>
            </a:xfrm>
          </p:grpSpPr>
          <p:sp>
            <p:nvSpPr>
              <p:cNvPr id="83984" name="Freeform 16"/>
              <p:cNvSpPr>
                <a:spLocks/>
              </p:cNvSpPr>
              <p:nvPr/>
            </p:nvSpPr>
            <p:spPr bwMode="gray">
              <a:xfrm>
                <a:off x="3571" y="2316"/>
                <a:ext cx="1117" cy="1119"/>
              </a:xfrm>
              <a:custGeom>
                <a:avLst/>
                <a:gdLst>
                  <a:gd name="T0" fmla="*/ 21 w 1117"/>
                  <a:gd name="T1" fmla="*/ 888 h 1119"/>
                  <a:gd name="T2" fmla="*/ 1117 w 1117"/>
                  <a:gd name="T3" fmla="*/ 0 h 1119"/>
                  <a:gd name="T4" fmla="*/ 1093 w 1117"/>
                  <a:gd name="T5" fmla="*/ 256 h 1119"/>
                  <a:gd name="T6" fmla="*/ 717 w 1117"/>
                  <a:gd name="T7" fmla="*/ 704 h 1119"/>
                  <a:gd name="T8" fmla="*/ 17 w 1117"/>
                  <a:gd name="T9" fmla="*/ 1119 h 1119"/>
                  <a:gd name="T10" fmla="*/ 21 w 1117"/>
                  <a:gd name="T11" fmla="*/ 888 h 1119"/>
                </a:gdLst>
                <a:ahLst/>
                <a:cxnLst>
                  <a:cxn ang="0">
                    <a:pos x="T0" y="T1"/>
                  </a:cxn>
                  <a:cxn ang="0">
                    <a:pos x="T2" y="T3"/>
                  </a:cxn>
                  <a:cxn ang="0">
                    <a:pos x="T4" y="T5"/>
                  </a:cxn>
                  <a:cxn ang="0">
                    <a:pos x="T6" y="T7"/>
                  </a:cxn>
                  <a:cxn ang="0">
                    <a:pos x="T8" y="T9"/>
                  </a:cxn>
                  <a:cxn ang="0">
                    <a:pos x="T10" y="T11"/>
                  </a:cxn>
                </a:cxnLst>
                <a:rect l="0" t="0" r="r" b="b"/>
                <a:pathLst>
                  <a:path w="1117" h="1119">
                    <a:moveTo>
                      <a:pt x="21" y="888"/>
                    </a:moveTo>
                    <a:lnTo>
                      <a:pt x="1117" y="0"/>
                    </a:lnTo>
                    <a:lnTo>
                      <a:pt x="1093" y="256"/>
                    </a:lnTo>
                    <a:cubicBezTo>
                      <a:pt x="1026" y="373"/>
                      <a:pt x="896" y="560"/>
                      <a:pt x="717" y="704"/>
                    </a:cubicBezTo>
                    <a:cubicBezTo>
                      <a:pt x="538" y="848"/>
                      <a:pt x="133" y="1088"/>
                      <a:pt x="17" y="1119"/>
                    </a:cubicBezTo>
                    <a:cubicBezTo>
                      <a:pt x="0" y="1037"/>
                      <a:pt x="21" y="888"/>
                      <a:pt x="21" y="888"/>
                    </a:cubicBezTo>
                    <a:close/>
                  </a:path>
                </a:pathLst>
              </a:custGeom>
              <a:gradFill rotWithShape="0">
                <a:gsLst>
                  <a:gs pos="0">
                    <a:schemeClr val="folHlink">
                      <a:gamma/>
                      <a:shade val="60784"/>
                      <a:invGamma/>
                    </a:schemeClr>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3985" name="Arc 17"/>
              <p:cNvSpPr>
                <a:spLocks/>
              </p:cNvSpPr>
              <p:nvPr/>
            </p:nvSpPr>
            <p:spPr bwMode="gray">
              <a:xfrm rot="-1060795">
                <a:off x="2981" y="1931"/>
                <a:ext cx="1719" cy="1171"/>
              </a:xfrm>
              <a:custGeom>
                <a:avLst/>
                <a:gdLst>
                  <a:gd name="G0" fmla="+- 0 0 0"/>
                  <a:gd name="G1" fmla="+- 0 0 0"/>
                  <a:gd name="G2" fmla="+- 21600 0 0"/>
                  <a:gd name="T0" fmla="*/ 18016 w 18016"/>
                  <a:gd name="T1" fmla="*/ 11915 h 21282"/>
                  <a:gd name="T2" fmla="*/ 3695 w 18016"/>
                  <a:gd name="T3" fmla="*/ 21282 h 21282"/>
                  <a:gd name="T4" fmla="*/ 0 w 18016"/>
                  <a:gd name="T5" fmla="*/ 0 h 21282"/>
                </a:gdLst>
                <a:ahLst/>
                <a:cxnLst>
                  <a:cxn ang="0">
                    <a:pos x="T0" y="T1"/>
                  </a:cxn>
                  <a:cxn ang="0">
                    <a:pos x="T2" y="T3"/>
                  </a:cxn>
                  <a:cxn ang="0">
                    <a:pos x="T4" y="T5"/>
                  </a:cxn>
                </a:cxnLst>
                <a:rect l="0" t="0" r="r" b="b"/>
                <a:pathLst>
                  <a:path w="18016" h="21282" fill="none" extrusionOk="0">
                    <a:moveTo>
                      <a:pt x="18016" y="11915"/>
                    </a:moveTo>
                    <a:cubicBezTo>
                      <a:pt x="14735" y="16875"/>
                      <a:pt x="9554" y="20264"/>
                      <a:pt x="3694" y="21281"/>
                    </a:cubicBezTo>
                  </a:path>
                  <a:path w="18016" h="21282" stroke="0" extrusionOk="0">
                    <a:moveTo>
                      <a:pt x="18016" y="11915"/>
                    </a:moveTo>
                    <a:cubicBezTo>
                      <a:pt x="14735" y="16875"/>
                      <a:pt x="9554" y="20264"/>
                      <a:pt x="3694" y="21281"/>
                    </a:cubicBezTo>
                    <a:lnTo>
                      <a:pt x="0" y="0"/>
                    </a:lnTo>
                    <a:close/>
                  </a:path>
                </a:pathLst>
              </a:custGeom>
              <a:gradFill rotWithShape="1">
                <a:gsLst>
                  <a:gs pos="0">
                    <a:schemeClr val="folHlink"/>
                  </a:gs>
                  <a:gs pos="100000">
                    <a:schemeClr val="folHlink">
                      <a:gamma/>
                      <a:shade val="46275"/>
                      <a:invGamma/>
                    </a:schemeClr>
                  </a:gs>
                </a:gsLst>
                <a:lin ang="0" scaled="1"/>
              </a:gra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86" name="Freeform 18"/>
              <p:cNvSpPr>
                <a:spLocks/>
              </p:cNvSpPr>
              <p:nvPr/>
            </p:nvSpPr>
            <p:spPr bwMode="gray">
              <a:xfrm>
                <a:off x="3026" y="2616"/>
                <a:ext cx="582" cy="826"/>
              </a:xfrm>
              <a:custGeom>
                <a:avLst/>
                <a:gdLst>
                  <a:gd name="T0" fmla="*/ 582 w 582"/>
                  <a:gd name="T1" fmla="*/ 572 h 826"/>
                  <a:gd name="T2" fmla="*/ 562 w 582"/>
                  <a:gd name="T3" fmla="*/ 826 h 826"/>
                  <a:gd name="T4" fmla="*/ 0 w 582"/>
                  <a:gd name="T5" fmla="*/ 42 h 826"/>
                  <a:gd name="T6" fmla="*/ 90 w 582"/>
                  <a:gd name="T7" fmla="*/ 0 h 826"/>
                  <a:gd name="T8" fmla="*/ 582 w 582"/>
                  <a:gd name="T9" fmla="*/ 572 h 826"/>
                </a:gdLst>
                <a:ahLst/>
                <a:cxnLst>
                  <a:cxn ang="0">
                    <a:pos x="T0" y="T1"/>
                  </a:cxn>
                  <a:cxn ang="0">
                    <a:pos x="T2" y="T3"/>
                  </a:cxn>
                  <a:cxn ang="0">
                    <a:pos x="T4" y="T5"/>
                  </a:cxn>
                  <a:cxn ang="0">
                    <a:pos x="T6" y="T7"/>
                  </a:cxn>
                  <a:cxn ang="0">
                    <a:pos x="T8" y="T9"/>
                  </a:cxn>
                </a:cxnLst>
                <a:rect l="0" t="0" r="r" b="b"/>
                <a:pathLst>
                  <a:path w="582" h="826">
                    <a:moveTo>
                      <a:pt x="582" y="572"/>
                    </a:moveTo>
                    <a:lnTo>
                      <a:pt x="562" y="826"/>
                    </a:lnTo>
                    <a:lnTo>
                      <a:pt x="0" y="42"/>
                    </a:lnTo>
                    <a:lnTo>
                      <a:pt x="90" y="0"/>
                    </a:lnTo>
                    <a:lnTo>
                      <a:pt x="582" y="572"/>
                    </a:lnTo>
                    <a:close/>
                  </a:path>
                </a:pathLst>
              </a:custGeom>
              <a:gradFill rotWithShape="1">
                <a:gsLst>
                  <a:gs pos="0">
                    <a:schemeClr val="folHlink"/>
                  </a:gs>
                  <a:gs pos="100000">
                    <a:schemeClr val="folHlink">
                      <a:gamma/>
                      <a:shade val="46275"/>
                      <a:invGamma/>
                    </a:schemeClr>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3987" name="Text Box 19"/>
              <p:cNvSpPr txBox="1">
                <a:spLocks noChangeArrowheads="1"/>
              </p:cNvSpPr>
              <p:nvPr/>
            </p:nvSpPr>
            <p:spPr bwMode="gray">
              <a:xfrm>
                <a:off x="3278" y="2484"/>
                <a:ext cx="1598"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ar-SA" sz="3600" b="1" dirty="0" smtClean="0">
                    <a:solidFill>
                      <a:srgbClr val="000000"/>
                    </a:solidFill>
                    <a:latin typeface="Verdana" pitchFamily="34" charset="0"/>
                  </a:rPr>
                  <a:t>البيئة الخارجية </a:t>
                </a:r>
                <a:endParaRPr lang="en-US" sz="3600" b="1" dirty="0">
                  <a:solidFill>
                    <a:srgbClr val="000000"/>
                  </a:solidFill>
                  <a:latin typeface="Verdana" pitchFamily="34" charset="0"/>
                </a:endParaRPr>
              </a:p>
            </p:txBody>
          </p:sp>
        </p:grpSp>
        <p:sp>
          <p:nvSpPr>
            <p:cNvPr id="83988" name="Text Box 20"/>
            <p:cNvSpPr txBox="1">
              <a:spLocks noChangeArrowheads="1"/>
            </p:cNvSpPr>
            <p:nvPr/>
          </p:nvSpPr>
          <p:spPr bwMode="gray">
            <a:xfrm>
              <a:off x="918" y="2065"/>
              <a:ext cx="1234"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ar-SA" sz="3200" b="1" dirty="0" smtClean="0">
                  <a:solidFill>
                    <a:srgbClr val="000000"/>
                  </a:solidFill>
                  <a:latin typeface="Verdana" pitchFamily="34" charset="0"/>
                </a:rPr>
                <a:t>السهو </a:t>
              </a:r>
              <a:endParaRPr lang="en-US" b="1" dirty="0">
                <a:solidFill>
                  <a:srgbClr val="000000"/>
                </a:solidFill>
                <a:latin typeface="Verdana" pitchFamily="34" charset="0"/>
              </a:endParaRPr>
            </a:p>
          </p:txBody>
        </p:sp>
        <p:sp>
          <p:nvSpPr>
            <p:cNvPr id="83989" name="Freeform 21"/>
            <p:cNvSpPr>
              <a:spLocks/>
            </p:cNvSpPr>
            <p:nvPr/>
          </p:nvSpPr>
          <p:spPr bwMode="gray">
            <a:xfrm>
              <a:off x="2928" y="2658"/>
              <a:ext cx="528" cy="698"/>
            </a:xfrm>
            <a:custGeom>
              <a:avLst/>
              <a:gdLst>
                <a:gd name="T0" fmla="*/ 0 w 528"/>
                <a:gd name="T1" fmla="*/ 34 h 698"/>
                <a:gd name="T2" fmla="*/ 248 w 528"/>
                <a:gd name="T3" fmla="*/ 546 h 698"/>
                <a:gd name="T4" fmla="*/ 256 w 528"/>
                <a:gd name="T5" fmla="*/ 698 h 698"/>
                <a:gd name="T6" fmla="*/ 435 w 528"/>
                <a:gd name="T7" fmla="*/ 642 h 698"/>
                <a:gd name="T8" fmla="*/ 528 w 528"/>
                <a:gd name="T9" fmla="*/ 594 h 698"/>
                <a:gd name="T10" fmla="*/ 119 w 528"/>
                <a:gd name="T11" fmla="*/ 0 h 698"/>
                <a:gd name="T12" fmla="*/ 0 w 528"/>
                <a:gd name="T13" fmla="*/ 34 h 698"/>
              </a:gdLst>
              <a:ahLst/>
              <a:cxnLst>
                <a:cxn ang="0">
                  <a:pos x="T0" y="T1"/>
                </a:cxn>
                <a:cxn ang="0">
                  <a:pos x="T2" y="T3"/>
                </a:cxn>
                <a:cxn ang="0">
                  <a:pos x="T4" y="T5"/>
                </a:cxn>
                <a:cxn ang="0">
                  <a:pos x="T6" y="T7"/>
                </a:cxn>
                <a:cxn ang="0">
                  <a:pos x="T8" y="T9"/>
                </a:cxn>
                <a:cxn ang="0">
                  <a:pos x="T10" y="T11"/>
                </a:cxn>
                <a:cxn ang="0">
                  <a:pos x="T12" y="T13"/>
                </a:cxn>
              </a:cxnLst>
              <a:rect l="0" t="0" r="r" b="b"/>
              <a:pathLst>
                <a:path w="528" h="698">
                  <a:moveTo>
                    <a:pt x="0" y="34"/>
                  </a:moveTo>
                  <a:lnTo>
                    <a:pt x="248" y="546"/>
                  </a:lnTo>
                  <a:lnTo>
                    <a:pt x="256" y="698"/>
                  </a:lnTo>
                  <a:lnTo>
                    <a:pt x="435" y="642"/>
                  </a:lnTo>
                  <a:lnTo>
                    <a:pt x="528" y="594"/>
                  </a:lnTo>
                  <a:lnTo>
                    <a:pt x="119" y="0"/>
                  </a:lnTo>
                  <a:lnTo>
                    <a:pt x="0" y="34"/>
                  </a:lnTo>
                  <a:close/>
                </a:path>
              </a:pathLst>
            </a:custGeom>
            <a:solidFill>
              <a:schemeClr val="hlink">
                <a:alpha val="49001"/>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90" name="Oval 22"/>
            <p:cNvSpPr>
              <a:spLocks noChangeArrowheads="1"/>
            </p:cNvSpPr>
            <p:nvPr/>
          </p:nvSpPr>
          <p:spPr bwMode="gray">
            <a:xfrm rot="-998297">
              <a:off x="2052" y="2022"/>
              <a:ext cx="1630" cy="701"/>
            </a:xfrm>
            <a:prstGeom prst="ellipse">
              <a:avLst/>
            </a:prstGeom>
            <a:solidFill>
              <a:srgbClr val="FFFFFF"/>
            </a:solidFill>
            <a:ln>
              <a:noFill/>
            </a:ln>
            <a:effectLst/>
            <a:extLst>
              <a:ext uri="{91240B29-F687-4F45-9708-019B960494DF}">
                <a14:hiddenLine xmlns:a14="http://schemas.microsoft.com/office/drawing/2010/main" w="12700">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3991" name="Rectangle 23"/>
          <p:cNvSpPr>
            <a:spLocks noGrp="1" noChangeArrowheads="1"/>
          </p:cNvSpPr>
          <p:nvPr>
            <p:ph type="title"/>
          </p:nvPr>
        </p:nvSpPr>
        <p:spPr/>
        <p:txBody>
          <a:bodyPr/>
          <a:lstStyle/>
          <a:p>
            <a:pPr algn="ctr"/>
            <a:r>
              <a:rPr lang="ar-IQ" dirty="0" smtClean="0">
                <a:solidFill>
                  <a:srgbClr val="000000"/>
                </a:solidFill>
              </a:rPr>
              <a:t>رابعا: العوامل المؤثرة في ادارة الذات ‏</a:t>
            </a:r>
            <a:endParaRPr lang="en-US" dirty="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لتذييل 3"/>
          <p:cNvSpPr>
            <a:spLocks noGrp="1"/>
          </p:cNvSpPr>
          <p:nvPr>
            <p:ph type="ftr" sz="quarter" idx="11"/>
          </p:nvPr>
        </p:nvSpPr>
        <p:spPr/>
        <p:txBody>
          <a:bodyPr/>
          <a:lstStyle/>
          <a:p>
            <a:r>
              <a:rPr lang="en-US"/>
              <a:t>Company Logo</a:t>
            </a:r>
          </a:p>
        </p:txBody>
      </p:sp>
      <p:sp>
        <p:nvSpPr>
          <p:cNvPr id="93186" name="Rectangle 2"/>
          <p:cNvSpPr>
            <a:spLocks noGrp="1" noChangeArrowheads="1"/>
          </p:cNvSpPr>
          <p:nvPr>
            <p:ph type="title"/>
          </p:nvPr>
        </p:nvSpPr>
        <p:spPr/>
        <p:txBody>
          <a:bodyPr/>
          <a:lstStyle/>
          <a:p>
            <a:pPr algn="r"/>
            <a:r>
              <a:rPr lang="ar-IQ" dirty="0" smtClean="0"/>
              <a:t>خامسا : خصائص ادارة الذات‏</a:t>
            </a:r>
            <a:endParaRPr lang="en-US" dirty="0"/>
          </a:p>
        </p:txBody>
      </p:sp>
      <p:sp>
        <p:nvSpPr>
          <p:cNvPr id="18" name="مربع نص 17"/>
          <p:cNvSpPr txBox="1"/>
          <p:nvPr/>
        </p:nvSpPr>
        <p:spPr>
          <a:xfrm>
            <a:off x="107504" y="1196752"/>
            <a:ext cx="8745152" cy="4401205"/>
          </a:xfrm>
          <a:prstGeom prst="rect">
            <a:avLst/>
          </a:prstGeom>
          <a:noFill/>
        </p:spPr>
        <p:txBody>
          <a:bodyPr wrap="square" rtlCol="0">
            <a:spAutoFit/>
          </a:bodyPr>
          <a:lstStyle/>
          <a:p>
            <a:pPr lvl="0" algn="r" rtl="1"/>
            <a:r>
              <a:rPr lang="ar-IQ" sz="2800" dirty="0" smtClean="0">
                <a:solidFill>
                  <a:srgbClr val="000000"/>
                </a:solidFill>
                <a:effectLst/>
              </a:rPr>
              <a:t>‏- ادارة الذات المنظم : </a:t>
            </a:r>
            <a:endParaRPr lang="ar-SA" sz="2800" dirty="0" smtClean="0">
              <a:solidFill>
                <a:srgbClr val="000000"/>
              </a:solidFill>
              <a:effectLst/>
            </a:endParaRPr>
          </a:p>
          <a:p>
            <a:pPr lvl="0" algn="r" rtl="1"/>
            <a:r>
              <a:rPr lang="ar-IQ" sz="2800" dirty="0" smtClean="0">
                <a:solidFill>
                  <a:srgbClr val="000000"/>
                </a:solidFill>
                <a:effectLst/>
              </a:rPr>
              <a:t>‏ 2- ان المفهوم لإدارة الذات له جوانب متعددة  ومن جوانب المنظمة هي الجاذبية الكبيرة و سلوك الفرد ‏للتقبل الاجتماعي له .‏</a:t>
            </a:r>
          </a:p>
          <a:p>
            <a:pPr lvl="0" algn="r" rtl="1"/>
            <a:r>
              <a:rPr lang="ar-IQ" sz="2800" dirty="0" smtClean="0">
                <a:solidFill>
                  <a:srgbClr val="000000"/>
                </a:solidFill>
                <a:effectLst/>
              </a:rPr>
              <a:t>‏3- ان المفهوم لإدارة الذات للفرد هو هرمي هي قاعدته الخبرات وقيمه مفهوم الذات كما حددها </a:t>
            </a:r>
            <a:r>
              <a:rPr lang="ar-IQ" sz="2800" dirty="0" err="1" smtClean="0">
                <a:solidFill>
                  <a:srgbClr val="000000"/>
                </a:solidFill>
                <a:effectLst/>
              </a:rPr>
              <a:t>ماسلو</a:t>
            </a:r>
            <a:r>
              <a:rPr lang="ar-IQ" sz="2800" dirty="0" smtClean="0">
                <a:solidFill>
                  <a:srgbClr val="000000"/>
                </a:solidFill>
                <a:effectLst/>
              </a:rPr>
              <a:t> و ‏يكون ذاتي، أي الأنظمة الشخصية  و الاحاسيس و المشاعر  الذاتية   و مفهوم الاتجاهات.‏</a:t>
            </a:r>
          </a:p>
          <a:p>
            <a:pPr lvl="0" algn="r" rtl="1"/>
            <a:r>
              <a:rPr lang="ar-IQ" sz="2800" dirty="0" smtClean="0">
                <a:solidFill>
                  <a:srgbClr val="000000"/>
                </a:solidFill>
                <a:effectLst/>
              </a:rPr>
              <a:t>‏4-  ادارة الذات متطور </a:t>
            </a:r>
          </a:p>
          <a:p>
            <a:pPr lvl="0" algn="r" rtl="1"/>
            <a:r>
              <a:rPr lang="ar-IQ" sz="2800" dirty="0" smtClean="0">
                <a:solidFill>
                  <a:srgbClr val="000000"/>
                </a:solidFill>
                <a:effectLst/>
              </a:rPr>
              <a:t>‏5-  لإدارة الذات تقييمي و ذلك يعطي تقييماً للنفس </a:t>
            </a:r>
            <a:endParaRPr lang="ar-SA" sz="2800" dirty="0" smtClean="0">
              <a:solidFill>
                <a:srgbClr val="000000"/>
              </a:solidFill>
              <a:effectLst/>
            </a:endParaRPr>
          </a:p>
          <a:p>
            <a:pPr lvl="0" algn="r" rtl="1"/>
            <a:r>
              <a:rPr lang="ar-IQ" sz="2800" dirty="0" smtClean="0">
                <a:solidFill>
                  <a:srgbClr val="000000"/>
                </a:solidFill>
                <a:effectLst/>
              </a:rPr>
              <a:t>‏6-الانساني  هو الشعور الفرد بإنسانيته فهو يحس بالألم ويشعر به</a:t>
            </a:r>
          </a:p>
          <a:p>
            <a:pPr lvl="0" algn="r" rtl="1"/>
            <a:r>
              <a:rPr lang="ar-IQ" sz="2800" dirty="0" smtClean="0">
                <a:solidFill>
                  <a:srgbClr val="000000"/>
                </a:solidFill>
                <a:effectLst/>
              </a:rPr>
              <a:t>‏7-ذاتي يعبر عن حالة الانسان لذاته</a:t>
            </a:r>
            <a:r>
              <a:rPr lang="ar-SA" sz="2800" dirty="0" smtClean="0">
                <a:solidFill>
                  <a:srgbClr val="000000"/>
                </a:solidFill>
                <a:effectLst/>
              </a:rPr>
              <a:t>.</a:t>
            </a:r>
            <a:endParaRPr lang="ar-IQ" sz="2800" dirty="0">
              <a:solidFill>
                <a:srgbClr val="000000"/>
              </a:soli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عنصر نائب للتذييل 4"/>
          <p:cNvSpPr>
            <a:spLocks noGrp="1"/>
          </p:cNvSpPr>
          <p:nvPr>
            <p:ph type="ftr" sz="quarter" idx="11"/>
          </p:nvPr>
        </p:nvSpPr>
        <p:spPr/>
        <p:txBody>
          <a:bodyPr/>
          <a:lstStyle/>
          <a:p>
            <a:r>
              <a:rPr lang="en-US"/>
              <a:t>Company Logo</a:t>
            </a:r>
          </a:p>
        </p:txBody>
      </p:sp>
      <p:sp>
        <p:nvSpPr>
          <p:cNvPr id="87042" name="Rectangle 2"/>
          <p:cNvSpPr>
            <a:spLocks noGrp="1" noChangeArrowheads="1"/>
          </p:cNvSpPr>
          <p:nvPr>
            <p:ph type="title"/>
          </p:nvPr>
        </p:nvSpPr>
        <p:spPr>
          <a:xfrm>
            <a:off x="-540568" y="116632"/>
            <a:ext cx="7696200" cy="563563"/>
          </a:xfrm>
        </p:spPr>
        <p:txBody>
          <a:bodyPr/>
          <a:lstStyle/>
          <a:p>
            <a:pPr algn="r"/>
            <a:r>
              <a:rPr lang="ar-SA" dirty="0" smtClean="0"/>
              <a:t>المحتويات</a:t>
            </a:r>
            <a:endParaRPr lang="en-US" dirty="0">
              <a:solidFill>
                <a:schemeClr val="accent1"/>
              </a:solidFill>
            </a:endParaRPr>
          </a:p>
        </p:txBody>
      </p:sp>
      <p:sp>
        <p:nvSpPr>
          <p:cNvPr id="87043" name="Text Box 3"/>
          <p:cNvSpPr txBox="1">
            <a:spLocks noChangeArrowheads="1"/>
          </p:cNvSpPr>
          <p:nvPr/>
        </p:nvSpPr>
        <p:spPr bwMode="auto">
          <a:xfrm>
            <a:off x="1660525" y="7223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3" name="جدول 2"/>
          <p:cNvGraphicFramePr>
            <a:graphicFrameLocks noGrp="1"/>
          </p:cNvGraphicFramePr>
          <p:nvPr>
            <p:extLst>
              <p:ext uri="{D42A27DB-BD31-4B8C-83A1-F6EECF244321}">
                <p14:modId xmlns:p14="http://schemas.microsoft.com/office/powerpoint/2010/main" val="1624956853"/>
              </p:ext>
            </p:extLst>
          </p:nvPr>
        </p:nvGraphicFramePr>
        <p:xfrm>
          <a:off x="1674389" y="1196752"/>
          <a:ext cx="6099477" cy="4934110"/>
        </p:xfrm>
        <a:graphic>
          <a:graphicData uri="http://schemas.openxmlformats.org/drawingml/2006/table">
            <a:tbl>
              <a:tblPr rtl="1" firstRow="1" firstCol="1" lastRow="1" lastCol="1" bandRow="1" bandCol="1"/>
              <a:tblGrid>
                <a:gridCol w="2413429">
                  <a:extLst>
                    <a:ext uri="{9D8B030D-6E8A-4147-A177-3AD203B41FA5}">
                      <a16:colId xmlns:a16="http://schemas.microsoft.com/office/drawing/2014/main" val="20000"/>
                    </a:ext>
                  </a:extLst>
                </a:gridCol>
                <a:gridCol w="2413429">
                  <a:extLst>
                    <a:ext uri="{9D8B030D-6E8A-4147-A177-3AD203B41FA5}">
                      <a16:colId xmlns:a16="http://schemas.microsoft.com/office/drawing/2014/main" val="20001"/>
                    </a:ext>
                  </a:extLst>
                </a:gridCol>
                <a:gridCol w="1272619">
                  <a:extLst>
                    <a:ext uri="{9D8B030D-6E8A-4147-A177-3AD203B41FA5}">
                      <a16:colId xmlns:a16="http://schemas.microsoft.com/office/drawing/2014/main" val="20002"/>
                    </a:ext>
                  </a:extLst>
                </a:gridCol>
              </a:tblGrid>
              <a:tr h="209924">
                <a:tc>
                  <a:txBody>
                    <a:bodyPr/>
                    <a:lstStyle/>
                    <a:p>
                      <a:pPr algn="just" rtl="1">
                        <a:lnSpc>
                          <a:spcPct val="107000"/>
                        </a:lnSpc>
                        <a:spcAft>
                          <a:spcPts val="800"/>
                        </a:spcAft>
                      </a:pPr>
                      <a:r>
                        <a:rPr lang="ar-IQ" sz="1300" b="1" dirty="0">
                          <a:effectLst/>
                          <a:latin typeface="Calibri"/>
                          <a:ea typeface="Calibri"/>
                          <a:cs typeface="Arial"/>
                        </a:rPr>
                        <a:t>ت</a:t>
                      </a:r>
                      <a:endParaRPr lang="en-US" sz="900" dirty="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rtl="1">
                        <a:lnSpc>
                          <a:spcPct val="107000"/>
                        </a:lnSpc>
                        <a:spcAft>
                          <a:spcPts val="800"/>
                        </a:spcAft>
                      </a:pPr>
                      <a:r>
                        <a:rPr lang="ar-IQ" sz="1300" b="1">
                          <a:effectLst/>
                          <a:latin typeface="Calibri"/>
                          <a:ea typeface="Calibri"/>
                          <a:cs typeface="Arial"/>
                        </a:rPr>
                        <a:t>اسم الفقرة</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rtl="1">
                        <a:lnSpc>
                          <a:spcPct val="107000"/>
                        </a:lnSpc>
                        <a:spcAft>
                          <a:spcPts val="800"/>
                        </a:spcAft>
                      </a:pPr>
                      <a:r>
                        <a:rPr lang="ar-IQ" sz="1300" b="1">
                          <a:effectLst/>
                          <a:latin typeface="Calibri"/>
                          <a:ea typeface="Calibri"/>
                          <a:cs typeface="Arial"/>
                        </a:rPr>
                        <a:t>رقم الصفحة</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569741">
                <a:tc rowSpan="7">
                  <a:txBody>
                    <a:bodyPr/>
                    <a:lstStyle/>
                    <a:p>
                      <a:pPr algn="just" rtl="1">
                        <a:lnSpc>
                          <a:spcPct val="107000"/>
                        </a:lnSpc>
                        <a:spcAft>
                          <a:spcPts val="800"/>
                        </a:spcAft>
                      </a:pPr>
                      <a:r>
                        <a:rPr lang="ar-IQ" sz="1300" b="1" dirty="0">
                          <a:effectLst/>
                          <a:latin typeface="Calibri"/>
                          <a:ea typeface="Calibri"/>
                          <a:cs typeface="Arial"/>
                        </a:rPr>
                        <a:t>1</a:t>
                      </a:r>
                      <a:endParaRPr lang="en-US" sz="900" dirty="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800"/>
                        </a:spcAft>
                      </a:pPr>
                      <a:r>
                        <a:rPr lang="ar-SA" sz="1600">
                          <a:ln>
                            <a:noFill/>
                          </a:ln>
                          <a:gradFill>
                            <a:gsLst>
                              <a:gs pos="0">
                                <a:srgbClr val="2D6C03"/>
                              </a:gs>
                              <a:gs pos="78000">
                                <a:srgbClr val="74D83F"/>
                              </a:gs>
                              <a:gs pos="100000">
                                <a:srgbClr val="F2FBEE"/>
                              </a:gs>
                            </a:gsLst>
                            <a:lin ang="5400000" scaled="0"/>
                          </a:gradFill>
                          <a:effectLst>
                            <a:outerShdw blurRad="69850" dist="43180" dir="5400000" sx="0" sy="0">
                              <a:srgbClr val="000000">
                                <a:alpha val="65000"/>
                              </a:srgbClr>
                            </a:outerShdw>
                          </a:effectLst>
                          <a:latin typeface="Calibri"/>
                          <a:ea typeface="Calibri"/>
                          <a:cs typeface="Times New Roman"/>
                        </a:rPr>
                        <a:t>ادارة الموهبة</a:t>
                      </a:r>
                      <a:endParaRPr lang="en-US" sz="900">
                        <a:effectLst/>
                        <a:latin typeface="Calibri"/>
                        <a:ea typeface="Calibri"/>
                        <a:cs typeface="Arial"/>
                      </a:endParaRPr>
                    </a:p>
                    <a:p>
                      <a:pPr marL="342900" lvl="0" indent="-342900" algn="just" rtl="1">
                        <a:lnSpc>
                          <a:spcPct val="115000"/>
                        </a:lnSpc>
                        <a:spcAft>
                          <a:spcPts val="1000"/>
                        </a:spcAft>
                        <a:buFont typeface="Symbol"/>
                        <a:buChar char=""/>
                      </a:pPr>
                      <a:r>
                        <a:rPr lang="ar-SA" sz="1300">
                          <a:effectLst/>
                          <a:latin typeface="Calibri"/>
                          <a:ea typeface="Calibri"/>
                          <a:cs typeface="Arial"/>
                        </a:rPr>
                        <a:t>مقدمة</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ar-IQ" sz="1100">
                          <a:effectLst/>
                          <a:latin typeface="Calibri"/>
                          <a:ea typeface="Calibri"/>
                          <a:cs typeface="Arial"/>
                        </a:rPr>
                        <a:t> </a:t>
                      </a:r>
                      <a:endParaRPr lang="en-US" sz="900">
                        <a:effectLst/>
                        <a:latin typeface="Calibri"/>
                        <a:ea typeface="Calibri"/>
                        <a:cs typeface="Arial"/>
                      </a:endParaRPr>
                    </a:p>
                    <a:p>
                      <a:pPr algn="ctr" rtl="1">
                        <a:lnSpc>
                          <a:spcPct val="107000"/>
                        </a:lnSpc>
                        <a:spcAft>
                          <a:spcPts val="800"/>
                        </a:spcAft>
                      </a:pPr>
                      <a:r>
                        <a:rPr lang="ar-IQ" sz="1100">
                          <a:effectLst/>
                          <a:latin typeface="Calibri"/>
                          <a:ea typeface="Calibri"/>
                          <a:cs typeface="Arial"/>
                        </a:rPr>
                        <a:t>3</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4497">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SA" sz="1300">
                          <a:effectLst/>
                          <a:latin typeface="Calibri"/>
                          <a:ea typeface="Calibri"/>
                          <a:cs typeface="Arial"/>
                        </a:rPr>
                        <a:t>اولاً- الموهبة لغة واصطلاحاً </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ar-IQ" sz="1100">
                          <a:effectLst/>
                          <a:latin typeface="Calibri"/>
                          <a:ea typeface="Calibri"/>
                          <a:cs typeface="Arial"/>
                        </a:rPr>
                        <a:t>4-3</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5608">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SA" sz="1300">
                          <a:effectLst/>
                          <a:latin typeface="Calibri"/>
                          <a:ea typeface="Calibri"/>
                          <a:cs typeface="Arial"/>
                        </a:rPr>
                        <a:t>ثانياً- مفهوم ونشأة إدارة الموهبة </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5-4</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5608">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SA" sz="1300">
                          <a:effectLst/>
                          <a:latin typeface="Calibri"/>
                          <a:ea typeface="Calibri"/>
                          <a:cs typeface="Arial"/>
                        </a:rPr>
                        <a:t>ثالثا- التطور التاريخي لإدارة الموهبة</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6-5</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2453">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SA" sz="1300">
                          <a:effectLst/>
                          <a:latin typeface="Calibri"/>
                          <a:ea typeface="Calibri"/>
                          <a:cs typeface="Arial"/>
                        </a:rPr>
                        <a:t>رابعا- أهمية إدارة الموهبة </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7</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5608">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SA" sz="1300">
                          <a:effectLst/>
                          <a:latin typeface="Calibri"/>
                          <a:ea typeface="Calibri"/>
                          <a:cs typeface="Arial"/>
                        </a:rPr>
                        <a:t>خامسا -عملية إدارة الموهبة</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8-7</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51215">
                <a:tc vMerge="1">
                  <a:txBody>
                    <a:bodyPr/>
                    <a:lstStyle/>
                    <a:p>
                      <a:endParaRPr lang="en-US"/>
                    </a:p>
                  </a:txBody>
                  <a:tcPr/>
                </a:tc>
                <a:tc>
                  <a:txBody>
                    <a:bodyPr/>
                    <a:lstStyle/>
                    <a:p>
                      <a:pPr marL="342900" lvl="0" indent="-342900" algn="r" rtl="1">
                        <a:lnSpc>
                          <a:spcPct val="115000"/>
                        </a:lnSpc>
                        <a:spcAft>
                          <a:spcPts val="1000"/>
                        </a:spcAft>
                        <a:buFont typeface="Symbol"/>
                        <a:buChar char=""/>
                      </a:pPr>
                      <a:r>
                        <a:rPr lang="ar-SA" sz="1300">
                          <a:effectLst/>
                          <a:latin typeface="Calibri"/>
                          <a:ea typeface="Calibri"/>
                          <a:cs typeface="Arial"/>
                        </a:rPr>
                        <a:t>سادسا- العناصر الأساسية لإدارة الموهبة</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10-9-8</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32734">
                <a:tc rowSpan="7">
                  <a:txBody>
                    <a:bodyPr/>
                    <a:lstStyle/>
                    <a:p>
                      <a:pPr algn="just" rtl="1">
                        <a:lnSpc>
                          <a:spcPct val="107000"/>
                        </a:lnSpc>
                        <a:spcAft>
                          <a:spcPts val="800"/>
                        </a:spcAft>
                      </a:pPr>
                      <a:r>
                        <a:rPr lang="ar-IQ" sz="1300" b="1">
                          <a:effectLst/>
                          <a:latin typeface="Calibri"/>
                          <a:ea typeface="Calibri"/>
                          <a:cs typeface="Arial"/>
                        </a:rPr>
                        <a:t>2</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800"/>
                        </a:spcAft>
                      </a:pPr>
                      <a:r>
                        <a:rPr lang="ar-IQ" sz="1600">
                          <a:solidFill>
                            <a:srgbClr val="92D050"/>
                          </a:solidFill>
                          <a:effectLst/>
                          <a:latin typeface="Calibri"/>
                          <a:ea typeface="Calibri"/>
                          <a:cs typeface="Times New Roman"/>
                        </a:rPr>
                        <a:t>ادارة الذات</a:t>
                      </a:r>
                      <a:endParaRPr lang="en-US" sz="900">
                        <a:effectLst/>
                        <a:latin typeface="Calibri"/>
                        <a:ea typeface="Calibri"/>
                        <a:cs typeface="Arial"/>
                      </a:endParaRPr>
                    </a:p>
                    <a:p>
                      <a:pPr marL="342900" lvl="0" indent="-342900" algn="just" rtl="1">
                        <a:lnSpc>
                          <a:spcPct val="115000"/>
                        </a:lnSpc>
                        <a:spcAft>
                          <a:spcPts val="1000"/>
                        </a:spcAft>
                        <a:buFont typeface="Symbol"/>
                        <a:buChar char=""/>
                      </a:pPr>
                      <a:r>
                        <a:rPr lang="ar-IQ" sz="1300">
                          <a:effectLst/>
                          <a:latin typeface="Calibri"/>
                          <a:ea typeface="Calibri"/>
                          <a:cs typeface="Arial"/>
                        </a:rPr>
                        <a:t>المقدمة</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ar-IQ" sz="1100">
                          <a:effectLst/>
                          <a:latin typeface="Calibri"/>
                          <a:ea typeface="Calibri"/>
                          <a:cs typeface="Arial"/>
                        </a:rPr>
                        <a:t> </a:t>
                      </a:r>
                      <a:endParaRPr lang="en-US" sz="900">
                        <a:effectLst/>
                        <a:latin typeface="Calibri"/>
                        <a:ea typeface="Calibri"/>
                        <a:cs typeface="Arial"/>
                      </a:endParaRPr>
                    </a:p>
                    <a:p>
                      <a:pPr algn="ctr" rtl="1">
                        <a:lnSpc>
                          <a:spcPct val="107000"/>
                        </a:lnSpc>
                        <a:spcAft>
                          <a:spcPts val="0"/>
                        </a:spcAft>
                      </a:pPr>
                      <a:r>
                        <a:rPr lang="ar-IQ" sz="1100">
                          <a:effectLst/>
                          <a:latin typeface="Calibri"/>
                          <a:ea typeface="Calibri"/>
                          <a:cs typeface="Arial"/>
                        </a:rPr>
                        <a:t> </a:t>
                      </a:r>
                      <a:endParaRPr lang="en-US" sz="900">
                        <a:effectLst/>
                        <a:latin typeface="Calibri"/>
                        <a:ea typeface="Calibri"/>
                        <a:cs typeface="Arial"/>
                      </a:endParaRPr>
                    </a:p>
                    <a:p>
                      <a:pPr algn="ctr" rtl="1">
                        <a:lnSpc>
                          <a:spcPct val="107000"/>
                        </a:lnSpc>
                        <a:spcAft>
                          <a:spcPts val="0"/>
                        </a:spcAft>
                      </a:pPr>
                      <a:r>
                        <a:rPr lang="ar-IQ" sz="1100">
                          <a:effectLst/>
                          <a:latin typeface="Calibri"/>
                          <a:ea typeface="Calibri"/>
                          <a:cs typeface="Arial"/>
                        </a:rPr>
                        <a:t>11</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5608">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IQ" sz="1300">
                          <a:effectLst/>
                          <a:latin typeface="Calibri"/>
                          <a:ea typeface="Calibri"/>
                          <a:cs typeface="Arial"/>
                        </a:rPr>
                        <a:t>اولا: مفهوم إدارة الذات</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ar-IQ" sz="1100">
                          <a:effectLst/>
                          <a:latin typeface="Calibri"/>
                          <a:ea typeface="Calibri"/>
                          <a:cs typeface="Arial"/>
                        </a:rPr>
                        <a:t>12-11</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25608">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IQ" sz="1300">
                          <a:effectLst/>
                          <a:latin typeface="Calibri"/>
                          <a:ea typeface="Calibri"/>
                          <a:cs typeface="Arial"/>
                        </a:rPr>
                        <a:t>ثانيا : أهمية ادارة الذات   </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13-12</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25608">
                <a:tc vMerge="1">
                  <a:txBody>
                    <a:bodyPr/>
                    <a:lstStyle/>
                    <a:p>
                      <a:endParaRPr lang="en-US"/>
                    </a:p>
                  </a:txBody>
                  <a:tcPr/>
                </a:tc>
                <a:tc>
                  <a:txBody>
                    <a:bodyPr/>
                    <a:lstStyle/>
                    <a:p>
                      <a:pPr marL="342900" lvl="0" indent="-342900" algn="just" rtl="1">
                        <a:lnSpc>
                          <a:spcPct val="115000"/>
                        </a:lnSpc>
                        <a:spcAft>
                          <a:spcPts val="1000"/>
                        </a:spcAft>
                        <a:buFont typeface="Symbol"/>
                        <a:buChar char=""/>
                      </a:pPr>
                      <a:r>
                        <a:rPr lang="ar-IQ" sz="1300">
                          <a:effectLst/>
                          <a:latin typeface="Calibri"/>
                          <a:ea typeface="Calibri"/>
                          <a:cs typeface="Arial"/>
                        </a:rPr>
                        <a:t>ثالثا : خطوات ادارة الذات</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14-13</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71926">
                <a:tc vMerge="1">
                  <a:txBody>
                    <a:bodyPr/>
                    <a:lstStyle/>
                    <a:p>
                      <a:endParaRPr lang="en-US"/>
                    </a:p>
                  </a:txBody>
                  <a:tcPr/>
                </a:tc>
                <a:tc>
                  <a:txBody>
                    <a:bodyPr/>
                    <a:lstStyle/>
                    <a:p>
                      <a:pPr marL="342900" lvl="0" indent="-342900" algn="r" rtl="1">
                        <a:lnSpc>
                          <a:spcPct val="115000"/>
                        </a:lnSpc>
                        <a:spcAft>
                          <a:spcPts val="1000"/>
                        </a:spcAft>
                        <a:buFont typeface="Symbol"/>
                        <a:buChar char=""/>
                      </a:pPr>
                      <a:r>
                        <a:rPr lang="ar-IQ" sz="1300">
                          <a:effectLst/>
                          <a:latin typeface="Calibri"/>
                          <a:ea typeface="Calibri"/>
                          <a:cs typeface="Arial"/>
                        </a:rPr>
                        <a:t>رابعا: العوامل المؤثرة في ادارة الذات</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14</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25608">
                <a:tc vMerge="1">
                  <a:txBody>
                    <a:bodyPr/>
                    <a:lstStyle/>
                    <a:p>
                      <a:endParaRPr lang="en-US"/>
                    </a:p>
                  </a:txBody>
                  <a:tcPr/>
                </a:tc>
                <a:tc>
                  <a:txBody>
                    <a:bodyPr/>
                    <a:lstStyle/>
                    <a:p>
                      <a:pPr marL="342900" lvl="0" indent="-342900" algn="r" rtl="1">
                        <a:lnSpc>
                          <a:spcPct val="115000"/>
                        </a:lnSpc>
                        <a:spcAft>
                          <a:spcPts val="1000"/>
                        </a:spcAft>
                        <a:buFont typeface="Symbol"/>
                        <a:buChar char=""/>
                      </a:pPr>
                      <a:r>
                        <a:rPr lang="ar-IQ" sz="1300">
                          <a:effectLst/>
                          <a:latin typeface="Calibri"/>
                          <a:ea typeface="Calibri"/>
                          <a:cs typeface="Arial"/>
                        </a:rPr>
                        <a:t>خامسا : خصائص ادارة الذات</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15-14</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56465">
                <a:tc vMerge="1">
                  <a:txBody>
                    <a:bodyPr/>
                    <a:lstStyle/>
                    <a:p>
                      <a:endParaRPr lang="en-US"/>
                    </a:p>
                  </a:txBody>
                  <a:tcPr/>
                </a:tc>
                <a:tc>
                  <a:txBody>
                    <a:bodyPr/>
                    <a:lstStyle/>
                    <a:p>
                      <a:pPr marL="342900" lvl="0" indent="-342900" algn="r" rtl="1">
                        <a:lnSpc>
                          <a:spcPct val="115000"/>
                        </a:lnSpc>
                        <a:spcAft>
                          <a:spcPts val="1000"/>
                        </a:spcAft>
                        <a:buFont typeface="Symbol"/>
                        <a:buChar char=""/>
                      </a:pPr>
                      <a:r>
                        <a:rPr lang="ar-IQ" sz="1300">
                          <a:effectLst/>
                          <a:latin typeface="Calibri"/>
                          <a:ea typeface="Calibri"/>
                          <a:cs typeface="Arial"/>
                        </a:rPr>
                        <a:t>سادسا : أبعاد ادارة الذات  </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ar-IQ" sz="1100">
                          <a:effectLst/>
                          <a:latin typeface="Calibri"/>
                          <a:ea typeface="Calibri"/>
                          <a:cs typeface="Arial"/>
                        </a:rPr>
                        <a:t>16-15</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62391">
                <a:tc>
                  <a:txBody>
                    <a:bodyPr/>
                    <a:lstStyle/>
                    <a:p>
                      <a:pPr algn="just" rtl="1">
                        <a:lnSpc>
                          <a:spcPct val="107000"/>
                        </a:lnSpc>
                        <a:spcAft>
                          <a:spcPts val="800"/>
                        </a:spcAft>
                      </a:pPr>
                      <a:r>
                        <a:rPr lang="ar-IQ" sz="1300" b="1">
                          <a:effectLst/>
                          <a:latin typeface="Calibri"/>
                          <a:ea typeface="Calibri"/>
                          <a:cs typeface="Arial"/>
                        </a:rPr>
                        <a:t>3</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800"/>
                        </a:spcAft>
                      </a:pPr>
                      <a:r>
                        <a:rPr lang="ar-IQ" sz="1600">
                          <a:solidFill>
                            <a:srgbClr val="92D050"/>
                          </a:solidFill>
                          <a:effectLst/>
                          <a:latin typeface="Calibri"/>
                          <a:ea typeface="Calibri"/>
                          <a:cs typeface="Times New Roman"/>
                        </a:rPr>
                        <a:t>المصادر </a:t>
                      </a:r>
                      <a:endParaRPr lang="en-US" sz="90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ar-IQ" sz="1100" dirty="0">
                          <a:effectLst/>
                          <a:latin typeface="Calibri"/>
                          <a:ea typeface="Calibri"/>
                          <a:cs typeface="Arial"/>
                        </a:rPr>
                        <a:t>17</a:t>
                      </a:r>
                      <a:endParaRPr lang="en-US" sz="900" dirty="0">
                        <a:effectLst/>
                        <a:latin typeface="Calibri"/>
                        <a:ea typeface="Calibri"/>
                        <a:cs typeface="Arial"/>
                      </a:endParaRPr>
                    </a:p>
                  </a:txBody>
                  <a:tcPr marL="55176" marR="551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لتذييل 3"/>
          <p:cNvSpPr>
            <a:spLocks noGrp="1"/>
          </p:cNvSpPr>
          <p:nvPr>
            <p:ph type="ftr" sz="quarter" idx="11"/>
          </p:nvPr>
        </p:nvSpPr>
        <p:spPr/>
        <p:txBody>
          <a:bodyPr/>
          <a:lstStyle/>
          <a:p>
            <a:r>
              <a:rPr lang="en-US"/>
              <a:t>Company Logo</a:t>
            </a:r>
          </a:p>
        </p:txBody>
      </p:sp>
      <p:sp>
        <p:nvSpPr>
          <p:cNvPr id="93186" name="Rectangle 2"/>
          <p:cNvSpPr>
            <a:spLocks noGrp="1" noChangeArrowheads="1"/>
          </p:cNvSpPr>
          <p:nvPr>
            <p:ph type="title"/>
          </p:nvPr>
        </p:nvSpPr>
        <p:spPr/>
        <p:txBody>
          <a:bodyPr/>
          <a:lstStyle/>
          <a:p>
            <a:pPr algn="r"/>
            <a:r>
              <a:rPr lang="ar-IQ" dirty="0" smtClean="0">
                <a:solidFill>
                  <a:srgbClr val="000000"/>
                </a:solidFill>
              </a:rPr>
              <a:t>سادسا : أبعاد ادارة الذات  ‏</a:t>
            </a:r>
            <a:endParaRPr lang="en-US" dirty="0">
              <a:solidFill>
                <a:srgbClr val="000000"/>
              </a:solidFill>
            </a:endParaRPr>
          </a:p>
        </p:txBody>
      </p:sp>
      <p:pic>
        <p:nvPicPr>
          <p:cNvPr id="1095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628800"/>
            <a:ext cx="8568951" cy="410445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4905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صر نائب للتذييل 3"/>
          <p:cNvSpPr>
            <a:spLocks noGrp="1"/>
          </p:cNvSpPr>
          <p:nvPr>
            <p:ph type="ftr" sz="quarter" idx="11"/>
          </p:nvPr>
        </p:nvSpPr>
        <p:spPr/>
        <p:txBody>
          <a:bodyPr/>
          <a:lstStyle/>
          <a:p>
            <a:r>
              <a:rPr lang="en-US"/>
              <a:t>Company Logo</a:t>
            </a:r>
          </a:p>
        </p:txBody>
      </p:sp>
      <p:sp>
        <p:nvSpPr>
          <p:cNvPr id="93186" name="Rectangle 2"/>
          <p:cNvSpPr>
            <a:spLocks noGrp="1" noChangeArrowheads="1"/>
          </p:cNvSpPr>
          <p:nvPr>
            <p:ph type="title"/>
          </p:nvPr>
        </p:nvSpPr>
        <p:spPr/>
        <p:txBody>
          <a:bodyPr/>
          <a:lstStyle/>
          <a:p>
            <a:pPr algn="r"/>
            <a:r>
              <a:rPr lang="ar-IQ" dirty="0" smtClean="0">
                <a:solidFill>
                  <a:srgbClr val="000000"/>
                </a:solidFill>
              </a:rPr>
              <a:t>سادسا : أبعاد ادارة الذات  ‏</a:t>
            </a:r>
            <a:endParaRPr lang="en-US" dirty="0">
              <a:solidFill>
                <a:srgbClr val="000000"/>
              </a:solidFill>
            </a:endParaRPr>
          </a:p>
        </p:txBody>
      </p:sp>
      <p:sp>
        <p:nvSpPr>
          <p:cNvPr id="2" name="مستطيل 1"/>
          <p:cNvSpPr/>
          <p:nvPr/>
        </p:nvSpPr>
        <p:spPr>
          <a:xfrm>
            <a:off x="4279726" y="1556792"/>
            <a:ext cx="4663456" cy="2308324"/>
          </a:xfrm>
          <a:prstGeom prst="rect">
            <a:avLst/>
          </a:prstGeom>
        </p:spPr>
        <p:txBody>
          <a:bodyPr wrap="none">
            <a:spAutoFit/>
          </a:bodyPr>
          <a:lstStyle/>
          <a:p>
            <a:pPr algn="r" rtl="1"/>
            <a:r>
              <a:rPr lang="ar-SA" sz="4800" b="1" dirty="0" smtClean="0"/>
              <a:t>1- </a:t>
            </a:r>
            <a:r>
              <a:rPr lang="ar-SA" sz="4800" b="1" dirty="0"/>
              <a:t>رقابة  </a:t>
            </a:r>
            <a:r>
              <a:rPr lang="ar-SA" sz="4800" b="1" dirty="0" smtClean="0"/>
              <a:t>الذات</a:t>
            </a:r>
          </a:p>
          <a:p>
            <a:pPr algn="r" rtl="1"/>
            <a:r>
              <a:rPr lang="ar-SA" sz="4800" b="1" dirty="0" smtClean="0"/>
              <a:t>2-</a:t>
            </a:r>
            <a:r>
              <a:rPr lang="ar-SA" sz="4800" dirty="0"/>
              <a:t>- </a:t>
            </a:r>
            <a:r>
              <a:rPr lang="ar-SA" sz="4800" b="1" dirty="0"/>
              <a:t>الثقة بالنفس</a:t>
            </a:r>
            <a:r>
              <a:rPr lang="ar-SA" sz="4800" dirty="0"/>
              <a:t> </a:t>
            </a:r>
            <a:endParaRPr lang="ar-SA" sz="4800" dirty="0" smtClean="0"/>
          </a:p>
          <a:p>
            <a:pPr algn="r" rtl="1"/>
            <a:r>
              <a:rPr lang="ar-SA" sz="4800" b="1" dirty="0" smtClean="0"/>
              <a:t>3-</a:t>
            </a:r>
            <a:r>
              <a:rPr lang="ar-SA" sz="4800" dirty="0" smtClean="0"/>
              <a:t>  </a:t>
            </a:r>
            <a:r>
              <a:rPr lang="ar-SA" sz="4800" b="1" dirty="0"/>
              <a:t>الضمير الشخصي</a:t>
            </a:r>
            <a:r>
              <a:rPr lang="ar-SA" sz="4800" dirty="0"/>
              <a:t> </a:t>
            </a:r>
            <a:endParaRPr lang="en-US" sz="4800" b="1" dirty="0"/>
          </a:p>
        </p:txBody>
      </p:sp>
    </p:spTree>
    <p:extLst>
      <p:ext uri="{BB962C8B-B14F-4D97-AF65-F5344CB8AC3E}">
        <p14:creationId xmlns:p14="http://schemas.microsoft.com/office/powerpoint/2010/main" val="3033145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1" name="WordArt 5"/>
          <p:cNvSpPr>
            <a:spLocks noChangeArrowheads="1" noChangeShapeType="1" noTextEdit="1"/>
          </p:cNvSpPr>
          <p:nvPr/>
        </p:nvSpPr>
        <p:spPr bwMode="invGray">
          <a:xfrm>
            <a:off x="2895600" y="3505200"/>
            <a:ext cx="4343400" cy="533400"/>
          </a:xfrm>
          <a:prstGeom prst="rect">
            <a:avLst/>
          </a:prstGeom>
        </p:spPr>
        <p:txBody>
          <a:bodyPr wrap="none" fromWordArt="1">
            <a:prstTxWarp prst="textDeflate">
              <a:avLst>
                <a:gd name="adj" fmla="val 0"/>
              </a:avLst>
            </a:prstTxWarp>
          </a:bodyPr>
          <a:lstStyle/>
          <a:p>
            <a:pPr algn="ctr"/>
            <a:r>
              <a:rPr lang="en-US" sz="3600" b="1" kern="10">
                <a:ln w="19050">
                  <a:solidFill>
                    <a:srgbClr val="FFFFFF"/>
                  </a:solidFill>
                  <a:round/>
                  <a:headEnd/>
                  <a:tailEnd/>
                </a:ln>
                <a:gradFill rotWithShape="1">
                  <a:gsLst>
                    <a:gs pos="0">
                      <a:schemeClr val="tx2"/>
                    </a:gs>
                    <a:gs pos="100000">
                      <a:schemeClr val="accent1"/>
                    </a:gs>
                  </a:gsLst>
                  <a:lin ang="0" scaled="1"/>
                </a:gradFill>
                <a:effectLst>
                  <a:outerShdw dist="53882" dir="2700000" algn="ctr" rotWithShape="0">
                    <a:schemeClr val="tx1">
                      <a:alpha val="50000"/>
                    </a:schemeClr>
                  </a:outerShdw>
                </a:effectLst>
                <a:latin typeface="Arial"/>
                <a:cs typeface="Arial"/>
              </a:rPr>
              <a:t>Thank You !</a:t>
            </a:r>
          </a:p>
        </p:txBody>
      </p:sp>
      <p:sp>
        <p:nvSpPr>
          <p:cNvPr id="86023" name="Text Box 7"/>
          <p:cNvSpPr txBox="1">
            <a:spLocks noChangeArrowheads="1"/>
          </p:cNvSpPr>
          <p:nvPr/>
        </p:nvSpPr>
        <p:spPr bwMode="gray">
          <a:xfrm>
            <a:off x="3200400" y="4191000"/>
            <a:ext cx="3276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ar-SA" sz="2800" b="1" dirty="0" smtClean="0">
                <a:solidFill>
                  <a:srgbClr val="000000"/>
                </a:solidFill>
              </a:rPr>
              <a:t>شكرا لإصغائكم </a:t>
            </a:r>
            <a:endParaRPr lang="en-US" sz="2800" b="1" dirty="0">
              <a:solidFill>
                <a:srgbClr val="000000"/>
              </a:solidFill>
            </a:endParaRPr>
          </a:p>
        </p:txBody>
      </p:sp>
      <p:sp>
        <p:nvSpPr>
          <p:cNvPr id="86024" name="Rectangle 8"/>
          <p:cNvSpPr>
            <a:spLocks noChangeArrowheads="1"/>
          </p:cNvSpPr>
          <p:nvPr/>
        </p:nvSpPr>
        <p:spPr bwMode="gray">
          <a:xfrm>
            <a:off x="2971800" y="4267200"/>
            <a:ext cx="76200" cy="228600"/>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p:cTn id="7" dur="500" fill="hold"/>
                                        <p:tgtEl>
                                          <p:spTgt spid="86021"/>
                                        </p:tgtEl>
                                        <p:attrNameLst>
                                          <p:attrName>ppt_w</p:attrName>
                                        </p:attrNameLst>
                                      </p:cBhvr>
                                      <p:tavLst>
                                        <p:tav tm="0">
                                          <p:val>
                                            <p:fltVal val="0"/>
                                          </p:val>
                                        </p:tav>
                                        <p:tav tm="100000">
                                          <p:val>
                                            <p:strVal val="#ppt_w"/>
                                          </p:val>
                                        </p:tav>
                                      </p:tavLst>
                                    </p:anim>
                                    <p:anim calcmode="lin" valueType="num">
                                      <p:cBhvr>
                                        <p:cTn id="8" dur="500" fill="hold"/>
                                        <p:tgtEl>
                                          <p:spTgt spid="86021"/>
                                        </p:tgtEl>
                                        <p:attrNameLst>
                                          <p:attrName>ppt_h</p:attrName>
                                        </p:attrNameLst>
                                      </p:cBhvr>
                                      <p:tavLst>
                                        <p:tav tm="0">
                                          <p:val>
                                            <p:fltVal val="0"/>
                                          </p:val>
                                        </p:tav>
                                        <p:tav tm="100000">
                                          <p:val>
                                            <p:strVal val="#ppt_h"/>
                                          </p:val>
                                        </p:tav>
                                      </p:tavLst>
                                    </p:anim>
                                    <p:animEffect transition="in" filter="fade">
                                      <p:cBhvr>
                                        <p:cTn id="9"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0" y="1666875"/>
            <a:ext cx="9036496" cy="4352925"/>
          </a:xfrm>
        </p:spPr>
        <p:txBody>
          <a:bodyPr/>
          <a:lstStyle/>
          <a:p>
            <a:pPr algn="r" rtl="1">
              <a:lnSpc>
                <a:spcPct val="150000"/>
              </a:lnSpc>
            </a:pPr>
            <a:r>
              <a:rPr lang="ar-EG" sz="3200" dirty="0">
                <a:solidFill>
                  <a:srgbClr val="000000"/>
                </a:solidFill>
              </a:rPr>
              <a:t>كانت حكمة الله تعالى في أن جعل على هذه الأرض أفراداً يتميزون</a:t>
            </a:r>
            <a:r>
              <a:rPr lang="ar-IQ" sz="3200" dirty="0">
                <a:solidFill>
                  <a:srgbClr val="000000"/>
                </a:solidFill>
              </a:rPr>
              <a:t> عن غيرهم </a:t>
            </a:r>
            <a:r>
              <a:rPr lang="ar-EG" sz="3200" dirty="0">
                <a:solidFill>
                  <a:srgbClr val="000000"/>
                </a:solidFill>
              </a:rPr>
              <a:t>بقدرات ومواهب بالإمكان توظيفها في مواجهة التحديات وتحقيق الانجازات، ويظهر الإعجاز الإلهي في أن الإنسان يأتي لهذه الحياة مجرداً من كل شيء </a:t>
            </a:r>
            <a:r>
              <a:rPr lang="ar-IQ" sz="3200" dirty="0">
                <a:solidFill>
                  <a:srgbClr val="000000"/>
                </a:solidFill>
              </a:rPr>
              <a:t>كما في قوله </a:t>
            </a:r>
            <a:r>
              <a:rPr lang="ar-IQ" sz="3200" dirty="0" smtClean="0">
                <a:solidFill>
                  <a:srgbClr val="000000"/>
                </a:solidFill>
              </a:rPr>
              <a:t>تعالى</a:t>
            </a:r>
            <a:endParaRPr lang="ar-SA" sz="3200" dirty="0" smtClean="0">
              <a:solidFill>
                <a:srgbClr val="000000"/>
              </a:solidFill>
            </a:endParaRPr>
          </a:p>
          <a:p>
            <a:pPr marL="0" indent="0" algn="r" rtl="1">
              <a:lnSpc>
                <a:spcPct val="150000"/>
              </a:lnSpc>
              <a:buNone/>
            </a:pPr>
            <a:r>
              <a:rPr lang="ar-IQ" sz="3200" dirty="0" smtClean="0">
                <a:solidFill>
                  <a:srgbClr val="000000"/>
                </a:solidFill>
              </a:rPr>
              <a:t> </a:t>
            </a:r>
            <a:r>
              <a:rPr lang="ar-IQ" sz="3200" dirty="0">
                <a:solidFill>
                  <a:srgbClr val="000000"/>
                </a:solidFill>
              </a:rPr>
              <a:t>( وَاللهُ أَخرَجَكُمْ مِّنْ بُطُونِ أُمَّهاتِكُمْ لَا تَعلَمُوَنَ شيء )،(النحل: 78) </a:t>
            </a:r>
            <a:endParaRPr lang="en-US" sz="3200" b="0" dirty="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758825" y="1666875"/>
            <a:ext cx="7546975" cy="4352925"/>
          </a:xfrm>
        </p:spPr>
        <p:txBody>
          <a:bodyPr/>
          <a:lstStyle/>
          <a:p>
            <a:pPr algn="justLow" rtl="1">
              <a:lnSpc>
                <a:spcPct val="107000"/>
              </a:lnSpc>
              <a:spcAft>
                <a:spcPts val="800"/>
              </a:spcAft>
            </a:pPr>
            <a:r>
              <a:rPr lang="ar-IQ" sz="3600" u="sng" dirty="0">
                <a:solidFill>
                  <a:srgbClr val="000000"/>
                </a:solidFill>
                <a:highlight>
                  <a:srgbClr val="D3D3D3"/>
                </a:highlight>
                <a:latin typeface="Calibri"/>
                <a:ea typeface="Calibri"/>
                <a:cs typeface="Arial"/>
              </a:rPr>
              <a:t>اولاً- الموهبة لغة واصطلاحاً :</a:t>
            </a:r>
            <a:r>
              <a:rPr lang="ar-IQ" sz="3600" u="sng" dirty="0">
                <a:solidFill>
                  <a:srgbClr val="000000"/>
                </a:solidFill>
                <a:latin typeface="Calibri"/>
                <a:ea typeface="Calibri"/>
                <a:cs typeface="Arial"/>
              </a:rPr>
              <a:t> </a:t>
            </a:r>
            <a:endParaRPr lang="en-US" sz="2400" dirty="0" smtClean="0">
              <a:solidFill>
                <a:srgbClr val="000000"/>
              </a:solidFill>
              <a:effectLst/>
              <a:latin typeface="Calibri"/>
              <a:ea typeface="Calibri"/>
              <a:cs typeface="Arial"/>
            </a:endParaRPr>
          </a:p>
          <a:p>
            <a:pPr lvl="0" algn="justLow" rtl="1">
              <a:lnSpc>
                <a:spcPct val="107000"/>
              </a:lnSpc>
              <a:spcAft>
                <a:spcPts val="800"/>
              </a:spcAft>
              <a:buFont typeface="Symbol"/>
              <a:buChar char=""/>
            </a:pPr>
            <a:r>
              <a:rPr lang="ar-IQ" sz="3200" dirty="0" smtClean="0">
                <a:solidFill>
                  <a:srgbClr val="000000"/>
                </a:solidFill>
                <a:effectLst/>
                <a:latin typeface="Calibri"/>
                <a:ea typeface="Calibri"/>
                <a:cs typeface="Arial"/>
              </a:rPr>
              <a:t>الموهبة لغةً :-</a:t>
            </a:r>
            <a:endParaRPr lang="en-US" sz="2400" dirty="0" smtClean="0">
              <a:solidFill>
                <a:srgbClr val="000000"/>
              </a:solidFill>
              <a:effectLst/>
              <a:latin typeface="Calibri"/>
              <a:ea typeface="Calibri"/>
              <a:cs typeface="Arial"/>
            </a:endParaRPr>
          </a:p>
          <a:p>
            <a:pPr algn="justLow" rtl="1">
              <a:lnSpc>
                <a:spcPct val="107000"/>
              </a:lnSpc>
              <a:spcAft>
                <a:spcPts val="800"/>
              </a:spcAft>
            </a:pPr>
            <a:r>
              <a:rPr lang="ar-IQ" sz="3200" dirty="0" smtClean="0">
                <a:solidFill>
                  <a:srgbClr val="000000"/>
                </a:solidFill>
                <a:effectLst/>
                <a:latin typeface="Calibri"/>
                <a:ea typeface="Calibri"/>
                <a:cs typeface="Arial"/>
              </a:rPr>
              <a:t>الموهبة معناها اللغوي كما ورد في لسان العرب أخذ من الفعل (وهب) أي أعطى شيئاً مجاناً, فالموهبة إذن هي العطية للشيء بلا مقابل. أما كلمة اصطلاحاً: اللغة فقد أتت ايضاً من الأصل (وهب) فهو إذن الإنسان الذي يمنح شيئاً بلا عوض</a:t>
            </a:r>
            <a:endParaRPr lang="en-US" sz="3200" b="0" dirty="0">
              <a:solidFill>
                <a:srgbClr val="000000"/>
              </a:solidFill>
            </a:endParaRPr>
          </a:p>
        </p:txBody>
      </p:sp>
    </p:spTree>
    <p:extLst>
      <p:ext uri="{BB962C8B-B14F-4D97-AF65-F5344CB8AC3E}">
        <p14:creationId xmlns:p14="http://schemas.microsoft.com/office/powerpoint/2010/main" val="4049675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758825" y="1666875"/>
            <a:ext cx="7546975" cy="4352925"/>
          </a:xfrm>
        </p:spPr>
        <p:txBody>
          <a:bodyPr/>
          <a:lstStyle/>
          <a:p>
            <a:pPr lvl="0" algn="r" rtl="1">
              <a:lnSpc>
                <a:spcPct val="107000"/>
              </a:lnSpc>
              <a:spcAft>
                <a:spcPts val="800"/>
              </a:spcAft>
              <a:buFont typeface="Symbol"/>
              <a:buChar char=""/>
            </a:pPr>
            <a:r>
              <a:rPr lang="ar-IQ" sz="3600" dirty="0" smtClean="0">
                <a:solidFill>
                  <a:srgbClr val="000000"/>
                </a:solidFill>
                <a:effectLst/>
                <a:latin typeface="Calibri"/>
                <a:ea typeface="Calibri"/>
                <a:cs typeface="Arial"/>
              </a:rPr>
              <a:t>الموهبة اصطلاحاً :-</a:t>
            </a:r>
            <a:endParaRPr lang="en-US" sz="3600" dirty="0" smtClean="0">
              <a:solidFill>
                <a:srgbClr val="000000"/>
              </a:solidFill>
              <a:effectLst/>
              <a:latin typeface="Calibri"/>
              <a:ea typeface="Calibri"/>
              <a:cs typeface="Arial"/>
            </a:endParaRPr>
          </a:p>
          <a:p>
            <a:pPr algn="r" rtl="1"/>
            <a:r>
              <a:rPr lang="ar-IQ" sz="3600" dirty="0" smtClean="0">
                <a:solidFill>
                  <a:srgbClr val="000000"/>
                </a:solidFill>
                <a:effectLst/>
                <a:latin typeface="Calibri"/>
                <a:ea typeface="Calibri"/>
                <a:cs typeface="Arial"/>
              </a:rPr>
              <a:t>الموهبة فهي قدرة متميزة وذاتية ولكنها تتميز بالخصوصية حيث انها توجد لدى الفرد لكنها تتبلور عن طريق التدريب والتزود بالمعرفة. والموهبة مجموعة من المقدرات والتي تمثل الخبرة والمهارة والمعرفة والتي يسخرها الأفراد </a:t>
            </a:r>
            <a:r>
              <a:rPr lang="ar-EG" sz="3600" dirty="0" smtClean="0">
                <a:solidFill>
                  <a:srgbClr val="000000"/>
                </a:solidFill>
                <a:effectLst/>
                <a:latin typeface="Calibri"/>
                <a:ea typeface="Calibri"/>
                <a:cs typeface="Arial"/>
              </a:rPr>
              <a:t>. </a:t>
            </a:r>
            <a:endParaRPr lang="en-US" sz="3200" b="0" dirty="0">
              <a:solidFill>
                <a:srgbClr val="000000"/>
              </a:solidFill>
            </a:endParaRPr>
          </a:p>
        </p:txBody>
      </p:sp>
    </p:spTree>
    <p:extLst>
      <p:ext uri="{BB962C8B-B14F-4D97-AF65-F5344CB8AC3E}">
        <p14:creationId xmlns:p14="http://schemas.microsoft.com/office/powerpoint/2010/main" val="3981221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323528" y="1666875"/>
            <a:ext cx="8424935" cy="4352925"/>
          </a:xfrm>
        </p:spPr>
        <p:txBody>
          <a:bodyPr/>
          <a:lstStyle/>
          <a:p>
            <a:pPr algn="justLow" rtl="1">
              <a:lnSpc>
                <a:spcPct val="150000"/>
              </a:lnSpc>
              <a:spcAft>
                <a:spcPts val="800"/>
              </a:spcAft>
            </a:pPr>
            <a:r>
              <a:rPr lang="ar-IQ" sz="4000" u="sng" dirty="0">
                <a:solidFill>
                  <a:srgbClr val="000000"/>
                </a:solidFill>
                <a:highlight>
                  <a:srgbClr val="D3D3D3"/>
                </a:highlight>
                <a:latin typeface="Calibri"/>
                <a:ea typeface="Calibri"/>
                <a:cs typeface="Arial"/>
              </a:rPr>
              <a:t>مفهوم ونشأة إدارة الموهبة :</a:t>
            </a:r>
            <a:r>
              <a:rPr lang="ar-IQ" sz="4000" u="sng" dirty="0">
                <a:solidFill>
                  <a:srgbClr val="000000"/>
                </a:solidFill>
                <a:latin typeface="Calibri"/>
                <a:ea typeface="Calibri"/>
                <a:cs typeface="Arial"/>
              </a:rPr>
              <a:t> </a:t>
            </a:r>
            <a:endParaRPr lang="en-US" sz="3600" dirty="0" smtClean="0">
              <a:solidFill>
                <a:srgbClr val="000000"/>
              </a:solidFill>
              <a:effectLst/>
              <a:latin typeface="Calibri"/>
              <a:ea typeface="Calibri"/>
              <a:cs typeface="Arial"/>
            </a:endParaRPr>
          </a:p>
          <a:p>
            <a:pPr algn="r" rtl="1"/>
            <a:r>
              <a:rPr lang="ar-IQ" sz="3600" dirty="0" smtClean="0">
                <a:solidFill>
                  <a:srgbClr val="000000"/>
                </a:solidFill>
                <a:effectLst/>
                <a:ea typeface="Calibri"/>
                <a:cs typeface="Simplified Arabic"/>
              </a:rPr>
              <a:t>إنّ إدارة الموهبة من المفاهيم الحديثة , وقد لاقت اهتماماً كبيراً لدى الباحثين والمتخصصين منذ ظهورها في أواخر التسعينات , لأنها نشاطاً </a:t>
            </a:r>
            <a:r>
              <a:rPr lang="ar-IQ" sz="3600" dirty="0" err="1" smtClean="0">
                <a:solidFill>
                  <a:srgbClr val="000000"/>
                </a:solidFill>
                <a:effectLst/>
                <a:ea typeface="Calibri"/>
                <a:cs typeface="Simplified Arabic"/>
              </a:rPr>
              <a:t>استباقياً</a:t>
            </a:r>
            <a:r>
              <a:rPr lang="ar-IQ" sz="3600" dirty="0" smtClean="0">
                <a:solidFill>
                  <a:srgbClr val="000000"/>
                </a:solidFill>
                <a:effectLst/>
                <a:ea typeface="Calibri"/>
                <a:cs typeface="Simplified Arabic"/>
              </a:rPr>
              <a:t> مستمراً يدور حول الموظفين ذوي الإمكانيات العالية . إنّ إدارة الموهبة كمفهوم تركز على تقييم أداء الموظفين وإمكاناتهم ومن ثم منحهم : الترقية , والتعويض , </a:t>
            </a:r>
            <a:endParaRPr lang="en-US" sz="3600" dirty="0" smtClean="0">
              <a:solidFill>
                <a:srgbClr val="000000"/>
              </a:solidFill>
              <a:effectLst/>
              <a:latin typeface="Calibri"/>
              <a:ea typeface="Calibri"/>
              <a:cs typeface="Arial"/>
            </a:endParaRPr>
          </a:p>
        </p:txBody>
      </p:sp>
    </p:spTree>
    <p:extLst>
      <p:ext uri="{BB962C8B-B14F-4D97-AF65-F5344CB8AC3E}">
        <p14:creationId xmlns:p14="http://schemas.microsoft.com/office/powerpoint/2010/main" val="3083014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323528" y="1666875"/>
            <a:ext cx="8424935" cy="4352925"/>
          </a:xfrm>
        </p:spPr>
        <p:txBody>
          <a:bodyPr/>
          <a:lstStyle/>
          <a:p>
            <a:pPr algn="r" rtl="1"/>
            <a:r>
              <a:rPr lang="ar-SA" sz="3600" dirty="0" smtClean="0">
                <a:solidFill>
                  <a:srgbClr val="000000"/>
                </a:solidFill>
                <a:effectLst/>
                <a:latin typeface="Calibri"/>
                <a:ea typeface="Calibri"/>
                <a:cs typeface="Arial"/>
              </a:rPr>
              <a:t>تعاريف </a:t>
            </a:r>
            <a:r>
              <a:rPr lang="ar-SA" sz="3600" dirty="0" err="1" smtClean="0">
                <a:solidFill>
                  <a:srgbClr val="000000"/>
                </a:solidFill>
                <a:effectLst/>
                <a:latin typeface="Calibri"/>
                <a:ea typeface="Calibri"/>
                <a:cs typeface="Arial"/>
              </a:rPr>
              <a:t>المواهبة</a:t>
            </a:r>
            <a:r>
              <a:rPr lang="ar-SA" sz="3600" dirty="0" smtClean="0">
                <a:solidFill>
                  <a:srgbClr val="000000"/>
                </a:solidFill>
                <a:effectLst/>
                <a:latin typeface="Calibri"/>
                <a:ea typeface="Calibri"/>
                <a:cs typeface="Arial"/>
              </a:rPr>
              <a:t> :</a:t>
            </a:r>
          </a:p>
          <a:p>
            <a:pPr algn="r" rtl="1"/>
            <a:r>
              <a:rPr lang="ar-IQ" sz="3600" dirty="0">
                <a:solidFill>
                  <a:srgbClr val="000000"/>
                </a:solidFill>
              </a:rPr>
              <a:t>هي عملية التأكد من أن المؤسسة لديها الأشخاص الموهوبين الذين تحتاجهم لتحقيق اهدافها و أنها تنطوي على الإدارة الاستراتيجية لتدفق المواهب من خلال منظمة و من خلال إنشاء والحفاظ على خط المواهب.</a:t>
            </a:r>
            <a:endParaRPr lang="ar-SA" sz="3600" dirty="0" smtClean="0">
              <a:solidFill>
                <a:srgbClr val="000000"/>
              </a:solidFill>
            </a:endParaRPr>
          </a:p>
          <a:p>
            <a:pPr algn="r" rtl="1"/>
            <a:r>
              <a:rPr lang="ar-IQ" sz="3600" dirty="0" smtClean="0">
                <a:solidFill>
                  <a:srgbClr val="000000"/>
                </a:solidFill>
              </a:rPr>
              <a:t>عبارة </a:t>
            </a:r>
            <a:r>
              <a:rPr lang="ar-IQ" sz="3600" dirty="0">
                <a:solidFill>
                  <a:srgbClr val="000000"/>
                </a:solidFill>
              </a:rPr>
              <a:t>عن مجموعة معقدة من العمليات المتصلة بالموارد البشرية التي توفر فائدة لأي منظمة</a:t>
            </a:r>
            <a:r>
              <a:rPr lang="ar-IQ" sz="3600" dirty="0" smtClean="0">
                <a:solidFill>
                  <a:srgbClr val="000000"/>
                </a:solidFill>
              </a:rPr>
              <a:t>.</a:t>
            </a:r>
            <a:endParaRPr lang="ar-SA" sz="3600" dirty="0" smtClean="0">
              <a:solidFill>
                <a:srgbClr val="000000"/>
              </a:solidFill>
            </a:endParaRPr>
          </a:p>
          <a:p>
            <a:pPr algn="r" rtl="1"/>
            <a:endParaRPr lang="en-US" sz="3600" dirty="0" smtClean="0">
              <a:solidFill>
                <a:srgbClr val="000000"/>
              </a:solidFill>
              <a:effectLst/>
              <a:latin typeface="Calibri"/>
              <a:ea typeface="Calibri"/>
              <a:cs typeface="Arial"/>
            </a:endParaRPr>
          </a:p>
        </p:txBody>
      </p:sp>
    </p:spTree>
    <p:extLst>
      <p:ext uri="{BB962C8B-B14F-4D97-AF65-F5344CB8AC3E}">
        <p14:creationId xmlns:p14="http://schemas.microsoft.com/office/powerpoint/2010/main" val="3774227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323528" y="1666875"/>
            <a:ext cx="8424935" cy="4352925"/>
          </a:xfrm>
        </p:spPr>
        <p:txBody>
          <a:bodyPr/>
          <a:lstStyle/>
          <a:p>
            <a:pPr algn="r" rtl="1"/>
            <a:r>
              <a:rPr lang="ar-IQ" sz="3600" dirty="0" smtClean="0">
                <a:solidFill>
                  <a:srgbClr val="000000"/>
                </a:solidFill>
                <a:effectLst/>
                <a:latin typeface="Calibri"/>
                <a:ea typeface="Calibri"/>
                <a:cs typeface="Arial"/>
              </a:rPr>
              <a:t>بأنها عملية الجذب والإبقاء والتشخيص والتطوير والحفظ  ‏للأفراد الذين لديهم طاقات عالية وهم يمثلون قيمة عالية ‏للشركة.‏</a:t>
            </a:r>
            <a:endParaRPr lang="ar-SA" sz="3600" dirty="0" smtClean="0">
              <a:solidFill>
                <a:srgbClr val="000000"/>
              </a:solidFill>
              <a:effectLst/>
              <a:latin typeface="Calibri"/>
              <a:ea typeface="Calibri"/>
              <a:cs typeface="Arial"/>
            </a:endParaRPr>
          </a:p>
          <a:p>
            <a:pPr algn="r" rtl="1"/>
            <a:r>
              <a:rPr lang="ar-IQ" sz="3600" dirty="0">
                <a:solidFill>
                  <a:srgbClr val="000000"/>
                </a:solidFill>
              </a:rPr>
              <a:t>النظام المسؤول عن امتلاك وتطوير والاحتفاظ بالموهبة داخل الشركة</a:t>
            </a:r>
            <a:r>
              <a:rPr lang="ar-IQ" sz="3600" dirty="0" smtClean="0">
                <a:solidFill>
                  <a:srgbClr val="000000"/>
                </a:solidFill>
              </a:rPr>
              <a:t>.</a:t>
            </a:r>
            <a:endParaRPr lang="ar-SA" sz="3600" dirty="0" smtClean="0">
              <a:solidFill>
                <a:srgbClr val="000000"/>
              </a:solidFill>
            </a:endParaRPr>
          </a:p>
          <a:p>
            <a:pPr algn="r" rtl="1"/>
            <a:r>
              <a:rPr lang="ar-IQ" sz="3600" dirty="0">
                <a:solidFill>
                  <a:srgbClr val="000000"/>
                </a:solidFill>
              </a:rPr>
              <a:t>هي نوع من التحديات التي تواجهها الشركات التنافسية من خلال استقطاب الموهوبين والحفاظ عليهم</a:t>
            </a:r>
            <a:endParaRPr lang="en-US" sz="3600" dirty="0" smtClean="0">
              <a:solidFill>
                <a:srgbClr val="000000"/>
              </a:solidFill>
              <a:effectLst/>
              <a:latin typeface="Calibri"/>
              <a:ea typeface="Calibri"/>
              <a:cs typeface="Arial"/>
            </a:endParaRPr>
          </a:p>
        </p:txBody>
      </p:sp>
    </p:spTree>
    <p:extLst>
      <p:ext uri="{BB962C8B-B14F-4D97-AF65-F5344CB8AC3E}">
        <p14:creationId xmlns:p14="http://schemas.microsoft.com/office/powerpoint/2010/main" val="1609738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تذييل 4"/>
          <p:cNvSpPr>
            <a:spLocks noGrp="1"/>
          </p:cNvSpPr>
          <p:nvPr>
            <p:ph type="ftr" sz="quarter" idx="11"/>
          </p:nvPr>
        </p:nvSpPr>
        <p:spPr/>
        <p:txBody>
          <a:bodyPr/>
          <a:lstStyle/>
          <a:p>
            <a:r>
              <a:rPr lang="en-US"/>
              <a:t>Company Logo</a:t>
            </a:r>
          </a:p>
        </p:txBody>
      </p:sp>
      <p:sp>
        <p:nvSpPr>
          <p:cNvPr id="94210" name="Rectangle 2"/>
          <p:cNvSpPr>
            <a:spLocks noGrp="1" noChangeArrowheads="1"/>
          </p:cNvSpPr>
          <p:nvPr>
            <p:ph type="title"/>
          </p:nvPr>
        </p:nvSpPr>
        <p:spPr/>
        <p:txBody>
          <a:bodyPr/>
          <a:lstStyle/>
          <a:p>
            <a:pPr algn="ctr" rtl="1">
              <a:lnSpc>
                <a:spcPct val="115000"/>
              </a:lnSpc>
              <a:spcAft>
                <a:spcPts val="0"/>
              </a:spcAft>
            </a:pP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a:t>
            </a:r>
            <a:r>
              <a:rPr lang="ar-EG"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ادارة الموهبة </a:t>
            </a:r>
            <a:r>
              <a:rPr lang="en-US" cap="all" dirty="0">
                <a:ln w="4496" cap="flat" cmpd="sng" algn="ctr">
                  <a:solidFill>
                    <a:srgbClr val="CE9600"/>
                  </a:solidFill>
                  <a:prstDash val="solid"/>
                  <a:round/>
                </a:ln>
                <a:solidFill>
                  <a:schemeClr val="tx1"/>
                </a:solidFill>
                <a:effectLst>
                  <a:reflection blurRad="12700" stA="28000" endPos="45000" dist="1003" dir="5400000" sy="-100000" algn="bl"/>
                </a:effectLst>
                <a:latin typeface="Times New Roman"/>
                <a:ea typeface="Times New Roman"/>
                <a:cs typeface="Arial"/>
              </a:rPr>
              <a:t>Talent management</a:t>
            </a:r>
            <a:r>
              <a:rPr lang="ar-IQ" cap="all" dirty="0">
                <a:ln w="4496" cap="flat" cmpd="sng" algn="ctr">
                  <a:solidFill>
                    <a:srgbClr val="CE9600"/>
                  </a:solidFill>
                  <a:prstDash val="solid"/>
                  <a:round/>
                </a:ln>
                <a:solidFill>
                  <a:schemeClr val="tx1"/>
                </a:solidFill>
                <a:effectLst>
                  <a:reflection blurRad="12700" stA="28000" endPos="45000" dist="1003" dir="5400000" sy="-100000" algn="bl"/>
                </a:effectLst>
                <a:latin typeface="Calibri"/>
                <a:ea typeface="Times New Roman"/>
                <a:cs typeface="Times New Roman"/>
              </a:rPr>
              <a:t>))</a:t>
            </a:r>
            <a:endParaRPr lang="en-US" sz="1800" dirty="0">
              <a:solidFill>
                <a:schemeClr val="tx1"/>
              </a:solidFill>
              <a:effectLst/>
              <a:latin typeface="Calibri"/>
              <a:ea typeface="Calibri"/>
              <a:cs typeface="Arial"/>
            </a:endParaRPr>
          </a:p>
        </p:txBody>
      </p:sp>
      <p:sp>
        <p:nvSpPr>
          <p:cNvPr id="94211" name="Rectangle 3"/>
          <p:cNvSpPr>
            <a:spLocks noGrp="1" noChangeArrowheads="1"/>
          </p:cNvSpPr>
          <p:nvPr>
            <p:ph type="body" idx="1"/>
          </p:nvPr>
        </p:nvSpPr>
        <p:spPr bwMode="black">
          <a:xfrm>
            <a:off x="323528" y="1666875"/>
            <a:ext cx="8424935" cy="4352925"/>
          </a:xfrm>
        </p:spPr>
        <p:txBody>
          <a:bodyPr/>
          <a:lstStyle/>
          <a:p>
            <a:pPr algn="r" rtl="1"/>
            <a:r>
              <a:rPr lang="ar-IQ" sz="3600" dirty="0" smtClean="0">
                <a:solidFill>
                  <a:srgbClr val="000000"/>
                </a:solidFill>
                <a:effectLst/>
                <a:latin typeface="Calibri"/>
                <a:ea typeface="Calibri"/>
                <a:cs typeface="Arial"/>
              </a:rPr>
              <a:t>ثالثا- التطور التاريخي لإدارة الموهبة : ‏</a:t>
            </a:r>
            <a:endParaRPr lang="ar-SA" sz="3600" dirty="0" smtClean="0">
              <a:solidFill>
                <a:srgbClr val="000000"/>
              </a:solidFill>
              <a:effectLst/>
              <a:latin typeface="Calibri"/>
              <a:ea typeface="Calibri"/>
              <a:cs typeface="Arial"/>
            </a:endParaRPr>
          </a:p>
          <a:p>
            <a:pPr algn="r" rtl="1"/>
            <a:r>
              <a:rPr lang="ar-SA" sz="3600" dirty="0" smtClean="0">
                <a:solidFill>
                  <a:srgbClr val="000000"/>
                </a:solidFill>
                <a:latin typeface="Calibri"/>
                <a:ea typeface="Calibri"/>
                <a:cs typeface="Arial"/>
              </a:rPr>
              <a:t>1- مرحلة الافراد.</a:t>
            </a:r>
          </a:p>
          <a:p>
            <a:pPr algn="r" rtl="1"/>
            <a:r>
              <a:rPr lang="ar-SA" sz="3600" dirty="0" smtClean="0">
                <a:solidFill>
                  <a:srgbClr val="000000"/>
                </a:solidFill>
                <a:effectLst/>
                <a:latin typeface="Calibri"/>
                <a:ea typeface="Calibri"/>
                <a:cs typeface="Arial"/>
              </a:rPr>
              <a:t>2- مرحلة استراتيجية ادارة الموارد البشرية .</a:t>
            </a:r>
          </a:p>
          <a:p>
            <a:pPr algn="r" rtl="1"/>
            <a:r>
              <a:rPr lang="ar-SA" sz="3600" dirty="0" smtClean="0">
                <a:solidFill>
                  <a:srgbClr val="000000"/>
                </a:solidFill>
                <a:latin typeface="Calibri"/>
                <a:ea typeface="Calibri"/>
                <a:cs typeface="Arial"/>
              </a:rPr>
              <a:t>3- </a:t>
            </a:r>
            <a:r>
              <a:rPr lang="ar-IQ" sz="3600" u="sng" dirty="0">
                <a:solidFill>
                  <a:srgbClr val="000000"/>
                </a:solidFill>
              </a:rPr>
              <a:t>مرحلة إدارة الموهبة </a:t>
            </a:r>
            <a:endParaRPr lang="en-US" sz="3600" dirty="0" smtClean="0">
              <a:solidFill>
                <a:srgbClr val="000000"/>
              </a:solidFill>
              <a:effectLst/>
              <a:latin typeface="Calibri"/>
              <a:ea typeface="Calibri"/>
              <a:cs typeface="Arial"/>
            </a:endParaRPr>
          </a:p>
        </p:txBody>
      </p:sp>
    </p:spTree>
    <p:extLst>
      <p:ext uri="{BB962C8B-B14F-4D97-AF65-F5344CB8AC3E}">
        <p14:creationId xmlns:p14="http://schemas.microsoft.com/office/powerpoint/2010/main" val="1346857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28)">
  <a:themeElements>
    <a:clrScheme name="01 2">
      <a:dk1>
        <a:srgbClr val="003366"/>
      </a:dk1>
      <a:lt1>
        <a:srgbClr val="FFFFFF"/>
      </a:lt1>
      <a:dk2>
        <a:srgbClr val="2E6272"/>
      </a:dk2>
      <a:lt2>
        <a:srgbClr val="B2B2B2"/>
      </a:lt2>
      <a:accent1>
        <a:srgbClr val="3984C9"/>
      </a:accent1>
      <a:accent2>
        <a:srgbClr val="77AE26"/>
      </a:accent2>
      <a:accent3>
        <a:srgbClr val="FFFFFF"/>
      </a:accent3>
      <a:accent4>
        <a:srgbClr val="002A56"/>
      </a:accent4>
      <a:accent5>
        <a:srgbClr val="AEC2E1"/>
      </a:accent5>
      <a:accent6>
        <a:srgbClr val="6B9D21"/>
      </a:accent6>
      <a:hlink>
        <a:srgbClr val="6E815B"/>
      </a:hlink>
      <a:folHlink>
        <a:srgbClr val="90A8B0"/>
      </a:folHlink>
    </a:clrScheme>
    <a:fontScheme name="0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1 1">
        <a:dk1>
          <a:srgbClr val="003366"/>
        </a:dk1>
        <a:lt1>
          <a:srgbClr val="FFFFFF"/>
        </a:lt1>
        <a:dk2>
          <a:srgbClr val="3C8196"/>
        </a:dk2>
        <a:lt2>
          <a:srgbClr val="B2B2B2"/>
        </a:lt2>
        <a:accent1>
          <a:srgbClr val="2C6AA2"/>
        </a:accent1>
        <a:accent2>
          <a:srgbClr val="77AE26"/>
        </a:accent2>
        <a:accent3>
          <a:srgbClr val="FFFFFF"/>
        </a:accent3>
        <a:accent4>
          <a:srgbClr val="002A56"/>
        </a:accent4>
        <a:accent5>
          <a:srgbClr val="ACB9CE"/>
        </a:accent5>
        <a:accent6>
          <a:srgbClr val="6B9D21"/>
        </a:accent6>
        <a:hlink>
          <a:srgbClr val="6E815B"/>
        </a:hlink>
        <a:folHlink>
          <a:srgbClr val="90A8B0"/>
        </a:folHlink>
      </a:clrScheme>
      <a:clrMap bg1="lt1" tx1="dk1" bg2="lt2" tx2="dk2" accent1="accent1" accent2="accent2" accent3="accent3" accent4="accent4" accent5="accent5" accent6="accent6" hlink="hlink" folHlink="folHlink"/>
    </a:extraClrScheme>
    <a:extraClrScheme>
      <a:clrScheme name="01 2">
        <a:dk1>
          <a:srgbClr val="003366"/>
        </a:dk1>
        <a:lt1>
          <a:srgbClr val="FFFFFF"/>
        </a:lt1>
        <a:dk2>
          <a:srgbClr val="2E6272"/>
        </a:dk2>
        <a:lt2>
          <a:srgbClr val="B2B2B2"/>
        </a:lt2>
        <a:accent1>
          <a:srgbClr val="3984C9"/>
        </a:accent1>
        <a:accent2>
          <a:srgbClr val="77AE26"/>
        </a:accent2>
        <a:accent3>
          <a:srgbClr val="FFFFFF"/>
        </a:accent3>
        <a:accent4>
          <a:srgbClr val="002A56"/>
        </a:accent4>
        <a:accent5>
          <a:srgbClr val="AEC2E1"/>
        </a:accent5>
        <a:accent6>
          <a:srgbClr val="6B9D21"/>
        </a:accent6>
        <a:hlink>
          <a:srgbClr val="6E815B"/>
        </a:hlink>
        <a:folHlink>
          <a:srgbClr val="90A8B0"/>
        </a:folHlink>
      </a:clrScheme>
      <a:clrMap bg1="lt1" tx1="dk1" bg2="lt2" tx2="dk2" accent1="accent1" accent2="accent2" accent3="accent3" accent4="accent4" accent5="accent5" accent6="accent6" hlink="hlink" folHlink="folHlink"/>
    </a:extraClrScheme>
    <a:extraClrScheme>
      <a:clrScheme name="01 3">
        <a:dk1>
          <a:srgbClr val="30311D"/>
        </a:dk1>
        <a:lt1>
          <a:srgbClr val="FFFFFF"/>
        </a:lt1>
        <a:dk2>
          <a:srgbClr val="4A5B1F"/>
        </a:dk2>
        <a:lt2>
          <a:srgbClr val="B2B2B2"/>
        </a:lt2>
        <a:accent1>
          <a:srgbClr val="907242"/>
        </a:accent1>
        <a:accent2>
          <a:srgbClr val="93B75F"/>
        </a:accent2>
        <a:accent3>
          <a:srgbClr val="FFFFFF"/>
        </a:accent3>
        <a:accent4>
          <a:srgbClr val="272817"/>
        </a:accent4>
        <a:accent5>
          <a:srgbClr val="C6BCB0"/>
        </a:accent5>
        <a:accent6>
          <a:srgbClr val="85A655"/>
        </a:accent6>
        <a:hlink>
          <a:srgbClr val="557B97"/>
        </a:hlink>
        <a:folHlink>
          <a:srgbClr val="A1A18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template (28)</Template>
  <TotalTime>41</TotalTime>
  <Words>1009</Words>
  <Application>Microsoft Office PowerPoint</Application>
  <PresentationFormat>On-screen Show (4:3)</PresentationFormat>
  <Paragraphs>152</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Simplified Arabic</vt:lpstr>
      <vt:lpstr>Symbol</vt:lpstr>
      <vt:lpstr>Times New Roman</vt:lpstr>
      <vt:lpstr>Verdana</vt:lpstr>
      <vt:lpstr>Wingdings</vt:lpstr>
      <vt:lpstr>template (28)</vt:lpstr>
      <vt:lpstr>‎  ادارة الموهبة ‏‎ &amp; ‎‏ ادارة الذات</vt:lpstr>
      <vt:lpstr>المحتويات</vt:lpstr>
      <vt:lpstr>))ادارة الموهبة Talent management))</vt:lpstr>
      <vt:lpstr>))ادارة الموهبة Talent management))</vt:lpstr>
      <vt:lpstr>))ادارة الموهبة Talent management))</vt:lpstr>
      <vt:lpstr>))ادارة الموهبة Talent management))</vt:lpstr>
      <vt:lpstr>))ادارة الموهبة Talent management))</vt:lpstr>
      <vt:lpstr>))ادارة الموهبة Talent management))</vt:lpstr>
      <vt:lpstr>))ادارة الموهبة Talent management))</vt:lpstr>
      <vt:lpstr>))ادارة الموهبة Talent management))</vt:lpstr>
      <vt:lpstr>))ادارة الموهبة Talent management))</vt:lpstr>
      <vt:lpstr>))ادارة الموهبة Talent management))</vt:lpstr>
      <vt:lpstr>ادارة الذات ‏SELF-MANAGEMENT</vt:lpstr>
      <vt:lpstr>ثانيا : أهمية ادارة الذات   ‏</vt:lpstr>
      <vt:lpstr>اهمية ادارة الذات </vt:lpstr>
      <vt:lpstr>‏بعض الفقرات تخص اهمية ادارة الذات‏</vt:lpstr>
      <vt:lpstr>ثالثا : خطوات ادارة الذات ‏</vt:lpstr>
      <vt:lpstr>رابعا: العوامل المؤثرة في ادارة الذات ‏</vt:lpstr>
      <vt:lpstr>خامسا : خصائص ادارة الذات‏</vt:lpstr>
      <vt:lpstr>سادسا : أبعاد ادارة الذات  ‏</vt:lpstr>
      <vt:lpstr>سادسا : أبعاد ادارة الذات  ‏</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ادارة الموهبة ‏‎ &amp; ‎‏ ادارة الذات</dc:title>
  <dc:creator>DR.Ahmed Saker 2o1O</dc:creator>
  <cp:lastModifiedBy>Maher</cp:lastModifiedBy>
  <cp:revision>6</cp:revision>
  <dcterms:created xsi:type="dcterms:W3CDTF">2020-03-22T22:06:04Z</dcterms:created>
  <dcterms:modified xsi:type="dcterms:W3CDTF">2020-10-17T09:38:28Z</dcterms:modified>
</cp:coreProperties>
</file>