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59" r:id="rId2"/>
    <p:sldId id="260" r:id="rId3"/>
    <p:sldId id="261" r:id="rId4"/>
    <p:sldId id="262" r:id="rId5"/>
    <p:sldId id="263" r:id="rId6"/>
    <p:sldId id="264"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10/17/2020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3549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FF16868-8199-4C2C-A5B1-63AEE139F88E}" type="datetimeFigureOut">
              <a:rPr lang="en-US" smtClean="0"/>
              <a:t>10/17/2020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7672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AAD9FF7F-6988-44CC-821B-644E70CD2F73}" type="datetimeFigureOut">
              <a:rPr lang="en-US" smtClean="0"/>
              <a:t>10/17/2020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47411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5C12C299-16B2-4475-990D-751901EACC14}" type="datetimeFigureOut">
              <a:rPr lang="en-US" smtClean="0"/>
              <a:t>10/17/2020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0662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2BE451C3-0FF4-47C4-B829-773ADF60F88C}" type="datetimeFigureOut">
              <a:rPr lang="en-US" smtClean="0"/>
              <a:t>10/17/2020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006233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2BE451C3-0FF4-47C4-B829-773ADF60F88C}" type="datetimeFigureOut">
              <a:rPr lang="en-US" smtClean="0"/>
              <a:t>10/17/2020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420156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10/17/2020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6199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10/17/2020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437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10/17/2020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7527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34E6425-0181-43F2-84FC-787E803FD2F8}" type="datetimeFigureOut">
              <a:rPr lang="en-US" smtClean="0"/>
              <a:t>10/17/2020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5498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10/17/2020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412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10/17/2020</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2556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10/17/2020</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217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10/17/2020</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835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6E86A4C-8E40-4F87-A4F0-01A0687C5742}" type="datetimeFigureOut">
              <a:rPr lang="en-US" smtClean="0"/>
              <a:t>10/17/2020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4859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5E72C73-2D91-4E12-BA25-F0AA0C03599B}" type="datetimeFigureOut">
              <a:rPr lang="en-US" smtClean="0"/>
              <a:t>10/17/2020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049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10/17/2020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513463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hf sldNum="0"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7171194"/>
          </a:xfrm>
          <a:prstGeom prst="rect">
            <a:avLst/>
          </a:prstGeom>
        </p:spPr>
        <p:txBody>
          <a:bodyPr wrap="square">
            <a:spAutoFit/>
          </a:bodyPr>
          <a:lstStyle/>
          <a:p>
            <a:pPr algn="r"/>
            <a:r>
              <a:rPr lang="ar-IQ" sz="2400" dirty="0" smtClean="0">
                <a:solidFill>
                  <a:srgbClr val="002060"/>
                </a:solidFill>
              </a:rPr>
              <a:t> </a:t>
            </a:r>
            <a:endParaRPr lang="ar-IQ" sz="2400" dirty="0" smtClean="0">
              <a:solidFill>
                <a:srgbClr val="002060"/>
              </a:solidFill>
            </a:endParaRPr>
          </a:p>
          <a:p>
            <a:pPr algn="r"/>
            <a:r>
              <a:rPr lang="ar-IQ" sz="2400" dirty="0">
                <a:solidFill>
                  <a:srgbClr val="002060"/>
                </a:solidFill>
              </a:rPr>
              <a:t> </a:t>
            </a:r>
            <a:r>
              <a:rPr lang="ar-IQ" sz="2400" dirty="0" smtClean="0">
                <a:solidFill>
                  <a:srgbClr val="002060"/>
                </a:solidFill>
              </a:rPr>
              <a:t>                                                   </a:t>
            </a:r>
            <a:r>
              <a:rPr lang="ar-IQ" sz="2400" b="1" dirty="0" smtClean="0">
                <a:solidFill>
                  <a:srgbClr val="002060"/>
                </a:solidFill>
              </a:rPr>
              <a:t>وسائل الاتصال   </a:t>
            </a:r>
          </a:p>
          <a:p>
            <a:pPr algn="r"/>
            <a:r>
              <a:rPr lang="ar-IQ" sz="2400" dirty="0" smtClean="0">
                <a:solidFill>
                  <a:srgbClr val="002060"/>
                </a:solidFill>
              </a:rPr>
              <a:t>       </a:t>
            </a:r>
            <a:endParaRPr lang="ar-IQ" sz="2400" dirty="0" smtClean="0">
              <a:solidFill>
                <a:srgbClr val="002060"/>
              </a:solidFill>
            </a:endParaRPr>
          </a:p>
          <a:p>
            <a:pPr algn="r"/>
            <a:r>
              <a:rPr lang="ar-IQ" sz="2400" dirty="0">
                <a:solidFill>
                  <a:srgbClr val="002060"/>
                </a:solidFill>
              </a:rPr>
              <a:t> </a:t>
            </a:r>
            <a:r>
              <a:rPr lang="ar-IQ" sz="2400" dirty="0" smtClean="0">
                <a:solidFill>
                  <a:srgbClr val="002060"/>
                </a:solidFill>
              </a:rPr>
              <a:t>                                              </a:t>
            </a:r>
            <a:r>
              <a:rPr lang="ar-IQ" sz="2800" b="1" dirty="0" err="1" smtClean="0">
                <a:solidFill>
                  <a:srgbClr val="002060"/>
                </a:solidFill>
              </a:rPr>
              <a:t>أ.م.د</a:t>
            </a:r>
            <a:r>
              <a:rPr lang="ar-IQ" sz="2800" b="1" dirty="0" smtClean="0">
                <a:solidFill>
                  <a:srgbClr val="002060"/>
                </a:solidFill>
              </a:rPr>
              <a:t>. سمية عباس                                  </a:t>
            </a:r>
          </a:p>
          <a:p>
            <a:pPr algn="r"/>
            <a:endParaRPr lang="ar-IQ" dirty="0" smtClean="0">
              <a:solidFill>
                <a:srgbClr val="002060"/>
              </a:solidFill>
            </a:endParaRPr>
          </a:p>
          <a:p>
            <a:pPr algn="r"/>
            <a:endParaRPr lang="ar-IQ" dirty="0">
              <a:solidFill>
                <a:srgbClr val="002060"/>
              </a:solidFill>
            </a:endParaRPr>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endParaRPr lang="ar-IQ" dirty="0"/>
          </a:p>
          <a:p>
            <a:pPr algn="r"/>
            <a:endParaRPr lang="ar-IQ" dirty="0" smtClean="0"/>
          </a:p>
          <a:p>
            <a:pPr algn="r"/>
            <a:r>
              <a:rPr lang="ar-IQ" dirty="0" smtClean="0"/>
              <a:t>  </a:t>
            </a:r>
            <a:endParaRPr lang="ar-IQ" dirty="0"/>
          </a:p>
        </p:txBody>
      </p:sp>
    </p:spTree>
    <p:extLst>
      <p:ext uri="{BB962C8B-B14F-4D97-AF65-F5344CB8AC3E}">
        <p14:creationId xmlns:p14="http://schemas.microsoft.com/office/powerpoint/2010/main" val="3489630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24000" y="192310"/>
            <a:ext cx="9904411" cy="6665690"/>
          </a:xfrm>
        </p:spPr>
        <p:txBody>
          <a:bodyPr>
            <a:normAutofit/>
          </a:bodyPr>
          <a:lstStyle/>
          <a:p>
            <a:pPr algn="r"/>
            <a:r>
              <a:rPr lang="ar-IQ" b="1" dirty="0"/>
              <a:t>تمهيد :</a:t>
            </a:r>
            <a:r>
              <a:rPr lang="en-US" dirty="0"/>
              <a:t/>
            </a:r>
            <a:br>
              <a:rPr lang="en-US" dirty="0"/>
            </a:br>
            <a:r>
              <a:rPr lang="ar-IQ" b="1" dirty="0"/>
              <a:t> </a:t>
            </a:r>
            <a:r>
              <a:rPr lang="en-US" dirty="0"/>
              <a:t/>
            </a:r>
            <a:br>
              <a:rPr lang="en-US" dirty="0"/>
            </a:br>
            <a:r>
              <a:rPr lang="ar-SA" sz="2200" dirty="0">
                <a:cs typeface="+mn-cs"/>
              </a:rPr>
              <a:t>عند ذكر مصطلح وسائل الاتصالات تتبادر إلى أذهان معظم الناس الاتصالات الحديثة</a:t>
            </a:r>
            <a:r>
              <a:rPr lang="ar-SA" sz="2200" dirty="0" smtClean="0">
                <a:cs typeface="+mn-cs"/>
              </a:rPr>
              <a:t>، </a:t>
            </a:r>
            <a:r>
              <a:rPr lang="ar-SA" sz="2200" dirty="0">
                <a:cs typeface="+mn-cs"/>
              </a:rPr>
              <a:t>مثل ، الهواتف الخلوية ، وشبكة الإنترنت  ، وما </a:t>
            </a:r>
            <a:r>
              <a:rPr lang="ar-SA" sz="2200" dirty="0" smtClean="0">
                <a:cs typeface="+mn-cs"/>
              </a:rPr>
              <a:t>تتيح </a:t>
            </a:r>
            <a:r>
              <a:rPr lang="ar-SA" sz="2200" dirty="0">
                <a:cs typeface="+mn-cs"/>
              </a:rPr>
              <a:t>من أساليب للاتصال ، ومنها مواقع التواصل الاجتماعي ، وتطبيقات المحادثات ، ورسائل البريد الإلكتروني </a:t>
            </a:r>
            <a:r>
              <a:rPr lang="ar-IQ" sz="2200" dirty="0">
                <a:cs typeface="+mn-cs"/>
              </a:rPr>
              <a:t>، </a:t>
            </a:r>
            <a:r>
              <a:rPr lang="ar-SA" sz="2200" dirty="0">
                <a:cs typeface="+mn-cs"/>
              </a:rPr>
              <a:t>ولكن كل هذه الأساليب الحديثة لا تشمل وسائل الاتصال جميعها ، فمنذ القدم كان يتم التواصل عن طريق البريد المنقول بواسطة الحمام الزاجِل ، إضافة إلى النار، والدخان ، وغير ذلك من الأساليب القديمة المستخدمة على المدى القريب والبعيد ، وسبب نسيان الناس لهذه الوسائل هو أن الأخيرة أصبحت غير مستخدمة أو متاحة في العصر الحالي يتواصل الناس مع بعضهِم البعض كما تتواصل الدول والمؤسسات الكبرى مع بعضها أيضاً، وذلك عن طريق وسائل الاتصال الحديثة التي أوجدت حلولاً كبيرة للتقريب بين الجميع، والوصول إلى المعلومة في أقصرِ وقت وأقل جهد، وقد كان الناس في السابق يتواصلون باستخدام وسائل الاتصال القديمة، والتي كانت تفتقر الى السرعة، وتتصف بالصعوبة والمشقة، ولكن اليوم يعيش الناس في ظل نعمة كبيرة، وهي توفر وسائل الاتصال الحديثة، والتي تستغرِق أجزاء من الثانية لإيصال الرسالة ، نبين في هذه الورقة البحثية ما هي وسائل الاتصال </a:t>
            </a:r>
            <a:r>
              <a:rPr lang="ar-IQ" sz="2200" dirty="0">
                <a:cs typeface="+mn-cs"/>
              </a:rPr>
              <a:t>وما هي اهم انواعها المستخدمة في المنظمات المختلفة .</a:t>
            </a:r>
            <a:r>
              <a:rPr lang="en-US" sz="2200" dirty="0">
                <a:cs typeface="+mn-cs"/>
              </a:rPr>
              <a:t/>
            </a:r>
            <a:br>
              <a:rPr lang="en-US" sz="2200" dirty="0">
                <a:cs typeface="+mn-cs"/>
              </a:rPr>
            </a:br>
            <a:endParaRPr lang="ar-IQ" sz="2200" dirty="0">
              <a:cs typeface="+mn-cs"/>
            </a:endParaRPr>
          </a:p>
        </p:txBody>
      </p:sp>
    </p:spTree>
    <p:extLst>
      <p:ext uri="{BB962C8B-B14F-4D97-AF65-F5344CB8AC3E}">
        <p14:creationId xmlns:p14="http://schemas.microsoft.com/office/powerpoint/2010/main" val="909150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3000" y="101600"/>
            <a:ext cx="10947400" cy="6756400"/>
          </a:xfrm>
        </p:spPr>
        <p:txBody>
          <a:bodyPr>
            <a:noAutofit/>
          </a:bodyPr>
          <a:lstStyle/>
          <a:p>
            <a:pPr algn="r"/>
            <a:r>
              <a:rPr lang="ar-IQ" sz="2000" b="1" dirty="0"/>
              <a:t>وسائل الاتصال : </a:t>
            </a:r>
            <a:r>
              <a:rPr lang="ar-IQ" sz="2000" b="1" dirty="0" smtClean="0"/>
              <a:t/>
            </a:r>
            <a:br>
              <a:rPr lang="ar-IQ" sz="2000" b="1" dirty="0" smtClean="0"/>
            </a:br>
            <a:r>
              <a:rPr lang="en-US" sz="2000" dirty="0"/>
              <a:t/>
            </a:r>
            <a:br>
              <a:rPr lang="en-US" sz="2000" dirty="0"/>
            </a:br>
            <a:r>
              <a:rPr lang="ar-IQ" sz="2000" dirty="0"/>
              <a:t>ان الاتصال قديم منذ ان وجد الانسان ، حيث يعد احد ابرز العناصر الأساسية في التفاعل الإنساني ، والواقع الذي يجب التركيز عليه وادراكه انه لولا الاتصال لما نمت العديد من المجتمعات من النواحي الاقتصادية والاجتماعية والسياسية والحضارية ، ومع تطور المدينة والدولة تطورت وسائل و أساليب الاتصال وفنونه وعلومه ، وبرزت معالم الاتصال وثماره في العلاقات التجارية والاقتصادية والسياسية والاجتماعية بين الافراد والمنظمات على حد سواء ، حيث يعرف الاتصال بأنه عملية تبادل تفاعلي بين اطراف ذات لغة مشتركة ، وليس عملا فرديا منعزلا حيث تقاس فعالية الاتصال في ضوء قدرة عملية التبادل على احداث حالات تفاعل وتناغم وانسجام وفهم مشترك للرموز المتبادلة. </a:t>
            </a:r>
            <a:r>
              <a:rPr lang="en-US" sz="2000" dirty="0"/>
              <a:t/>
            </a:r>
            <a:br>
              <a:rPr lang="en-US" sz="2000" dirty="0"/>
            </a:br>
            <a:r>
              <a:rPr lang="ar-IQ" sz="2000" dirty="0" smtClean="0"/>
              <a:t>ان </a:t>
            </a:r>
            <a:r>
              <a:rPr lang="ar-SA" sz="2000" dirty="0" smtClean="0"/>
              <a:t>عملية </a:t>
            </a:r>
            <a:r>
              <a:rPr lang="ar-SA" sz="2000" dirty="0"/>
              <a:t>الاتصال تقوم وتعتمد في أساسها على استعمال الحواس المختلفة الموجودة لدى الإنسان ، وخصوصا السمع والبصر التي يعتمد عليها في عمليات الاتصال الفردية اليومية الحياتية ، بالإضافة إلى استعمال بعض الحواس الأخرى بصورة قليلة ، وفقط في بعض الحالات التي تتطلب ذلك وبالذات لدى الأفراد الذين يعانون من مشاكل خاصة التي تجبرهم على استعمال حواس الشم والذوق واللمس، أما بالنسبة للاتصال في النواحي الإدارية ، ولدى الأفراد والمسؤولين أو العاملين العاديين فيتم عن طريق استعمال حواس السمع والبصر، التي يعتمد عليها اعتمادا كاملا ، وعملية الاتصال التي تحدث من خلال حاسة السمع والبصر، تكون باستعمال عدد من الوسائل السمعية والبصرية ، والتي يفضل أن تجتمع مع بعضها في وسيلة واحدة ، لكي يكون الاتصال أكثر فاعلية ، وهنا يجب أن نذكر أن وسائل الاتصال المستعملة تقسم إلى وسائل فردية ووسائل جماعية ووسائل يمكن استعمالها للقسمين ، وكل نوع من هذه الوسائل له صفاته الخاصة والمميزة</a:t>
            </a:r>
            <a:r>
              <a:rPr lang="en-US" sz="2000" dirty="0"/>
              <a:t>.</a:t>
            </a:r>
            <a:br>
              <a:rPr lang="en-US" sz="2000" dirty="0"/>
            </a:br>
            <a:r>
              <a:rPr lang="ar-SA" sz="2000" dirty="0"/>
              <a:t>ومن الأمثلة الفردية نذكر المقابلة الشخصية، والاتصال الهاتفي والرسائل الشخصية والتقارير ، أما الأمثلة الجماعية فنذكر منها الاجتماعات على أنواعها وما يصدر عنها</a:t>
            </a:r>
            <a:r>
              <a:rPr lang="en-US" sz="2000" dirty="0"/>
              <a:t>.</a:t>
            </a:r>
            <a:br>
              <a:rPr lang="en-US" sz="2000" dirty="0"/>
            </a:br>
            <a:endParaRPr lang="ar-IQ" sz="2000" dirty="0"/>
          </a:p>
        </p:txBody>
      </p:sp>
    </p:spTree>
    <p:extLst>
      <p:ext uri="{BB962C8B-B14F-4D97-AF65-F5344CB8AC3E}">
        <p14:creationId xmlns:p14="http://schemas.microsoft.com/office/powerpoint/2010/main" val="1548868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81101" y="0"/>
            <a:ext cx="11010900" cy="6858000"/>
          </a:xfrm>
        </p:spPr>
        <p:txBody>
          <a:bodyPr>
            <a:normAutofit/>
          </a:bodyPr>
          <a:lstStyle/>
          <a:p>
            <a:pPr algn="r"/>
            <a:r>
              <a:rPr lang="ar-SA" sz="2000" b="1" dirty="0"/>
              <a:t>أنواع وسائل الاتصال</a:t>
            </a:r>
            <a:r>
              <a:rPr lang="ar-SA" sz="2000" dirty="0"/>
              <a:t> </a:t>
            </a:r>
            <a:r>
              <a:rPr lang="ar-SA" sz="2000" dirty="0" smtClean="0"/>
              <a:t>:</a:t>
            </a:r>
            <a:r>
              <a:rPr lang="ar-IQ" sz="2000" dirty="0" smtClean="0"/>
              <a:t/>
            </a:r>
            <a:br>
              <a:rPr lang="ar-IQ" sz="2000" dirty="0" smtClean="0"/>
            </a:br>
            <a:r>
              <a:rPr lang="en-US" sz="2000" dirty="0"/>
              <a:t/>
            </a:r>
            <a:br>
              <a:rPr lang="en-US" sz="2000" dirty="0"/>
            </a:br>
            <a:r>
              <a:rPr lang="ar-SA" sz="2000" dirty="0"/>
              <a:t>ان وسائل الاتصال الإداري هي طريقة الاتصال بين المرسل والمستقبل وبالتالي نقل مضمون الرسالة او المعلومات او الأفكار ومن اهم هذه الوسائل هي </a:t>
            </a:r>
            <a:r>
              <a:rPr lang="ar-SA" sz="2000" dirty="0" smtClean="0"/>
              <a:t>:</a:t>
            </a:r>
            <a:r>
              <a:rPr lang="en-US" sz="2000" dirty="0" smtClean="0"/>
              <a:t/>
            </a:r>
            <a:br>
              <a:rPr lang="en-US" sz="2000" dirty="0" smtClean="0"/>
            </a:br>
            <a:r>
              <a:rPr lang="en-US" sz="2000" dirty="0"/>
              <a:t/>
            </a:r>
            <a:br>
              <a:rPr lang="en-US" sz="2000" dirty="0"/>
            </a:br>
            <a:r>
              <a:rPr lang="ar-IQ" sz="2000" b="1" dirty="0" smtClean="0"/>
              <a:t>1-</a:t>
            </a:r>
            <a:r>
              <a:rPr lang="ar-IQ" sz="2000" dirty="0" smtClean="0"/>
              <a:t> </a:t>
            </a:r>
            <a:r>
              <a:rPr lang="ar-SA" sz="2000" b="1" dirty="0" smtClean="0"/>
              <a:t>وسائل </a:t>
            </a:r>
            <a:r>
              <a:rPr lang="ar-SA" sz="2000" b="1" dirty="0"/>
              <a:t>الاتصال الشفهي</a:t>
            </a:r>
            <a:r>
              <a:rPr lang="ar-SA" sz="2000" dirty="0"/>
              <a:t> : </a:t>
            </a:r>
            <a:r>
              <a:rPr lang="ar-IQ" sz="2000" dirty="0" smtClean="0"/>
              <a:t/>
            </a:r>
            <a:br>
              <a:rPr lang="ar-IQ" sz="2000" dirty="0" smtClean="0"/>
            </a:br>
            <a:r>
              <a:rPr lang="ar-IQ" sz="2000" dirty="0"/>
              <a:t/>
            </a:r>
            <a:br>
              <a:rPr lang="ar-IQ" sz="2000" dirty="0"/>
            </a:br>
            <a:r>
              <a:rPr lang="ar-SA" sz="2000" dirty="0" smtClean="0"/>
              <a:t> </a:t>
            </a:r>
            <a:r>
              <a:rPr lang="ar-SA" sz="2000" dirty="0"/>
              <a:t>يقصد بالاتصال الشفهي الاتصالات اللفظية التي تتم من خلال تبادل الحديث والكلمات والمعلومات بين مصدر الرسالة ومستقبلها بطريقة مباشرة ويتيح الفرصة لوجود اتصال ذو اتجاهين يحقق فهم مضمون الرسالة .</a:t>
            </a:r>
            <a:r>
              <a:rPr lang="en-US" sz="2000" dirty="0"/>
              <a:t/>
            </a:r>
            <a:br>
              <a:rPr lang="en-US" sz="2000" dirty="0"/>
            </a:br>
            <a:r>
              <a:rPr lang="ar-IQ" sz="2000" dirty="0" smtClean="0"/>
              <a:t>ان </a:t>
            </a:r>
            <a:r>
              <a:rPr lang="ar-SA" sz="2000" dirty="0" smtClean="0"/>
              <a:t>الاتصال </a:t>
            </a:r>
            <a:r>
              <a:rPr lang="ar-SA" sz="2000" dirty="0"/>
              <a:t>الشفوي هو نوع من الاتصال يتم ويحدث عندما يتبادل الحديث أطراف عملية الاتصال ، أي من يقوم بالاتصال والذي يستقبل الاتصال وهذا من الممكن أن يحدث إما في وضع يجتمع فيه الطرفين ، أو دون أن يرى المتصل </a:t>
            </a:r>
            <a:r>
              <a:rPr lang="ar-SA" sz="2000" dirty="0" err="1"/>
              <a:t>المتصل</a:t>
            </a:r>
            <a:r>
              <a:rPr lang="ar-SA" sz="2000" dirty="0"/>
              <a:t> به ، حيث يكفي سماع الصوت كما يحدث في المحادثات التليفونية ، وهو يعتبر أكثر أنواع الاتصال نفعا وفائدة لما فيه صالح العمل ، وعن طريقه يمكن القيام بعملية تبادل الأفكار والمعلومات بأسهل الطرق، أبسطها وأقصرها، الأمر الذي يؤدي إلى توفير الوقت والجهد الذي تستغرقه عملية الاتصال الأخرى ، ومن وسائل الاتصال الشفوي هي :</a:t>
            </a:r>
            <a:r>
              <a:rPr lang="en-US" sz="2000" dirty="0"/>
              <a:t/>
            </a:r>
            <a:br>
              <a:rPr lang="en-US" sz="2000" dirty="0"/>
            </a:br>
            <a:r>
              <a:rPr lang="ar-SA" sz="2000" dirty="0"/>
              <a:t>أ / </a:t>
            </a:r>
            <a:r>
              <a:rPr lang="ar-SA" sz="2000" b="1" dirty="0"/>
              <a:t>المقابلة الشخصية</a:t>
            </a:r>
            <a:r>
              <a:rPr lang="ar-SA" sz="2000" dirty="0"/>
              <a:t> : هي إحدى الأساليب والوسائل الفعالة المتبعة في عمليات الاتصال وجوانبها المختلفة، وفي ميادين الحياة اليومية العملية، وتعتبر المقابلة وسيلة ناجحة ومفيدة لمن يقوم بها ويتقن استعمالها، لأن من مهارات الإداري الناجح  هي المقدرة على القيام بعمل مقابلات مجدية مع الأفراد الذين يعملون في إطار منظمة أو مؤسسة معينة، وحتى تكون المقابلة منجزة ومثمرة وتصل إلى تحقيق الغاية منها، يجب أن تكون منظمة ومرتبة على تحضير وتهيئة الظروف التي تعمل على نجاحها</a:t>
            </a:r>
            <a:r>
              <a:rPr lang="en-US" sz="2000" dirty="0"/>
              <a:t>.</a:t>
            </a:r>
            <a:br>
              <a:rPr lang="en-US" sz="2000" dirty="0"/>
            </a:br>
            <a:endParaRPr lang="ar-IQ" sz="2000" dirty="0"/>
          </a:p>
        </p:txBody>
      </p:sp>
    </p:spTree>
    <p:extLst>
      <p:ext uri="{BB962C8B-B14F-4D97-AF65-F5344CB8AC3E}">
        <p14:creationId xmlns:p14="http://schemas.microsoft.com/office/powerpoint/2010/main" val="2610128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58900" y="25400"/>
            <a:ext cx="10742611" cy="6832600"/>
          </a:xfrm>
        </p:spPr>
        <p:txBody>
          <a:bodyPr>
            <a:normAutofit/>
          </a:bodyPr>
          <a:lstStyle/>
          <a:p>
            <a:pPr algn="r"/>
            <a:r>
              <a:rPr lang="ar-SA" sz="2000" dirty="0"/>
              <a:t>ب / </a:t>
            </a:r>
            <a:r>
              <a:rPr lang="ar-SA" sz="2000" b="1" dirty="0"/>
              <a:t>المحادثة الشفوية :</a:t>
            </a:r>
            <a:r>
              <a:rPr lang="en-US" sz="2000" dirty="0"/>
              <a:t/>
            </a:r>
            <a:br>
              <a:rPr lang="en-US" sz="2000" dirty="0"/>
            </a:br>
            <a:r>
              <a:rPr lang="ar-SA" sz="2000" dirty="0"/>
              <a:t>هذا النوع من الاتصال من الممكن أن يحدث أو يتم مباشرة أي وجها لوجه أو من الممكن أن يحدث بصورة سريعة ودون احتمال التأجيل لأهميتها، وتحدث عن بعد، وذلك بواسطة استعمال الأجهزة الخاصة بالاتصال مثل التليفون أو الأجهزة اللاسلكية، بالإضافة إلى ما ذكر نقول أن هذا النوع من الاتصال يحدث بصورة رسمية ومنظمة، أو من الممكن أن يتم بطريقة غير رسمية، والاتصال غير الرسمي هنا يكون في العادة مناسب أكثر، وقريب إلى التفاهم والوصول إلى النتائج من عملية الاتصال أكثر من حالة الاتصال الرسمية</a:t>
            </a:r>
            <a:r>
              <a:rPr lang="en-US" sz="2000" dirty="0" smtClean="0"/>
              <a:t>.</a:t>
            </a:r>
            <a:r>
              <a:rPr lang="en-US" sz="2000" dirty="0"/>
              <a:t/>
            </a:r>
            <a:br>
              <a:rPr lang="en-US" sz="2000" dirty="0"/>
            </a:br>
            <a:r>
              <a:rPr lang="ar-IQ" sz="2000" b="1" dirty="0" smtClean="0"/>
              <a:t>2-</a:t>
            </a:r>
            <a:r>
              <a:rPr lang="ar-IQ" sz="2000" dirty="0" smtClean="0"/>
              <a:t> </a:t>
            </a:r>
            <a:r>
              <a:rPr lang="ar-SA" sz="2000" b="1" dirty="0" smtClean="0"/>
              <a:t>وسائل </a:t>
            </a:r>
            <a:r>
              <a:rPr lang="ar-SA" sz="2000" b="1" dirty="0"/>
              <a:t>الاتصال المكتوبة : </a:t>
            </a:r>
            <a:r>
              <a:rPr lang="en-US" sz="2000" dirty="0"/>
              <a:t/>
            </a:r>
            <a:br>
              <a:rPr lang="en-US" sz="2000" dirty="0"/>
            </a:br>
            <a:r>
              <a:rPr lang="ar-SA" sz="2000" dirty="0" smtClean="0"/>
              <a:t>ان </a:t>
            </a:r>
            <a:r>
              <a:rPr lang="ar-SA" sz="2000" dirty="0"/>
              <a:t>هذه الوسائل تعتمد على الكلمة المكتوبة ، ويكثر استخدامها في المنظمات الكبيرة وفي حالة اتصال الرئيس بالمرؤوسين ويمتاز أسلوب الاتصال الكتابي بإمكانية الاحتفاظ بالمكاتيب والرجوع اليها عند الحاجة .</a:t>
            </a:r>
            <a:r>
              <a:rPr lang="en-US" sz="2000" dirty="0"/>
              <a:t/>
            </a:r>
            <a:br>
              <a:rPr lang="en-US" sz="2000" dirty="0"/>
            </a:br>
            <a:r>
              <a:rPr lang="ar-SA" sz="2000" dirty="0" smtClean="0"/>
              <a:t>هذا </a:t>
            </a:r>
            <a:r>
              <a:rPr lang="ar-SA" sz="2000" dirty="0"/>
              <a:t>النوع من الاتصال يحدث بين جميع الأفراد، على اختلاف درجاتهم وأماكنهم في العمل أو في الإدارة، والاتصال هنا يكون عن طريق استعمال الكتاب، وتوثيق وإثبات المعلومات والمطالب والتعليمات، بهدف نقلها وسهولة الرجوع إليها وقت الحاجة ، ان هذا النوع من وسائل الاتصال يعطي الطرف الذي يستقبل الرسالة الفرصة الكافية والمناسبة للقراءة، دون أن يقاطعه في ذلك أحد، كما وأن هذه الرسائل تعطي الفرصة الكافية للمرسل للتفكير في موضوع الرسالة وهل صاغها بصورة مناسبة ومقبولة ، ومن وسائل الاتصال الكتابي هي:</a:t>
            </a:r>
            <a:r>
              <a:rPr lang="en-US" sz="2000" dirty="0"/>
              <a:t/>
            </a:r>
            <a:br>
              <a:rPr lang="en-US" sz="2000" dirty="0"/>
            </a:br>
            <a:r>
              <a:rPr lang="ar-SA" sz="2000" dirty="0"/>
              <a:t>أ/ </a:t>
            </a:r>
            <a:r>
              <a:rPr lang="ar-SA" sz="2000" b="1" dirty="0"/>
              <a:t>التقارير</a:t>
            </a:r>
            <a:r>
              <a:rPr lang="en-US" sz="2000" b="1" dirty="0"/>
              <a:t>:</a:t>
            </a:r>
            <a:r>
              <a:rPr lang="en-US" sz="2000" dirty="0"/>
              <a:t> </a:t>
            </a:r>
            <a:r>
              <a:rPr lang="ar-SA" sz="2000" dirty="0"/>
              <a:t> تكتب فيها المعلومات التي ترسل من أسفل إلى أعلى ، بهدف تسهيل مهمة الإدارة في متابعة ومراقبة أعمال العاملين ، لزيادة معرفتها بالأحداث التي تحدث أثناء القيام بالأعمال المطلوبة من كل فرد، وهذه التقارير التي نتحدث عنها من الممكن أن تكون بصورة محددة أي أنها ترسل في أوقات محددة ومعينة من قبل، أو أنها ترسل حسب الوضع القائم والحاجة إليها</a:t>
            </a:r>
            <a:r>
              <a:rPr lang="en-US" sz="2000" dirty="0"/>
              <a:t>.</a:t>
            </a:r>
            <a:br>
              <a:rPr lang="en-US" sz="2000" dirty="0"/>
            </a:br>
            <a:endParaRPr lang="ar-IQ" sz="2000" dirty="0"/>
          </a:p>
        </p:txBody>
      </p:sp>
    </p:spTree>
    <p:extLst>
      <p:ext uri="{BB962C8B-B14F-4D97-AF65-F5344CB8AC3E}">
        <p14:creationId xmlns:p14="http://schemas.microsoft.com/office/powerpoint/2010/main" val="4266777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7601" y="76200"/>
            <a:ext cx="11074400" cy="6781800"/>
          </a:xfrm>
        </p:spPr>
        <p:txBody>
          <a:bodyPr>
            <a:noAutofit/>
          </a:bodyPr>
          <a:lstStyle/>
          <a:p>
            <a:pPr algn="r"/>
            <a:r>
              <a:rPr lang="ar-SA" sz="2200" dirty="0"/>
              <a:t>ب / </a:t>
            </a:r>
            <a:r>
              <a:rPr lang="ar-SA" sz="2200" b="1" dirty="0"/>
              <a:t>المذكرات والاقتراحات</a:t>
            </a:r>
            <a:r>
              <a:rPr lang="en-US" sz="2200" dirty="0"/>
              <a:t> : </a:t>
            </a:r>
            <a:r>
              <a:rPr lang="ar-SA" sz="2200" dirty="0"/>
              <a:t>وهي عبارة عن نوع من الاتصالات الكتابية في معظم الأحيان، التي يقوم بإعدادها وكتابتها العاملين أو المرؤوسين إلى المسؤولين عنهم وعن إدارة المؤسسة أو المنظمة، بهدف القيام بتوضيح وتفسير بعض الجوانب والمشكلات التي تصادق العمل والتطبيق، أو لكي نثبت حدوث أمر معين داخل المؤسسة أو القيام بتقديم اقتراحات التي تخص العمل والمؤسسة، وفي نفس الوقت من الممكن أن يقوم بتقديم هذه المذكرات المسؤولين إلى العاملين، بهدف شرح وتأكيد بعض الجوانب أو لمجرد التذكر ببعض الواجبات التي يجب أن يقوم بها كل فرد</a:t>
            </a:r>
            <a:r>
              <a:rPr lang="en-US" sz="2200" dirty="0"/>
              <a:t>.</a:t>
            </a:r>
            <a:br>
              <a:rPr lang="en-US" sz="2200" dirty="0"/>
            </a:br>
            <a:r>
              <a:rPr lang="ar-SA" sz="2200" dirty="0"/>
              <a:t>ج/ </a:t>
            </a:r>
            <a:r>
              <a:rPr lang="ar-SA" sz="2200" b="1" dirty="0"/>
              <a:t>الأوامر والتعليمات</a:t>
            </a:r>
            <a:r>
              <a:rPr lang="ar-SA" sz="2200" dirty="0"/>
              <a:t> : تكون في معظم الحالات بصورة إصدار القرارات، أو إعطاء الأوامر أو الإرشاد والتوجيه للعاملين وجميعها تصدر مكتوبة من أعلى إلى أسفل، لكي تنفذ على أيدي المستويات الأدنى، وفي هذا النوع من الاتصال يشترط أن يكون واضحا ومفهوما منذ اللحظة الأولى لوصوله إلى العاملين، وأن لا يكون فيه التباسا في المعاني أو يفهم على عدة جوانب، بالإضافة لكونها تضم جوانب مشوقة لمن يقوم بتنفيذها، ومهم جدا الأسلوب الذي تكتب فيه بحيث يتفق مع استعدادات العاملين الذين يرسل إليهم</a:t>
            </a:r>
            <a:r>
              <a:rPr lang="en-US" sz="2200" dirty="0"/>
              <a:t>.</a:t>
            </a:r>
            <a:br>
              <a:rPr lang="en-US" sz="2200" dirty="0"/>
            </a:br>
            <a:r>
              <a:rPr lang="ar-IQ" sz="2200" b="1" dirty="0" smtClean="0"/>
              <a:t>3-</a:t>
            </a:r>
            <a:r>
              <a:rPr lang="ar-IQ" sz="2200" dirty="0" smtClean="0"/>
              <a:t> </a:t>
            </a:r>
            <a:r>
              <a:rPr lang="ar-SA" sz="2200" b="1" dirty="0" smtClean="0"/>
              <a:t>وسائل </a:t>
            </a:r>
            <a:r>
              <a:rPr lang="ar-SA" sz="2200" b="1" dirty="0"/>
              <a:t>الاتصال الالكتروني </a:t>
            </a:r>
            <a:r>
              <a:rPr lang="ar-SA" sz="2200" b="1" dirty="0" smtClean="0"/>
              <a:t>:</a:t>
            </a:r>
            <a:r>
              <a:rPr lang="ar-IQ" sz="2200" dirty="0"/>
              <a:t/>
            </a:r>
            <a:br>
              <a:rPr lang="ar-IQ" sz="2200" dirty="0"/>
            </a:br>
            <a:r>
              <a:rPr lang="ar-SA" sz="2200" dirty="0" smtClean="0"/>
              <a:t> </a:t>
            </a:r>
            <a:r>
              <a:rPr lang="ar-SA" sz="2200" dirty="0"/>
              <a:t>لقد اتاحت التطورات التكنولوجية المتلاحقة طرقا عديدة لنقل الأفكار والبيانات والمعلومات بين الناس كما اثرت الاتصالات بوسائل عصرية كثيرة منها شبكات الحاسب الالي ، الفاكس ، البريد الالكتروني ، البريد الصوتي ، الانترنت ، الشبكات التلفزيونية .</a:t>
            </a:r>
            <a:r>
              <a:rPr lang="en-US" sz="2200" dirty="0"/>
              <a:t/>
            </a:r>
            <a:br>
              <a:rPr lang="en-US" sz="2200" dirty="0"/>
            </a:br>
            <a:r>
              <a:rPr lang="ar-IQ" sz="2200" b="1" dirty="0" smtClean="0"/>
              <a:t>4-</a:t>
            </a:r>
            <a:r>
              <a:rPr lang="ar-IQ" sz="2200" dirty="0" smtClean="0"/>
              <a:t> </a:t>
            </a:r>
            <a:r>
              <a:rPr lang="ar-SA" sz="2200" b="1" dirty="0" smtClean="0"/>
              <a:t>وسائل </a:t>
            </a:r>
            <a:r>
              <a:rPr lang="ar-SA" sz="2200" b="1" dirty="0"/>
              <a:t>الاتصال التصويري :</a:t>
            </a:r>
            <a:r>
              <a:rPr lang="ar-SA" sz="2200" dirty="0"/>
              <a:t> يتم عن طريق ارسال الصور او الرسوم لنقل محتوى الرسالة ومضمونها كالأرسال التلفزيوني ولوحات الإعلانات المصورة .</a:t>
            </a:r>
            <a:r>
              <a:rPr lang="en-US" sz="2200" dirty="0"/>
              <a:t/>
            </a:r>
            <a:br>
              <a:rPr lang="en-US" sz="2200" dirty="0"/>
            </a:br>
            <a:endParaRPr lang="ar-IQ" sz="2200" dirty="0"/>
          </a:p>
        </p:txBody>
      </p:sp>
    </p:spTree>
    <p:extLst>
      <p:ext uri="{BB962C8B-B14F-4D97-AF65-F5344CB8AC3E}">
        <p14:creationId xmlns:p14="http://schemas.microsoft.com/office/powerpoint/2010/main" val="3256350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58900" y="0"/>
            <a:ext cx="10717211" cy="6756400"/>
          </a:xfrm>
        </p:spPr>
        <p:txBody>
          <a:bodyPr>
            <a:noAutofit/>
          </a:bodyPr>
          <a:lstStyle/>
          <a:p>
            <a:pPr algn="r"/>
            <a:r>
              <a:rPr lang="ar-IQ" sz="2400" dirty="0" smtClean="0"/>
              <a:t>وهناك مجموعة</a:t>
            </a:r>
            <a:r>
              <a:rPr lang="ar-SA" sz="2400" dirty="0" smtClean="0"/>
              <a:t> </a:t>
            </a:r>
            <a:r>
              <a:rPr lang="ar-IQ" sz="2400" dirty="0" smtClean="0"/>
              <a:t>من </a:t>
            </a:r>
            <a:r>
              <a:rPr lang="ar-SA" sz="2400" dirty="0" smtClean="0"/>
              <a:t>وسائل </a:t>
            </a:r>
            <a:r>
              <a:rPr lang="ar-SA" sz="2400" dirty="0"/>
              <a:t>الاتصال الحديثة </a:t>
            </a:r>
            <a:r>
              <a:rPr lang="ar-IQ" sz="2400" dirty="0" smtClean="0"/>
              <a:t>تتكون من </a:t>
            </a:r>
            <a:r>
              <a:rPr lang="ar-SA" sz="2400" dirty="0" smtClean="0"/>
              <a:t>ثلاثة </a:t>
            </a:r>
            <a:r>
              <a:rPr lang="ar-SA" sz="2400" dirty="0"/>
              <a:t>أنواع من وسائل الاتصال في ظل التطور التكنولوجي الذي أحدث تغييرا كبيرا في مجال الاتصالات وهي</a:t>
            </a:r>
            <a:r>
              <a:rPr lang="en-US" sz="2400" dirty="0"/>
              <a:t>: </a:t>
            </a:r>
            <a:br>
              <a:rPr lang="en-US" sz="2400" dirty="0"/>
            </a:br>
            <a:r>
              <a:rPr lang="ar-IQ" sz="2400" b="1" dirty="0" smtClean="0"/>
              <a:t>1- </a:t>
            </a:r>
            <a:r>
              <a:rPr lang="ar-SA" sz="2400" b="1" dirty="0" smtClean="0"/>
              <a:t>الوسائل </a:t>
            </a:r>
            <a:r>
              <a:rPr lang="ar-SA" sz="2400" b="1" dirty="0"/>
              <a:t>المقروءة : </a:t>
            </a:r>
            <a:r>
              <a:rPr lang="ar-SA" sz="2400" dirty="0"/>
              <a:t>هي طريقة إيصال الخبر أو المعلومات الى الناس عن طريق الكتب والمجلات والصحف اليومية ، والبريد الخطي ، وكل هذه الوسائل التقليدية ذات اهمية ، ولا يمكن اغفالها ، ولكنها ليست ذات جدوى في الأحوال الطارئة أو في حال الرغبة </a:t>
            </a:r>
            <a:r>
              <a:rPr lang="ar-SA" sz="2400" dirty="0" err="1"/>
              <a:t>بأيصال</a:t>
            </a:r>
            <a:r>
              <a:rPr lang="ar-SA" sz="2400" dirty="0"/>
              <a:t> خبر أو رسالة عاجلة الى أحد ما .</a:t>
            </a:r>
            <a:r>
              <a:rPr lang="en-US" sz="2400" dirty="0"/>
              <a:t/>
            </a:r>
            <a:br>
              <a:rPr lang="en-US" sz="2400" dirty="0"/>
            </a:br>
            <a:r>
              <a:rPr lang="ar-SA" sz="2400" dirty="0"/>
              <a:t> </a:t>
            </a:r>
            <a:r>
              <a:rPr lang="ar-IQ" sz="2400" b="1" dirty="0" smtClean="0"/>
              <a:t>2- </a:t>
            </a:r>
            <a:r>
              <a:rPr lang="ar-SA" sz="2400" b="1" dirty="0" smtClean="0"/>
              <a:t>الوسائل </a:t>
            </a:r>
            <a:r>
              <a:rPr lang="ar-SA" sz="2400" b="1" dirty="0"/>
              <a:t>المسموعة : </a:t>
            </a:r>
            <a:r>
              <a:rPr lang="ar-SA" sz="2400" dirty="0"/>
              <a:t>هي الوسائل المتمثلة بالهواتف الأرضية او الخلوية ، حيث يتم التواصل مع الاخرين من خلال الحديث معهم ، ونقل الأخبار بصورة شفهية، مثل القنوات الإخبارية التي تنتشر عبر اثيرِ موجات الراديو المسموعة .</a:t>
            </a:r>
            <a:r>
              <a:rPr lang="en-US" sz="2400" dirty="0"/>
              <a:t/>
            </a:r>
            <a:br>
              <a:rPr lang="en-US" sz="2400" dirty="0"/>
            </a:br>
            <a:r>
              <a:rPr lang="ar-IQ" sz="2400" b="1" dirty="0" smtClean="0"/>
              <a:t>3-</a:t>
            </a:r>
            <a:r>
              <a:rPr lang="en-US" sz="2400" b="1" dirty="0" smtClean="0"/>
              <a:t> </a:t>
            </a:r>
            <a:r>
              <a:rPr lang="ar-SA" sz="2400" b="1" dirty="0"/>
              <a:t>الوسائل المرئية : </a:t>
            </a:r>
            <a:r>
              <a:rPr lang="ar-SA" sz="2400" dirty="0"/>
              <a:t>هي وسائل نقل المعلومة والخبر من خلال الرؤية والمشاهدة ، سواء المشاهدة المباشرة أو المسجلة ، مثل ، التلفاز، والتواصل المرئي عبر شبكة الإنترنت .</a:t>
            </a:r>
            <a:r>
              <a:rPr lang="en-US" sz="2400" dirty="0"/>
              <a:t/>
            </a:r>
            <a:br>
              <a:rPr lang="en-US" sz="2400" dirty="0"/>
            </a:br>
            <a:r>
              <a:rPr lang="ar-IQ" sz="2400" smtClean="0"/>
              <a:t>وبصورة عامة </a:t>
            </a:r>
            <a:r>
              <a:rPr lang="ar-SA" sz="2400" smtClean="0"/>
              <a:t>عندما </a:t>
            </a:r>
            <a:r>
              <a:rPr lang="ar-SA" sz="2400" dirty="0"/>
              <a:t>نريد استعمال وسيلة معينة للاتصال ، يجب أن نهتم في بعض العوامل الهامة والتي عليها يتوقف مدى صلاحية هذه الوسيلة للعملية الاتصالية المقصودة ، أو التي نريد تنفيذها ، ومن هذه العوامل الظروف الموجودة والمتاحة بالمؤسسة، وكيفية التعامل الموجودة فيها، ونوع المادة التي نريد القيام بنقلها بالإضافة إلى عدد الأفراد الذين نريد الاتصال بهم ، وما هو الزمن المعطى للقيام بنقل المعلومات المراد نقلها ، ومدى السرية فيها ، ومقدار تكلفة هذه الوسيلة الاتصالية</a:t>
            </a:r>
            <a:r>
              <a:rPr lang="en-US" sz="2400" dirty="0"/>
              <a:t>.</a:t>
            </a:r>
            <a:br>
              <a:rPr lang="en-US" sz="2400" dirty="0"/>
            </a:br>
            <a:endParaRPr lang="ar-IQ" sz="2400" dirty="0"/>
          </a:p>
        </p:txBody>
      </p:sp>
    </p:spTree>
    <p:extLst>
      <p:ext uri="{BB962C8B-B14F-4D97-AF65-F5344CB8AC3E}">
        <p14:creationId xmlns:p14="http://schemas.microsoft.com/office/powerpoint/2010/main" val="817346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144</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Tahoma</vt:lpstr>
      <vt:lpstr>Wingdings 3</vt:lpstr>
      <vt:lpstr>Wisp</vt:lpstr>
      <vt:lpstr>PowerPoint Presentation</vt:lpstr>
      <vt:lpstr>تمهيد :   عند ذكر مصطلح وسائل الاتصالات تتبادر إلى أذهان معظم الناس الاتصالات الحديثة، مثل ، الهواتف الخلوية ، وشبكة الإنترنت  ، وما تتيح من أساليب للاتصال ، ومنها مواقع التواصل الاجتماعي ، وتطبيقات المحادثات ، ورسائل البريد الإلكتروني ، ولكن كل هذه الأساليب الحديثة لا تشمل وسائل الاتصال جميعها ، فمنذ القدم كان يتم التواصل عن طريق البريد المنقول بواسطة الحمام الزاجِل ، إضافة إلى النار، والدخان ، وغير ذلك من الأساليب القديمة المستخدمة على المدى القريب والبعيد ، وسبب نسيان الناس لهذه الوسائل هو أن الأخيرة أصبحت غير مستخدمة أو متاحة في العصر الحالي يتواصل الناس مع بعضهِم البعض كما تتواصل الدول والمؤسسات الكبرى مع بعضها أيضاً، وذلك عن طريق وسائل الاتصال الحديثة التي أوجدت حلولاً كبيرة للتقريب بين الجميع، والوصول إلى المعلومة في أقصرِ وقت وأقل جهد، وقد كان الناس في السابق يتواصلون باستخدام وسائل الاتصال القديمة، والتي كانت تفتقر الى السرعة، وتتصف بالصعوبة والمشقة، ولكن اليوم يعيش الناس في ظل نعمة كبيرة، وهي توفر وسائل الاتصال الحديثة، والتي تستغرِق أجزاء من الثانية لإيصال الرسالة ، نبين في هذه الورقة البحثية ما هي وسائل الاتصال وما هي اهم انواعها المستخدمة في المنظمات المختلفة . </vt:lpstr>
      <vt:lpstr>وسائل الاتصال :   ان الاتصال قديم منذ ان وجد الانسان ، حيث يعد احد ابرز العناصر الأساسية في التفاعل الإنساني ، والواقع الذي يجب التركيز عليه وادراكه انه لولا الاتصال لما نمت العديد من المجتمعات من النواحي الاقتصادية والاجتماعية والسياسية والحضارية ، ومع تطور المدينة والدولة تطورت وسائل و أساليب الاتصال وفنونه وعلومه ، وبرزت معالم الاتصال وثماره في العلاقات التجارية والاقتصادية والسياسية والاجتماعية بين الافراد والمنظمات على حد سواء ، حيث يعرف الاتصال بأنه عملية تبادل تفاعلي بين اطراف ذات لغة مشتركة ، وليس عملا فرديا منعزلا حيث تقاس فعالية الاتصال في ضوء قدرة عملية التبادل على احداث حالات تفاعل وتناغم وانسجام وفهم مشترك للرموز المتبادلة.  ان عملية الاتصال تقوم وتعتمد في أساسها على استعمال الحواس المختلفة الموجودة لدى الإنسان ، وخصوصا السمع والبصر التي يعتمد عليها في عمليات الاتصال الفردية اليومية الحياتية ، بالإضافة إلى استعمال بعض الحواس الأخرى بصورة قليلة ، وفقط في بعض الحالات التي تتطلب ذلك وبالذات لدى الأفراد الذين يعانون من مشاكل خاصة التي تجبرهم على استعمال حواس الشم والذوق واللمس، أما بالنسبة للاتصال في النواحي الإدارية ، ولدى الأفراد والمسؤولين أو العاملين العاديين فيتم عن طريق استعمال حواس السمع والبصر، التي يعتمد عليها اعتمادا كاملا ، وعملية الاتصال التي تحدث من خلال حاسة السمع والبصر، تكون باستعمال عدد من الوسائل السمعية والبصرية ، والتي يفضل أن تجتمع مع بعضها في وسيلة واحدة ، لكي يكون الاتصال أكثر فاعلية ، وهنا يجب أن نذكر أن وسائل الاتصال المستعملة تقسم إلى وسائل فردية ووسائل جماعية ووسائل يمكن استعمالها للقسمين ، وكل نوع من هذه الوسائل له صفاته الخاصة والمميزة. ومن الأمثلة الفردية نذكر المقابلة الشخصية، والاتصال الهاتفي والرسائل الشخصية والتقارير ، أما الأمثلة الجماعية فنذكر منها الاجتماعات على أنواعها وما يصدر عنها. </vt:lpstr>
      <vt:lpstr>أنواع وسائل الاتصال :  ان وسائل الاتصال الإداري هي طريقة الاتصال بين المرسل والمستقبل وبالتالي نقل مضمون الرسالة او المعلومات او الأفكار ومن اهم هذه الوسائل هي :  1- وسائل الاتصال الشفهي :    يقصد بالاتصال الشفهي الاتصالات اللفظية التي تتم من خلال تبادل الحديث والكلمات والمعلومات بين مصدر الرسالة ومستقبلها بطريقة مباشرة ويتيح الفرصة لوجود اتصال ذو اتجاهين يحقق فهم مضمون الرسالة . ان الاتصال الشفوي هو نوع من الاتصال يتم ويحدث عندما يتبادل الحديث أطراف عملية الاتصال ، أي من يقوم بالاتصال والذي يستقبل الاتصال وهذا من الممكن أن يحدث إما في وضع يجتمع فيه الطرفين ، أو دون أن يرى المتصل المتصل به ، حيث يكفي سماع الصوت كما يحدث في المحادثات التليفونية ، وهو يعتبر أكثر أنواع الاتصال نفعا وفائدة لما فيه صالح العمل ، وعن طريقه يمكن القيام بعملية تبادل الأفكار والمعلومات بأسهل الطرق، أبسطها وأقصرها، الأمر الذي يؤدي إلى توفير الوقت والجهد الذي تستغرقه عملية الاتصال الأخرى ، ومن وسائل الاتصال الشفوي هي : أ / المقابلة الشخصية : هي إحدى الأساليب والوسائل الفعالة المتبعة في عمليات الاتصال وجوانبها المختلفة، وفي ميادين الحياة اليومية العملية، وتعتبر المقابلة وسيلة ناجحة ومفيدة لمن يقوم بها ويتقن استعمالها، لأن من مهارات الإداري الناجح  هي المقدرة على القيام بعمل مقابلات مجدية مع الأفراد الذين يعملون في إطار منظمة أو مؤسسة معينة، وحتى تكون المقابلة منجزة ومثمرة وتصل إلى تحقيق الغاية منها، يجب أن تكون منظمة ومرتبة على تحضير وتهيئة الظروف التي تعمل على نجاحها. </vt:lpstr>
      <vt:lpstr>ب / المحادثة الشفوية : هذا النوع من الاتصال من الممكن أن يحدث أو يتم مباشرة أي وجها لوجه أو من الممكن أن يحدث بصورة سريعة ودون احتمال التأجيل لأهميتها، وتحدث عن بعد، وذلك بواسطة استعمال الأجهزة الخاصة بالاتصال مثل التليفون أو الأجهزة اللاسلكية، بالإضافة إلى ما ذكر نقول أن هذا النوع من الاتصال يحدث بصورة رسمية ومنظمة، أو من الممكن أن يتم بطريقة غير رسمية، والاتصال غير الرسمي هنا يكون في العادة مناسب أكثر، وقريب إلى التفاهم والوصول إلى النتائج من عملية الاتصال أكثر من حالة الاتصال الرسمية. 2- وسائل الاتصال المكتوبة :  ان هذه الوسائل تعتمد على الكلمة المكتوبة ، ويكثر استخدامها في المنظمات الكبيرة وفي حالة اتصال الرئيس بالمرؤوسين ويمتاز أسلوب الاتصال الكتابي بإمكانية الاحتفاظ بالمكاتيب والرجوع اليها عند الحاجة . هذا النوع من الاتصال يحدث بين جميع الأفراد، على اختلاف درجاتهم وأماكنهم في العمل أو في الإدارة، والاتصال هنا يكون عن طريق استعمال الكتاب، وتوثيق وإثبات المعلومات والمطالب والتعليمات، بهدف نقلها وسهولة الرجوع إليها وقت الحاجة ، ان هذا النوع من وسائل الاتصال يعطي الطرف الذي يستقبل الرسالة الفرصة الكافية والمناسبة للقراءة، دون أن يقاطعه في ذلك أحد، كما وأن هذه الرسائل تعطي الفرصة الكافية للمرسل للتفكير في موضوع الرسالة وهل صاغها بصورة مناسبة ومقبولة ، ومن وسائل الاتصال الكتابي هي: أ/ التقارير:  تكتب فيها المعلومات التي ترسل من أسفل إلى أعلى ، بهدف تسهيل مهمة الإدارة في متابعة ومراقبة أعمال العاملين ، لزيادة معرفتها بالأحداث التي تحدث أثناء القيام بالأعمال المطلوبة من كل فرد، وهذه التقارير التي نتحدث عنها من الممكن أن تكون بصورة محددة أي أنها ترسل في أوقات محددة ومعينة من قبل، أو أنها ترسل حسب الوضع القائم والحاجة إليها. </vt:lpstr>
      <vt:lpstr>ب / المذكرات والاقتراحات : وهي عبارة عن نوع من الاتصالات الكتابية في معظم الأحيان، التي يقوم بإعدادها وكتابتها العاملين أو المرؤوسين إلى المسؤولين عنهم وعن إدارة المؤسسة أو المنظمة، بهدف القيام بتوضيح وتفسير بعض الجوانب والمشكلات التي تصادق العمل والتطبيق، أو لكي نثبت حدوث أمر معين داخل المؤسسة أو القيام بتقديم اقتراحات التي تخص العمل والمؤسسة، وفي نفس الوقت من الممكن أن يقوم بتقديم هذه المذكرات المسؤولين إلى العاملين، بهدف شرح وتأكيد بعض الجوانب أو لمجرد التذكر ببعض الواجبات التي يجب أن يقوم بها كل فرد. ج/ الأوامر والتعليمات : تكون في معظم الحالات بصورة إصدار القرارات، أو إعطاء الأوامر أو الإرشاد والتوجيه للعاملين وجميعها تصدر مكتوبة من أعلى إلى أسفل، لكي تنفذ على أيدي المستويات الأدنى، وفي هذا النوع من الاتصال يشترط أن يكون واضحا ومفهوما منذ اللحظة الأولى لوصوله إلى العاملين، وأن لا يكون فيه التباسا في المعاني أو يفهم على عدة جوانب، بالإضافة لكونها تضم جوانب مشوقة لمن يقوم بتنفيذها، ومهم جدا الأسلوب الذي تكتب فيه بحيث يتفق مع استعدادات العاملين الذين يرسل إليهم. 3- وسائل الاتصال الالكتروني :  لقد اتاحت التطورات التكنولوجية المتلاحقة طرقا عديدة لنقل الأفكار والبيانات والمعلومات بين الناس كما اثرت الاتصالات بوسائل عصرية كثيرة منها شبكات الحاسب الالي ، الفاكس ، البريد الالكتروني ، البريد الصوتي ، الانترنت ، الشبكات التلفزيونية . 4- وسائل الاتصال التصويري : يتم عن طريق ارسال الصور او الرسوم لنقل محتوى الرسالة ومضمونها كالأرسال التلفزيوني ولوحات الإعلانات المصورة . </vt:lpstr>
      <vt:lpstr>وهناك مجموعة من وسائل الاتصال الحديثة تتكون من ثلاثة أنواع من وسائل الاتصال في ظل التطور التكنولوجي الذي أحدث تغييرا كبيرا في مجال الاتصالات وهي:  1- الوسائل المقروءة : هي طريقة إيصال الخبر أو المعلومات الى الناس عن طريق الكتب والمجلات والصحف اليومية ، والبريد الخطي ، وكل هذه الوسائل التقليدية ذات اهمية ، ولا يمكن اغفالها ، ولكنها ليست ذات جدوى في الأحوال الطارئة أو في حال الرغبة بأيصال خبر أو رسالة عاجلة الى أحد ما .  2- الوسائل المسموعة : هي الوسائل المتمثلة بالهواتف الأرضية او الخلوية ، حيث يتم التواصل مع الاخرين من خلال الحديث معهم ، ونقل الأخبار بصورة شفهية، مثل القنوات الإخبارية التي تنتشر عبر اثيرِ موجات الراديو المسموعة . 3- الوسائل المرئية : هي وسائل نقل المعلومة والخبر من خلال الرؤية والمشاهدة ، سواء المشاهدة المباشرة أو المسجلة ، مثل ، التلفاز، والتواصل المرئي عبر شبكة الإنترنت . وبصورة عامة عندما نريد استعمال وسيلة معينة للاتصال ، يجب أن نهتم في بعض العوامل الهامة والتي عليها يتوقف مدى صلاحية هذه الوسيلة للعملية الاتصالية المقصودة ، أو التي نريد تنفيذها ، ومن هذه العوامل الظروف الموجودة والمتاحة بالمؤسسة، وكيفية التعامل الموجودة فيها، ونوع المادة التي نريد القيام بنقلها بالإضافة إلى عدد الأفراد الذين نريد الاتصال بهم ، وما هو الزمن المعطى للقيام بنقل المعلومات المراد نقلها ، ومدى السرية فيها ، ومقدار تكلفة هذه الوسيلة الاتصالية.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Windows10</dc:creator>
  <cp:lastModifiedBy>Maher</cp:lastModifiedBy>
  <cp:revision>7</cp:revision>
  <dcterms:created xsi:type="dcterms:W3CDTF">2020-04-01T22:45:23Z</dcterms:created>
  <dcterms:modified xsi:type="dcterms:W3CDTF">2020-10-17T09:37:06Z</dcterms:modified>
</cp:coreProperties>
</file>