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0" d="100"/>
          <a:sy n="80" d="100"/>
        </p:scale>
        <p:origin x="145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DEAA3AD-49F9-4F4C-9049-6981ECCEE785}" type="datetimeFigureOut">
              <a:rPr lang="ar-IQ" smtClean="0"/>
              <a:t>01/03/1442</a:t>
            </a:fld>
            <a:endParaRPr lang="ar-IQ"/>
          </a:p>
        </p:txBody>
      </p:sp>
      <p:sp>
        <p:nvSpPr>
          <p:cNvPr id="17" name="Footer Placeholder 16"/>
          <p:cNvSpPr>
            <a:spLocks noGrp="1"/>
          </p:cNvSpPr>
          <p:nvPr>
            <p:ph type="ftr" sz="quarter" idx="11"/>
          </p:nvPr>
        </p:nvSpPr>
        <p:spPr/>
        <p:txBody>
          <a:bodyPr/>
          <a:lstStyle/>
          <a:p>
            <a:endParaRPr lang="ar-IQ"/>
          </a:p>
        </p:txBody>
      </p:sp>
      <p:sp>
        <p:nvSpPr>
          <p:cNvPr id="29" name="Slide Number Placeholder 28"/>
          <p:cNvSpPr>
            <a:spLocks noGrp="1"/>
          </p:cNvSpPr>
          <p:nvPr>
            <p:ph type="sldNum" sz="quarter" idx="12"/>
          </p:nvPr>
        </p:nvSpPr>
        <p:spPr/>
        <p:txBody>
          <a:bodyPr/>
          <a:lstStyle/>
          <a:p>
            <a:fld id="{E29B3700-7AF6-462D-93CD-67316B4AE899}" type="slidenum">
              <a:rPr lang="ar-IQ" smtClean="0"/>
              <a:t>‹#›</a:t>
            </a:fld>
            <a:endParaRPr lang="ar-IQ"/>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EAA3AD-49F9-4F4C-9049-6981ECCEE785}"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29B3700-7AF6-462D-93CD-67316B4AE89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EAA3AD-49F9-4F4C-9049-6981ECCEE785}"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29B3700-7AF6-462D-93CD-67316B4AE89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EAA3AD-49F9-4F4C-9049-6981ECCEE785}"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29B3700-7AF6-462D-93CD-67316B4AE89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EAA3AD-49F9-4F4C-9049-6981ECCEE785}" type="datetimeFigureOut">
              <a:rPr lang="ar-IQ" smtClean="0"/>
              <a:t>01/03/1442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7924800" y="6416675"/>
            <a:ext cx="762000" cy="365125"/>
          </a:xfrm>
        </p:spPr>
        <p:txBody>
          <a:bodyPr/>
          <a:lstStyle/>
          <a:p>
            <a:fld id="{E29B3700-7AF6-462D-93CD-67316B4AE899}"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EAA3AD-49F9-4F4C-9049-6981ECCEE785}" type="datetimeFigureOut">
              <a:rPr lang="ar-IQ" smtClean="0"/>
              <a:t>01/03/1442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29B3700-7AF6-462D-93CD-67316B4AE89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EAA3AD-49F9-4F4C-9049-6981ECCEE785}" type="datetimeFigureOut">
              <a:rPr lang="ar-IQ" smtClean="0"/>
              <a:t>01/03/1442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29B3700-7AF6-462D-93CD-67316B4AE89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EAA3AD-49F9-4F4C-9049-6981ECCEE785}" type="datetimeFigureOut">
              <a:rPr lang="ar-IQ" smtClean="0"/>
              <a:t>01/03/1442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29B3700-7AF6-462D-93CD-67316B4AE89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AA3AD-49F9-4F4C-9049-6981ECCEE785}" type="datetimeFigureOut">
              <a:rPr lang="ar-IQ" smtClean="0"/>
              <a:t>01/03/1442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29B3700-7AF6-462D-93CD-67316B4AE89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EAA3AD-49F9-4F4C-9049-6981ECCEE785}" type="datetimeFigureOut">
              <a:rPr lang="ar-IQ" smtClean="0"/>
              <a:t>01/03/1442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29B3700-7AF6-462D-93CD-67316B4AE89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EAA3AD-49F9-4F4C-9049-6981ECCEE785}" type="datetimeFigureOut">
              <a:rPr lang="ar-IQ" smtClean="0"/>
              <a:t>01/03/1442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29B3700-7AF6-462D-93CD-67316B4AE89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DEAA3AD-49F9-4F4C-9049-6981ECCEE785}" type="datetimeFigureOut">
              <a:rPr lang="ar-IQ" smtClean="0"/>
              <a:t>01/03/1442</a:t>
            </a:fld>
            <a:endParaRPr lang="ar-IQ"/>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IQ"/>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29B3700-7AF6-462D-93CD-67316B4AE899}"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20688"/>
            <a:ext cx="8229600" cy="1828800"/>
          </a:xfrm>
        </p:spPr>
        <p:txBody>
          <a:bodyPr/>
          <a:lstStyle/>
          <a:p>
            <a:r>
              <a:rPr lang="ar-IQ" dirty="0"/>
              <a:t>مهارات الالقاء </a:t>
            </a:r>
          </a:p>
        </p:txBody>
      </p:sp>
      <p:sp>
        <p:nvSpPr>
          <p:cNvPr id="3" name="Subtitle 2"/>
          <p:cNvSpPr>
            <a:spLocks noGrp="1"/>
          </p:cNvSpPr>
          <p:nvPr>
            <p:ph type="subTitle" idx="1"/>
          </p:nvPr>
        </p:nvSpPr>
        <p:spPr/>
        <p:txBody>
          <a:bodyPr>
            <a:normAutofit/>
          </a:bodyPr>
          <a:lstStyle/>
          <a:p>
            <a:r>
              <a:rPr lang="ar-IQ" dirty="0" smtClean="0"/>
              <a:t> </a:t>
            </a:r>
            <a:endParaRPr lang="ar-IQ" dirty="0" smtClean="0"/>
          </a:p>
          <a:p>
            <a:r>
              <a:rPr lang="ar-IQ" dirty="0" smtClean="0"/>
              <a:t>أ . م . د  </a:t>
            </a:r>
            <a:r>
              <a:rPr lang="ar-IQ" dirty="0"/>
              <a:t>سمية عباس </a:t>
            </a:r>
          </a:p>
          <a:p>
            <a:endParaRPr lang="ar-IQ" dirty="0"/>
          </a:p>
        </p:txBody>
      </p:sp>
    </p:spTree>
    <p:extLst>
      <p:ext uri="{BB962C8B-B14F-4D97-AF65-F5344CB8AC3E}">
        <p14:creationId xmlns:p14="http://schemas.microsoft.com/office/powerpoint/2010/main" val="4015114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مهارات الالقاء </a:t>
            </a:r>
          </a:p>
        </p:txBody>
      </p:sp>
      <p:sp>
        <p:nvSpPr>
          <p:cNvPr id="3" name="Content Placeholder 2"/>
          <p:cNvSpPr>
            <a:spLocks noGrp="1"/>
          </p:cNvSpPr>
          <p:nvPr>
            <p:ph idx="1"/>
          </p:nvPr>
        </p:nvSpPr>
        <p:spPr>
          <a:xfrm>
            <a:off x="971600" y="1268760"/>
            <a:ext cx="7715200" cy="5040600"/>
          </a:xfrm>
        </p:spPr>
        <p:txBody>
          <a:bodyPr/>
          <a:lstStyle/>
          <a:p>
            <a:pPr marL="137160" indent="0">
              <a:buNone/>
            </a:pPr>
            <a:r>
              <a:rPr lang="ar-IQ" dirty="0"/>
              <a:t>يعتبر الالقاء وسيلة فاعلة في مخاطبة الناس وهي طريقة لنقل الافكار الى المستمعين او المشاهدين بهدف ايصال هذه الافكار والتعامل معها ,وهذا يحتاج الى توافر مهارات معينة حتى يتحقق الهدف المطلوب.</a:t>
            </a:r>
          </a:p>
          <a:p>
            <a:pPr marL="137160" indent="0">
              <a:buNone/>
            </a:pPr>
            <a:r>
              <a:rPr lang="ar-IQ" dirty="0"/>
              <a:t>يعد الكلام واحد من نعم الله سبحانه وتعالى التي ميز بها بني البشر وهو الوسيلة الاكثر اهمية في التواصل بين الناس , ومن اجل ان يحقق الكلام المعاني الواضحة التي توصل المعنى كان لابد من التعرف على مهارات الصوت الالقاء, والتي علينا الاهتمام بها فهمي من المواضيع المهمة والتي تسهم في بناء شخصية المتكلم وتؤدي دورا في عملية ايصال الافكار ومدى </a:t>
            </a:r>
            <a:r>
              <a:rPr lang="ar-IQ" dirty="0" smtClean="0"/>
              <a:t>تأثيره </a:t>
            </a:r>
            <a:r>
              <a:rPr lang="ar-IQ" dirty="0"/>
              <a:t>في الاخرين.</a:t>
            </a:r>
          </a:p>
          <a:p>
            <a:pPr marL="137160" indent="0">
              <a:buNone/>
            </a:pPr>
            <a:endParaRPr lang="ar-IQ" dirty="0"/>
          </a:p>
        </p:txBody>
      </p:sp>
    </p:spTree>
    <p:extLst>
      <p:ext uri="{BB962C8B-B14F-4D97-AF65-F5344CB8AC3E}">
        <p14:creationId xmlns:p14="http://schemas.microsoft.com/office/powerpoint/2010/main" val="344633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مفهوم الالقاء </a:t>
            </a:r>
          </a:p>
        </p:txBody>
      </p:sp>
      <p:sp>
        <p:nvSpPr>
          <p:cNvPr id="3" name="Content Placeholder 2"/>
          <p:cNvSpPr>
            <a:spLocks noGrp="1"/>
          </p:cNvSpPr>
          <p:nvPr>
            <p:ph idx="1"/>
          </p:nvPr>
        </p:nvSpPr>
        <p:spPr>
          <a:xfrm>
            <a:off x="1619672" y="1600200"/>
            <a:ext cx="7067128" cy="4925144"/>
          </a:xfrm>
        </p:spPr>
        <p:txBody>
          <a:bodyPr>
            <a:normAutofit/>
          </a:bodyPr>
          <a:lstStyle/>
          <a:p>
            <a:pPr marL="137160" indent="0">
              <a:buNone/>
            </a:pPr>
            <a:r>
              <a:rPr lang="ar-IQ" dirty="0"/>
              <a:t>ان الالقاء فن ومهارة .فهو فن </a:t>
            </a:r>
            <a:r>
              <a:rPr lang="ar-IQ" dirty="0" smtClean="0"/>
              <a:t>لآنه </a:t>
            </a:r>
            <a:r>
              <a:rPr lang="ar-IQ" dirty="0"/>
              <a:t>يحتاج الى موهبة فطرية يستطيع صاحبها ان ينميها بالممارسة او التدرب على الالقاء .بحيث يتقن هذا الفن ويصبح ذلك مهارة لديه يستخدمها وقت </a:t>
            </a:r>
            <a:r>
              <a:rPr lang="ar-IQ" dirty="0" smtClean="0"/>
              <a:t>الحاجة , و قد عرف ايضا بانه </a:t>
            </a:r>
            <a:r>
              <a:rPr lang="ar-IQ" dirty="0"/>
              <a:t>القدرة او التكنيك (الاسلوب او المهارة الفنية)الذي يستطيع به الملقي ان يوصل </a:t>
            </a:r>
            <a:r>
              <a:rPr lang="ar-IQ" dirty="0" smtClean="0"/>
              <a:t>أفكاره </a:t>
            </a:r>
            <a:r>
              <a:rPr lang="ar-IQ" dirty="0"/>
              <a:t>واحاسيسه وعواطفه حسب الموقف او المواقف المتغيرة الى الاخرين بشكل سليم من حيث النطق والاداء الصوتي, ولا بد ان يكون كل ذلك ,جميلا وممتعا ومثير.</a:t>
            </a:r>
          </a:p>
          <a:p>
            <a:pPr marL="137160" indent="0">
              <a:buNone/>
            </a:pP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4653136"/>
            <a:ext cx="2247900" cy="2028825"/>
          </a:xfrm>
          <a:prstGeom prst="rect">
            <a:avLst/>
          </a:prstGeom>
          <a:ln>
            <a:noFill/>
          </a:ln>
          <a:effectLst>
            <a:softEdge rad="112500"/>
          </a:effectLst>
        </p:spPr>
      </p:pic>
    </p:spTree>
    <p:extLst>
      <p:ext uri="{BB962C8B-B14F-4D97-AF65-F5344CB8AC3E}">
        <p14:creationId xmlns:p14="http://schemas.microsoft.com/office/powerpoint/2010/main" val="3699505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مفهوم الالقاء </a:t>
            </a:r>
          </a:p>
        </p:txBody>
      </p:sp>
      <p:sp>
        <p:nvSpPr>
          <p:cNvPr id="3" name="Content Placeholder 2"/>
          <p:cNvSpPr>
            <a:spLocks noGrp="1"/>
          </p:cNvSpPr>
          <p:nvPr>
            <p:ph idx="1"/>
          </p:nvPr>
        </p:nvSpPr>
        <p:spPr/>
        <p:txBody>
          <a:bodyPr/>
          <a:lstStyle/>
          <a:p>
            <a:pPr marL="137160" indent="0">
              <a:buNone/>
            </a:pPr>
            <a:r>
              <a:rPr lang="ar-IQ" dirty="0"/>
              <a:t>والالقاء هو علم وفن له وقعه واهميته واثره على النفوس, فقد يغير رايا او اتجاها وقد يحي همه ويعلى نخوة او يرفع طموحا او يدفع حماسة وله تأثيره في ذات الملقي ,من صقل لشخصيته وتأكيد ثقته بنفسه.</a:t>
            </a:r>
          </a:p>
          <a:p>
            <a:pPr marL="137160" indent="0">
              <a:buNone/>
            </a:pP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9739" y="3179181"/>
            <a:ext cx="5903508" cy="3291036"/>
          </a:xfrm>
          <a:prstGeom prst="rect">
            <a:avLst/>
          </a:prstGeom>
          <a:ln>
            <a:noFill/>
          </a:ln>
          <a:effectLst>
            <a:softEdge rad="112500"/>
          </a:effectLst>
        </p:spPr>
      </p:pic>
    </p:spTree>
    <p:extLst>
      <p:ext uri="{BB962C8B-B14F-4D97-AF65-F5344CB8AC3E}">
        <p14:creationId xmlns:p14="http://schemas.microsoft.com/office/powerpoint/2010/main" val="3857385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وظيفة فن الالقاء</a:t>
            </a:r>
          </a:p>
        </p:txBody>
      </p:sp>
      <p:sp>
        <p:nvSpPr>
          <p:cNvPr id="3" name="Content Placeholder 2"/>
          <p:cNvSpPr>
            <a:spLocks noGrp="1"/>
          </p:cNvSpPr>
          <p:nvPr>
            <p:ph idx="1"/>
          </p:nvPr>
        </p:nvSpPr>
        <p:spPr/>
        <p:txBody>
          <a:bodyPr>
            <a:normAutofit lnSpcReduction="10000"/>
          </a:bodyPr>
          <a:lstStyle/>
          <a:p>
            <a:pPr marL="137160" indent="0">
              <a:buNone/>
            </a:pPr>
            <a:endParaRPr lang="ar-IQ" dirty="0"/>
          </a:p>
          <a:p>
            <a:pPr marL="137160" indent="0">
              <a:buNone/>
            </a:pPr>
            <a:r>
              <a:rPr lang="ar-IQ" dirty="0" smtClean="0"/>
              <a:t>1-تطوير </a:t>
            </a:r>
            <a:r>
              <a:rPr lang="ar-IQ" dirty="0"/>
              <a:t>الصوت البشري من ناحية القوة والايصال ومن ناحية الطبقات الصوتية المختلفة وتوسيع المدى الصوتي.</a:t>
            </a:r>
          </a:p>
          <a:p>
            <a:pPr marL="137160" indent="0">
              <a:buNone/>
            </a:pPr>
            <a:r>
              <a:rPr lang="ar-IQ" dirty="0" smtClean="0"/>
              <a:t>2-تطوير </a:t>
            </a:r>
            <a:r>
              <a:rPr lang="ar-IQ" dirty="0"/>
              <a:t>التلفظ من ناحية الوضوح ومن ناحية الاعتناء بالوقف ومن ناحية الموسيقى الكلامية ومن ناحية سرعة او بطء الكلام.</a:t>
            </a:r>
          </a:p>
          <a:p>
            <a:pPr marL="137160" indent="0">
              <a:buNone/>
            </a:pPr>
            <a:r>
              <a:rPr lang="ar-IQ" dirty="0" smtClean="0"/>
              <a:t>3-تطوير </a:t>
            </a:r>
            <a:r>
              <a:rPr lang="ar-IQ" dirty="0"/>
              <a:t>الاحساس بالكلام وذلك من اجل خلق جسر عاطفي بين الملقي والملتقي ,وذلك عن طريق فهم مغزى الكلام والتحسس بالمشاعر التي تكتنفه ونقل تلك المشاعر الى المتلقي.</a:t>
            </a:r>
          </a:p>
          <a:p>
            <a:pPr marL="137160" indent="0">
              <a:buNone/>
            </a:pPr>
            <a:r>
              <a:rPr lang="ar-IQ" dirty="0" smtClean="0"/>
              <a:t>4-تطوير </a:t>
            </a:r>
            <a:r>
              <a:rPr lang="ar-IQ" dirty="0"/>
              <a:t>شخصية المتكلم من ناحية الاداء الصوتي وتناسب اسلوب الالقاء مع الحالة التي يمر بها الملقي والمكان الذي هو فيه والزمان الذي يمر به.</a:t>
            </a:r>
          </a:p>
          <a:p>
            <a:pPr marL="137160" indent="0">
              <a:buNone/>
            </a:pPr>
            <a:endParaRPr lang="ar-IQ" dirty="0"/>
          </a:p>
        </p:txBody>
      </p:sp>
    </p:spTree>
    <p:extLst>
      <p:ext uri="{BB962C8B-B14F-4D97-AF65-F5344CB8AC3E}">
        <p14:creationId xmlns:p14="http://schemas.microsoft.com/office/powerpoint/2010/main" val="256465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مراحل عملية الالقاء</a:t>
            </a:r>
          </a:p>
        </p:txBody>
      </p:sp>
      <p:sp>
        <p:nvSpPr>
          <p:cNvPr id="3" name="Content Placeholder 2"/>
          <p:cNvSpPr>
            <a:spLocks noGrp="1"/>
          </p:cNvSpPr>
          <p:nvPr>
            <p:ph idx="1"/>
          </p:nvPr>
        </p:nvSpPr>
        <p:spPr/>
        <p:txBody>
          <a:bodyPr>
            <a:normAutofit fontScale="70000" lnSpcReduction="20000"/>
          </a:bodyPr>
          <a:lstStyle/>
          <a:p>
            <a:pPr marL="137160" indent="0">
              <a:buNone/>
            </a:pPr>
            <a:r>
              <a:rPr lang="ar-IQ" dirty="0"/>
              <a:t>1-	</a:t>
            </a:r>
            <a:r>
              <a:rPr lang="ar-IQ" sz="53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نقل</a:t>
            </a:r>
            <a:r>
              <a:rPr lang="ar-IQ" dirty="0"/>
              <a:t> </a:t>
            </a:r>
            <a:r>
              <a:rPr lang="ar-IQ" sz="53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المعاني</a:t>
            </a:r>
            <a:r>
              <a:rPr lang="ar-IQ" dirty="0"/>
              <a:t> :-</a:t>
            </a:r>
          </a:p>
          <a:p>
            <a:pPr marL="137160" indent="0">
              <a:buNone/>
            </a:pPr>
            <a:r>
              <a:rPr lang="ar-IQ" dirty="0"/>
              <a:t>يرتبط موضوع نقل المعاني في المجال ارتباطا قويا واساسيا بالكلمة وكيفية ادائها صوتيا اذا ان هذه الكلمة تمر في طريق توصل بين الذي يصوغ الكلمة وبين الذي يسمع الكلمة ,وتبدا الخطوة الاولى من هذا الطريق في فهم الكلمة ومحتواها في نطاق الجملة والعبارة وموقع هذه الكلمة ,ثم </a:t>
            </a:r>
            <a:r>
              <a:rPr lang="ar-IQ" dirty="0" smtClean="0"/>
              <a:t>تأتي </a:t>
            </a:r>
            <a:r>
              <a:rPr lang="ar-IQ" dirty="0"/>
              <a:t>الخطوة الثانية في معرفة كيفية نقل هذه الكلمة الى الاسماع وهي تحمل المعنى الحقيقي لها حتى يصل ذلك المعنى الى المستمع .</a:t>
            </a:r>
            <a:endParaRPr lang="ar-IQ" dirty="0" smtClean="0"/>
          </a:p>
          <a:p>
            <a:pPr marL="137160" indent="0">
              <a:buNone/>
            </a:pPr>
            <a:r>
              <a:rPr lang="ar-IQ" dirty="0" smtClean="0"/>
              <a:t>2-	</a:t>
            </a:r>
            <a:r>
              <a:rPr lang="ar-IQ" sz="53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ايصال المشاعر:</a:t>
            </a:r>
            <a:endParaRPr lang="ar-IQ" dirty="0" smtClean="0"/>
          </a:p>
          <a:p>
            <a:pPr marL="137160" indent="0">
              <a:buNone/>
            </a:pPr>
            <a:r>
              <a:rPr lang="ar-IQ" dirty="0" smtClean="0"/>
              <a:t>ويراد بها ايصال المشاعر و الاحاسيس التي يشعر بها الممثل او المتحدث اثناء الاداء التمثيلي( بالنسبة للمثل) واثناء نقل معاني الكلمات التي يقرأها او يلقيها على الجمهور.</a:t>
            </a:r>
          </a:p>
          <a:p>
            <a:pPr marL="137160" indent="0">
              <a:buNone/>
            </a:pPr>
            <a:r>
              <a:rPr lang="ar-IQ" dirty="0" smtClean="0"/>
              <a:t>3-</a:t>
            </a:r>
            <a:r>
              <a:rPr lang="ar-IQ" dirty="0"/>
              <a:t>	</a:t>
            </a:r>
            <a:r>
              <a:rPr lang="ar-IQ" sz="53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خلق الجو </a:t>
            </a:r>
            <a:r>
              <a:rPr lang="ar-IQ" sz="53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a:t>
            </a:r>
            <a:endParaRPr lang="ar-IQ" sz="53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137160" indent="0">
              <a:buNone/>
            </a:pPr>
            <a:r>
              <a:rPr lang="ar-IQ" dirty="0"/>
              <a:t>من المهمات الاساسية لفن الالقاء ,هي خلق الاجواء المناسبة </a:t>
            </a:r>
            <a:r>
              <a:rPr lang="ar-IQ" dirty="0" smtClean="0"/>
              <a:t>للأفكار </a:t>
            </a:r>
            <a:r>
              <a:rPr lang="ar-IQ" dirty="0"/>
              <a:t>و العواطف و المواقف المراد نقلها الى المتلقي كي يستطيع التمييز بين الحالات و المواقف والعواطف و العلاقات المختلفة , ولكي يستطيع ادراك المعاني و الافكار التي تنقلها الصور المقدمة بواسطة الصوت.</a:t>
            </a:r>
          </a:p>
          <a:p>
            <a:pPr marL="137160" indent="0">
              <a:buNone/>
            </a:pPr>
            <a:endParaRPr lang="ar-IQ" dirty="0"/>
          </a:p>
        </p:txBody>
      </p:sp>
    </p:spTree>
    <p:extLst>
      <p:ext uri="{BB962C8B-B14F-4D97-AF65-F5344CB8AC3E}">
        <p14:creationId xmlns:p14="http://schemas.microsoft.com/office/powerpoint/2010/main" val="1232312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مهارات </a:t>
            </a:r>
            <a:r>
              <a:rPr lang="ar-IQ" dirty="0" smtClean="0"/>
              <a:t>الالقاء</a:t>
            </a:r>
            <a:endParaRPr lang="ar-IQ" dirty="0"/>
          </a:p>
        </p:txBody>
      </p:sp>
      <p:sp>
        <p:nvSpPr>
          <p:cNvPr id="3" name="Content Placeholder 2"/>
          <p:cNvSpPr>
            <a:spLocks noGrp="1"/>
          </p:cNvSpPr>
          <p:nvPr>
            <p:ph idx="1"/>
          </p:nvPr>
        </p:nvSpPr>
        <p:spPr/>
        <p:txBody>
          <a:bodyPr>
            <a:normAutofit fontScale="70000" lnSpcReduction="20000"/>
          </a:bodyPr>
          <a:lstStyle/>
          <a:p>
            <a:pPr marL="137160" indent="0">
              <a:buNone/>
            </a:pPr>
            <a:r>
              <a:rPr lang="ar-IQ" dirty="0"/>
              <a:t>1-	</a:t>
            </a:r>
            <a:r>
              <a:rPr lang="ar-IQ" sz="53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التقطيع</a:t>
            </a:r>
            <a:r>
              <a:rPr lang="ar-IQ" dirty="0"/>
              <a:t> </a:t>
            </a:r>
          </a:p>
          <a:p>
            <a:pPr marL="137160" indent="0">
              <a:buNone/>
            </a:pPr>
            <a:r>
              <a:rPr lang="ar-IQ" dirty="0" smtClean="0"/>
              <a:t>لا يمكن لأي متكلم </a:t>
            </a:r>
            <a:r>
              <a:rPr lang="ar-IQ" dirty="0"/>
              <a:t>ان يسرد كلامه كله في نفس واحد ,اذ لابد له من ان يتوقف اثناء الكلام في مواضع تساعده على اخذ الشهيق و تقطيع الكلام الى مجموعات وعلى الرغم من اهمية التقطيع في الكلام الا ان لها اماكن محددة على المتكلم ان ينتبه لها و الا تمزق كلامه وضاعت </a:t>
            </a:r>
            <a:r>
              <a:rPr lang="ar-IQ" dirty="0" smtClean="0"/>
              <a:t>معانيه.</a:t>
            </a:r>
            <a:endParaRPr lang="ar-IQ" dirty="0"/>
          </a:p>
          <a:p>
            <a:pPr marL="137160" indent="0">
              <a:buNone/>
            </a:pPr>
            <a:r>
              <a:rPr lang="ar-IQ" dirty="0"/>
              <a:t>2-	</a:t>
            </a:r>
            <a:r>
              <a:rPr lang="ar-IQ" sz="53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التنغيم</a:t>
            </a:r>
            <a:r>
              <a:rPr lang="ar-IQ" dirty="0"/>
              <a:t> </a:t>
            </a:r>
          </a:p>
          <a:p>
            <a:pPr marL="137160" indent="0">
              <a:buNone/>
            </a:pPr>
            <a:r>
              <a:rPr lang="ar-IQ" dirty="0"/>
              <a:t>التنغيم هو ارتفاع الصوت </a:t>
            </a:r>
            <a:r>
              <a:rPr lang="ar-IQ" dirty="0" smtClean="0"/>
              <a:t>وانخفاضه </a:t>
            </a:r>
            <a:r>
              <a:rPr lang="ar-IQ" dirty="0"/>
              <a:t>اثناء الكلام وقبل انه موسيقى الكلام او التلوين الموسيقي ويطلق على التنغيم (الانعطاف الصوتي) ويقصد به الاستمرار او عدم الاستمرار بالصوت في نهاية الكلمة او الجملة .</a:t>
            </a:r>
          </a:p>
          <a:p>
            <a:pPr marL="137160" indent="0">
              <a:buNone/>
            </a:pPr>
            <a:r>
              <a:rPr lang="ar-IQ" dirty="0"/>
              <a:t>3-	</a:t>
            </a:r>
            <a:r>
              <a:rPr lang="ar-IQ" sz="53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التركيز</a:t>
            </a:r>
            <a:r>
              <a:rPr lang="ar-IQ" dirty="0"/>
              <a:t> </a:t>
            </a:r>
          </a:p>
          <a:p>
            <a:pPr marL="137160" indent="0">
              <a:buNone/>
            </a:pPr>
            <a:r>
              <a:rPr lang="ar-IQ" dirty="0"/>
              <a:t>هو </a:t>
            </a:r>
            <a:r>
              <a:rPr lang="ar-IQ" dirty="0" smtClean="0"/>
              <a:t>التأكيد </a:t>
            </a:r>
            <a:r>
              <a:rPr lang="ar-IQ" dirty="0"/>
              <a:t>على كلمة او جملة من اجل ابراز معناها والحالة النفسية والعاطفية المرافقة لها ,من اجل تحيد الموقف المراد ايصاله ايضا ,ولغرض ايصال المعاني الحقيقية التي يقصدها المؤلف الى اذهان المتفرجين واغلب الكلمات المهمة توضع في اواخر الجملة وتوضع الجمل المهمة في اواخر المقاطع وذلك لان الكلمات والجمل السباقة ماهي الا ممهدات او اسباب لنتائج تظهر في الجمل الاخيرة للوصول الى حالة عالية من </a:t>
            </a:r>
            <a:r>
              <a:rPr lang="ar-IQ" dirty="0" smtClean="0"/>
              <a:t>التركيز على </a:t>
            </a:r>
            <a:r>
              <a:rPr lang="ar-IQ" dirty="0"/>
              <a:t>كلمة او جملة.</a:t>
            </a:r>
          </a:p>
          <a:p>
            <a:pPr marL="137160" indent="0">
              <a:buNone/>
            </a:pPr>
            <a:endParaRPr lang="ar-IQ" dirty="0"/>
          </a:p>
        </p:txBody>
      </p:sp>
    </p:spTree>
    <p:extLst>
      <p:ext uri="{BB962C8B-B14F-4D97-AF65-F5344CB8AC3E}">
        <p14:creationId xmlns:p14="http://schemas.microsoft.com/office/powerpoint/2010/main" val="99570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مراحل عملية الالقاء</a:t>
            </a:r>
          </a:p>
        </p:txBody>
      </p:sp>
      <p:sp>
        <p:nvSpPr>
          <p:cNvPr id="3" name="Content Placeholder 2"/>
          <p:cNvSpPr>
            <a:spLocks noGrp="1"/>
          </p:cNvSpPr>
          <p:nvPr>
            <p:ph idx="1"/>
          </p:nvPr>
        </p:nvSpPr>
        <p:spPr/>
        <p:txBody>
          <a:bodyPr>
            <a:normAutofit fontScale="85000" lnSpcReduction="10000"/>
          </a:bodyPr>
          <a:lstStyle/>
          <a:p>
            <a:pPr marL="137160" indent="0">
              <a:buNone/>
            </a:pPr>
            <a:r>
              <a:rPr lang="ar-IQ" dirty="0"/>
              <a:t>1-	</a:t>
            </a:r>
            <a:r>
              <a:rPr lang="ar-IQ" sz="4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المرحلة التعليمية </a:t>
            </a:r>
            <a:r>
              <a:rPr lang="ar-IQ" dirty="0"/>
              <a:t>: وهذه المرحلة لا تكتفي بتعلم اللغة ,وسلامة اللسان فقط بل يتعلم الملقي اعطاء الكلام حقه من :التفخيم ,والترقيق ,وتلبس معاني الكلمات والعبارات وايماءات ,والقدرة على تمثل الحالات :كالفرح والحزن والاستبشار ,والعزة والفخر ,والهدوء والاطمئنان و الانفعال وغير ذلك.</a:t>
            </a:r>
          </a:p>
          <a:p>
            <a:pPr marL="137160" indent="0">
              <a:buNone/>
            </a:pPr>
            <a:r>
              <a:rPr lang="ar-IQ" dirty="0"/>
              <a:t>2-	 </a:t>
            </a:r>
            <a:r>
              <a:rPr lang="ar-IQ" sz="4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المرحلة التدريبية </a:t>
            </a:r>
            <a:r>
              <a:rPr lang="ar-IQ" dirty="0"/>
              <a:t>: التدريب على الالقاء </a:t>
            </a:r>
            <a:r>
              <a:rPr lang="ar-IQ" dirty="0" smtClean="0"/>
              <a:t>بأشكاله </a:t>
            </a:r>
            <a:r>
              <a:rPr lang="ar-IQ" dirty="0"/>
              <a:t>المختلفة من شعر وخطابة و حوار مسرحي ,يؤدي الى تحسين الاداء </a:t>
            </a:r>
            <a:r>
              <a:rPr lang="ar-IQ" dirty="0" smtClean="0"/>
              <a:t>اللقاءين </a:t>
            </a:r>
            <a:r>
              <a:rPr lang="ar-IQ" dirty="0"/>
              <a:t>كلما كان التدريب كافيا وملما </a:t>
            </a:r>
            <a:r>
              <a:rPr lang="ar-IQ" dirty="0" smtClean="0"/>
              <a:t>بأصول </a:t>
            </a:r>
            <a:r>
              <a:rPr lang="ar-IQ" dirty="0"/>
              <a:t>الالقاء كلما ادى نتائجه وثماره المرجوة.</a:t>
            </a:r>
          </a:p>
          <a:p>
            <a:pPr marL="137160" indent="0">
              <a:buNone/>
            </a:pPr>
            <a:r>
              <a:rPr lang="ar-IQ" dirty="0"/>
              <a:t>3-	</a:t>
            </a:r>
            <a:r>
              <a:rPr lang="ar-IQ" sz="44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المرحلة الادائية </a:t>
            </a:r>
            <a:r>
              <a:rPr lang="ar-IQ" dirty="0"/>
              <a:t>:هي المرحلة الاخيرة التي يتحول فيها الملقي من متلق </a:t>
            </a:r>
            <a:r>
              <a:rPr lang="ar-IQ" dirty="0" smtClean="0"/>
              <a:t>للألقاء </a:t>
            </a:r>
            <a:r>
              <a:rPr lang="ar-IQ" dirty="0"/>
              <a:t>الى صانع له وماهر فيه وعامل عليه.</a:t>
            </a:r>
          </a:p>
          <a:p>
            <a:pPr marL="137160" indent="0">
              <a:buNone/>
            </a:pPr>
            <a:r>
              <a:rPr lang="ar-IQ" dirty="0" smtClean="0"/>
              <a:t> </a:t>
            </a:r>
            <a:endParaRPr lang="ar-IQ" dirty="0"/>
          </a:p>
        </p:txBody>
      </p:sp>
    </p:spTree>
    <p:extLst>
      <p:ext uri="{BB962C8B-B14F-4D97-AF65-F5344CB8AC3E}">
        <p14:creationId xmlns:p14="http://schemas.microsoft.com/office/powerpoint/2010/main" val="36175036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1232</TotalTime>
  <Words>340</Words>
  <Application>Microsoft Office PowerPoint</Application>
  <PresentationFormat>On-screen Show (4:3)</PresentationFormat>
  <Paragraphs>35</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Book Antiqua</vt:lpstr>
      <vt:lpstr>Lucida Sans</vt:lpstr>
      <vt:lpstr>Tahoma</vt:lpstr>
      <vt:lpstr>Times New Roman</vt:lpstr>
      <vt:lpstr>Wingdings</vt:lpstr>
      <vt:lpstr>Wingdings 2</vt:lpstr>
      <vt:lpstr>Wingdings 3</vt:lpstr>
      <vt:lpstr>Apex</vt:lpstr>
      <vt:lpstr>مهارات الالقاء </vt:lpstr>
      <vt:lpstr>مهارات الالقاء </vt:lpstr>
      <vt:lpstr>مفهوم الالقاء </vt:lpstr>
      <vt:lpstr>مفهوم الالقاء </vt:lpstr>
      <vt:lpstr>وظيفة فن الالقاء</vt:lpstr>
      <vt:lpstr>مراحل عملية الالقاء</vt:lpstr>
      <vt:lpstr>مهارات الالقاء</vt:lpstr>
      <vt:lpstr>مراحل عملية الالقاء</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مهارات الالقاء</dc:title>
  <dc:creator>Maher</dc:creator>
  <cp:lastModifiedBy>Maher</cp:lastModifiedBy>
  <cp:revision>5</cp:revision>
  <dcterms:created xsi:type="dcterms:W3CDTF">2020-04-01T16:05:28Z</dcterms:created>
  <dcterms:modified xsi:type="dcterms:W3CDTF">2020-10-17T09:36:48Z</dcterms:modified>
</cp:coreProperties>
</file>