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01/03/1442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01/03/1442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8ABB09-4A1D-463E-8065-109CC2B7EFAA}" type="datetimeFigureOut">
              <a:rPr lang="ar-SA" smtClean="0"/>
              <a:t>01/03/1442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82000">
              <a:schemeClr val="bg2">
                <a:tint val="94000"/>
                <a:shade val="94000"/>
                <a:satMod val="128000"/>
                <a:lumMod val="100000"/>
              </a:schemeClr>
            </a:gs>
            <a:gs pos="100000">
              <a:srgbClr val="00B050"/>
            </a:gs>
          </a:gsLst>
          <a:path path="circle">
            <a:fillToRect l="20000" t="-40000" r="20000" b="140000"/>
          </a:path>
          <a:tileRect/>
        </a:gra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ar-SA" smtClean="0"/>
              <a:t>01/03/1442</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ar-SA" smtClean="0"/>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txBox="1">
            <a:spLocks/>
          </p:cNvSpPr>
          <p:nvPr/>
        </p:nvSpPr>
        <p:spPr>
          <a:xfrm>
            <a:off x="272616" y="2591378"/>
            <a:ext cx="8229600" cy="749089"/>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4000" b="1" dirty="0">
                <a:solidFill>
                  <a:srgbClr val="FFFF00"/>
                </a:solidFill>
              </a:rPr>
              <a:t>بحث مقدم عن مقومات ومعوقات الاتصال الفعال </a:t>
            </a:r>
            <a:endParaRPr lang="ar-IQ" sz="4000" dirty="0">
              <a:solidFill>
                <a:srgbClr val="FFFF00"/>
              </a:solidFill>
            </a:endParaRPr>
          </a:p>
        </p:txBody>
      </p:sp>
      <p:sp>
        <p:nvSpPr>
          <p:cNvPr id="4" name="عنوان 1"/>
          <p:cNvSpPr txBox="1">
            <a:spLocks/>
          </p:cNvSpPr>
          <p:nvPr/>
        </p:nvSpPr>
        <p:spPr>
          <a:xfrm>
            <a:off x="225962" y="3717032"/>
            <a:ext cx="8229600" cy="1440160"/>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2800" b="1" dirty="0" smtClean="0"/>
              <a:t>ا.م.د </a:t>
            </a:r>
            <a:r>
              <a:rPr lang="ar-IQ" sz="2800" b="1" dirty="0"/>
              <a:t>سميــة عباس مجـيد</a:t>
            </a:r>
            <a:endParaRPr lang="ar-IQ" sz="2800" dirty="0"/>
          </a:p>
        </p:txBody>
      </p:sp>
    </p:spTree>
    <p:extLst>
      <p:ext uri="{BB962C8B-B14F-4D97-AF65-F5344CB8AC3E}">
        <p14:creationId xmlns:p14="http://schemas.microsoft.com/office/powerpoint/2010/main" val="261683594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800" b="1" dirty="0">
                <a:solidFill>
                  <a:srgbClr val="FFFF00"/>
                </a:solidFill>
              </a:rPr>
              <a:t>5_ معوقات مشتركة عامة : يمكن إيجاز هذه المعوقات بالآتي:</a:t>
            </a:r>
            <a:endParaRPr lang="en-US" sz="2800" dirty="0">
              <a:solidFill>
                <a:srgbClr val="FFFF00"/>
              </a:solidFill>
            </a:endParaRPr>
          </a:p>
          <a:p>
            <a:pPr algn="r"/>
            <a:r>
              <a:rPr lang="ar-IQ" sz="2400" b="1" dirty="0"/>
              <a:t>أ_ </a:t>
            </a:r>
            <a:r>
              <a:rPr lang="ar-IQ" sz="2400" dirty="0"/>
              <a:t>افتقار مستلمي الرسائل لمهارات الانصات والتحليل والاستقراء والمنطق وهي مهارات في غاية الاهمية لفهم الاتصال وآلياته وتقدير أهميته .</a:t>
            </a:r>
            <a:endParaRPr lang="en-US" sz="2400" dirty="0"/>
          </a:p>
          <a:p>
            <a:pPr algn="r"/>
            <a:r>
              <a:rPr lang="ar-IQ" sz="2400" b="1" dirty="0"/>
              <a:t>ب_ </a:t>
            </a:r>
            <a:r>
              <a:rPr lang="ar-IQ" sz="2400" dirty="0"/>
              <a:t>العقبات الادارية الناتجة عن ضعف الهياكل التنظيمية أو جمودها ما يضعف عملية التدفق السليم للرسالة شفهية كانت أو تحريرية وتعد مشاكل عنق الزجاجة من أكثر المشاكل التي تفسد الاتصال برمته .</a:t>
            </a:r>
            <a:endParaRPr lang="en-US" sz="2400" dirty="0"/>
          </a:p>
          <a:p>
            <a:pPr algn="r"/>
            <a:r>
              <a:rPr lang="ar-IQ" sz="2400" b="1" dirty="0"/>
              <a:t>ج_ </a:t>
            </a:r>
            <a:r>
              <a:rPr lang="ar-IQ" sz="2400" dirty="0"/>
              <a:t>التفسير الخاطئ لمضمون الرسالة وتعمد تشويهها من قبل أفراد أو قنوات الاتصال أو تصفية مضمون الرسالة أو تفسيرها بشكل مجزأ أو حذف اجزاء منها أو اخفائها لأي سبب كان .</a:t>
            </a:r>
            <a:endParaRPr lang="en-US" sz="2400" dirty="0"/>
          </a:p>
          <a:p>
            <a:pPr algn="r"/>
            <a:r>
              <a:rPr lang="ar-IQ" sz="2400" b="1" dirty="0"/>
              <a:t>د_ </a:t>
            </a:r>
            <a:r>
              <a:rPr lang="ar-IQ" sz="2400" dirty="0"/>
              <a:t>الاختلافات الفكرية والذهنية والإدراكية لمرسل الرسالة ومستلمها وتباين الثقافات والخبرات والرؤى بينهما  .</a:t>
            </a:r>
            <a:endParaRPr lang="en-US" sz="2400" dirty="0"/>
          </a:p>
          <a:p>
            <a:pPr algn="r"/>
            <a:r>
              <a:rPr lang="ar-IQ" sz="2400" b="1" dirty="0"/>
              <a:t>و_ </a:t>
            </a:r>
            <a:r>
              <a:rPr lang="ar-IQ" sz="2400" dirty="0"/>
              <a:t>تداخل وتشابك المصالح والأمزجة والاتجاهات بين المرسل والمستقبل مثل التداخل في العوامل الثقافية والاجتماعية والنفسية والاقتصادية والتكنولوجيا وغيرها  </a:t>
            </a:r>
            <a:endParaRPr lang="en-US" sz="2400" dirty="0"/>
          </a:p>
        </p:txBody>
      </p:sp>
    </p:spTree>
    <p:extLst>
      <p:ext uri="{BB962C8B-B14F-4D97-AF65-F5344CB8AC3E}">
        <p14:creationId xmlns:p14="http://schemas.microsoft.com/office/powerpoint/2010/main" val="9201607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400" b="1" dirty="0">
                <a:solidFill>
                  <a:srgbClr val="FFFF00"/>
                </a:solidFill>
              </a:rPr>
              <a:t>مقومات الاتصال الفعال :</a:t>
            </a:r>
            <a:r>
              <a:rPr lang="ar-IQ" sz="2400" dirty="0">
                <a:solidFill>
                  <a:srgbClr val="FFFF00"/>
                </a:solidFill>
              </a:rPr>
              <a:t>تتوقف فاعلية الاتصال على عدة عوامل أو مقومات نذكر </a:t>
            </a:r>
            <a:r>
              <a:rPr lang="ar-IQ" sz="2400" dirty="0" smtClean="0">
                <a:solidFill>
                  <a:srgbClr val="FFFF00"/>
                </a:solidFill>
              </a:rPr>
              <a:t>اهمها:</a:t>
            </a:r>
            <a:endParaRPr lang="en-US" sz="2400" dirty="0">
              <a:solidFill>
                <a:srgbClr val="FFFF00"/>
              </a:solidFill>
            </a:endParaRPr>
          </a:p>
          <a:p>
            <a:pPr algn="r"/>
            <a:r>
              <a:rPr lang="ar-IQ" sz="2400" b="1" dirty="0">
                <a:solidFill>
                  <a:srgbClr val="FFFF00"/>
                </a:solidFill>
              </a:rPr>
              <a:t>اولاً : الإصغاء (الإنصات):</a:t>
            </a:r>
            <a:endParaRPr lang="en-US" sz="2400" dirty="0">
              <a:solidFill>
                <a:srgbClr val="FFFF00"/>
              </a:solidFill>
            </a:endParaRPr>
          </a:p>
          <a:p>
            <a:pPr algn="r"/>
            <a:r>
              <a:rPr lang="ar-IQ" sz="2400" dirty="0"/>
              <a:t>ويقصد به الاستماع الى الاخرين بفهم وأدب واحترام وعدم مقاطعتهم واستيعاب الرسائل التي يعبرون عنها بطريقة لفظية وغير لفظية يقول تعالى مؤكداً اهمية الإنصات للفهم والاستيعاب </a:t>
            </a:r>
            <a:r>
              <a:rPr lang="ar-IQ" sz="2400" b="1" dirty="0"/>
              <a:t>فإذا قرئ القرآن فاستمعوا له وأنصتوا لعكم ترحمون </a:t>
            </a:r>
            <a:r>
              <a:rPr lang="ar-IQ" sz="2400" dirty="0"/>
              <a:t>..الاعراف 204.</a:t>
            </a:r>
            <a:endParaRPr lang="en-US" sz="2400" dirty="0"/>
          </a:p>
          <a:p>
            <a:pPr algn="r"/>
            <a:r>
              <a:rPr lang="ar-IQ" sz="2400" dirty="0"/>
              <a:t>ويعتبر اصغاء المدير لموظفيه من أهم مقومات الاتصال الفعال إذ يستطيع المدير من خلال الإصغاء أن يتعرف على ما يريد الموظف قوله ويكون لدى الموظف الفرصة للتعبير الكامل عن نفسه إضافة إلى أن إصغاء المدير للآخرين يضمن فعالية القرارات التي يتخذها لأنها تبنى على معلومات تنقل إليه من خلال الحديث الشفوي. وإصغاء المدير لموظفيه لا يعني بأي حال من </a:t>
            </a:r>
            <a:r>
              <a:rPr lang="ar-IQ" sz="2400" dirty="0" err="1"/>
              <a:t>ألاحوال</a:t>
            </a:r>
            <a:r>
              <a:rPr lang="ar-IQ" sz="2400" dirty="0"/>
              <a:t> أن يمتنع عن الكلام معهم ولكن يعني أن يعطي المدير الموظف انطباعاً بإصغاء قائده لكل ما يقول واستيعابه لكلامه واهتمامه به وان من أهم العادات </a:t>
            </a:r>
            <a:r>
              <a:rPr lang="ar-IQ" sz="2400" dirty="0" err="1"/>
              <a:t>السئة</a:t>
            </a:r>
            <a:r>
              <a:rPr lang="ar-IQ" sz="2400" dirty="0"/>
              <a:t> في الإصغاء والتي ينبغي على القادة تجنبها إشعار الموظف المتحدث بأن ما يقوله ليس ذا أهمية  وانتقاد طريقته في عرض الموضوع وإثارته ومحاولة التهرب من المشكلة التي يعرضها ومقاطعته ليدلي بوجهة نظره هو وتغير الحديث فجأة بدون أسباب وعدم تهيئة الفرصة للجلسات الهادئة التي تسمح للموظف بالإضافة عما يجول بخاطره .</a:t>
            </a:r>
            <a:endParaRPr lang="en-US" sz="2400" dirty="0"/>
          </a:p>
        </p:txBody>
      </p:sp>
    </p:spTree>
    <p:extLst>
      <p:ext uri="{BB962C8B-B14F-4D97-AF65-F5344CB8AC3E}">
        <p14:creationId xmlns:p14="http://schemas.microsoft.com/office/powerpoint/2010/main" val="214984873"/>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400" dirty="0"/>
              <a:t>ومن الضرورة تخلص المدير من العوائق التي تؤثر في الإنصات وذلك باستعمال الاساليب التالية :</a:t>
            </a:r>
            <a:endParaRPr lang="en-US" sz="2400" dirty="0"/>
          </a:p>
          <a:p>
            <a:pPr algn="r"/>
            <a:r>
              <a:rPr lang="ar-IQ" sz="2400" b="1" dirty="0" smtClean="0">
                <a:solidFill>
                  <a:srgbClr val="FFFF00"/>
                </a:solidFill>
              </a:rPr>
              <a:t>أ_ </a:t>
            </a:r>
            <a:r>
              <a:rPr lang="ar-IQ" sz="2400" b="1" dirty="0">
                <a:solidFill>
                  <a:srgbClr val="FFFF00"/>
                </a:solidFill>
              </a:rPr>
              <a:t>استعمال سياسة الإفساح :</a:t>
            </a:r>
            <a:endParaRPr lang="en-US" sz="2400" dirty="0">
              <a:solidFill>
                <a:srgbClr val="FFFF00"/>
              </a:solidFill>
            </a:endParaRPr>
          </a:p>
          <a:p>
            <a:pPr algn="r"/>
            <a:r>
              <a:rPr lang="ar-IQ" sz="2400" dirty="0" err="1"/>
              <a:t>أعطاء</a:t>
            </a:r>
            <a:r>
              <a:rPr lang="ar-IQ" sz="2400" dirty="0"/>
              <a:t> المتحدث الفسحة المناسبة بتوفير الاحترام والاهتمام وردود الفعل المناسبة بإزالة العوائق والحواجز وعدم القفز الى تعميمات ناقصة أو انطباعات سريعة قبل إعطائه الفرصة الكاملة في الحديث واستيعاب الرسالة التي يرغب في توصيلها .</a:t>
            </a:r>
            <a:endParaRPr lang="en-US" sz="2400" dirty="0"/>
          </a:p>
          <a:p>
            <a:pPr algn="r"/>
            <a:r>
              <a:rPr lang="ar-IQ" sz="2400" b="1" dirty="0" err="1" smtClean="0">
                <a:solidFill>
                  <a:srgbClr val="FFFF00"/>
                </a:solidFill>
              </a:rPr>
              <a:t>ب_استعماله</a:t>
            </a:r>
            <a:r>
              <a:rPr lang="ar-IQ" sz="2400" b="1" dirty="0" smtClean="0">
                <a:solidFill>
                  <a:srgbClr val="FFFF00"/>
                </a:solidFill>
              </a:rPr>
              <a:t> </a:t>
            </a:r>
            <a:r>
              <a:rPr lang="ar-IQ" sz="2400" b="1" dirty="0">
                <a:solidFill>
                  <a:srgbClr val="FFFF00"/>
                </a:solidFill>
              </a:rPr>
              <a:t>لغة الإشارة المناسبة :</a:t>
            </a:r>
            <a:endParaRPr lang="en-US" sz="2400" dirty="0">
              <a:solidFill>
                <a:srgbClr val="FFFF00"/>
              </a:solidFill>
            </a:endParaRPr>
          </a:p>
          <a:p>
            <a:pPr algn="r"/>
            <a:r>
              <a:rPr lang="ar-IQ" sz="2400" dirty="0"/>
              <a:t> وذلك بالابتسامة وبالنظر إلى عيني المتحدث وتحريك الرأس بالموافقة والتشجيع على مواصلة الحديث واستعمال الجلسة الملائمة التي تشعر </a:t>
            </a:r>
            <a:r>
              <a:rPr lang="ar-IQ" sz="2400" dirty="0" err="1"/>
              <a:t>المتجدث</a:t>
            </a:r>
            <a:r>
              <a:rPr lang="ar-IQ" sz="2400" dirty="0"/>
              <a:t> بالراحة والهدوء وخفض الصوت وتوجيه الأسئلة المناسبة التي تجعل المتحدث يعبر عن نفسه .</a:t>
            </a:r>
            <a:endParaRPr lang="en-US" sz="2400" dirty="0"/>
          </a:p>
          <a:p>
            <a:pPr algn="r"/>
            <a:r>
              <a:rPr lang="ar-IQ" sz="2400" b="1" dirty="0" smtClean="0">
                <a:solidFill>
                  <a:srgbClr val="FFFF00"/>
                </a:solidFill>
              </a:rPr>
              <a:t>ج_ </a:t>
            </a:r>
            <a:r>
              <a:rPr lang="ar-IQ" sz="2400" b="1" dirty="0">
                <a:solidFill>
                  <a:srgbClr val="FFFF00"/>
                </a:solidFill>
              </a:rPr>
              <a:t>استعمال سياسة استيعاب الآخرين :</a:t>
            </a:r>
            <a:endParaRPr lang="en-US" sz="2400" dirty="0">
              <a:solidFill>
                <a:srgbClr val="FFFF00"/>
              </a:solidFill>
            </a:endParaRPr>
          </a:p>
          <a:p>
            <a:pPr algn="r"/>
            <a:r>
              <a:rPr lang="ar-IQ" sz="2400" dirty="0"/>
              <a:t>وذلك بتوفير الاحترام اللازم والإصغاء الجديد والردود الملائمة وبذلك يتمكن المدير من تشتيت قدرة الآخرين أو رغبتهم في ألمعارضة ويجعلهم في موقف أقرب إلى الإقناع بوجهة نظره والأثر بما يقول أو على الاقل لزوم جانب الحياد . </a:t>
            </a:r>
            <a:endParaRPr lang="en-US" sz="2400" dirty="0"/>
          </a:p>
        </p:txBody>
      </p:sp>
    </p:spTree>
    <p:extLst>
      <p:ext uri="{BB962C8B-B14F-4D97-AF65-F5344CB8AC3E}">
        <p14:creationId xmlns:p14="http://schemas.microsoft.com/office/powerpoint/2010/main" val="289006715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400" b="1" dirty="0">
                <a:solidFill>
                  <a:srgbClr val="FFFF00"/>
                </a:solidFill>
              </a:rPr>
              <a:t>ثانياً: الحديث المؤثر (الشرح):</a:t>
            </a:r>
            <a:endParaRPr lang="en-US" sz="2400" dirty="0">
              <a:solidFill>
                <a:srgbClr val="FFFF00"/>
              </a:solidFill>
            </a:endParaRPr>
          </a:p>
          <a:p>
            <a:pPr algn="r"/>
            <a:r>
              <a:rPr lang="ar-IQ" sz="2400" dirty="0"/>
              <a:t>وهو يعبر عن أهم واسطة للاتصال بالآخرين والتأثير عليهم وقد يكون هو الواسطة الوحيدة لفعل ذلك في أغلب الاحوال وان للمدراء في الحديث اربعة أنواع وعلى النحو التالي :</a:t>
            </a:r>
            <a:endParaRPr lang="en-US" sz="2400" dirty="0"/>
          </a:p>
          <a:p>
            <a:pPr algn="r"/>
            <a:r>
              <a:rPr lang="ar-IQ" sz="2400" b="1" dirty="0" smtClean="0">
                <a:solidFill>
                  <a:srgbClr val="FFFF00"/>
                </a:solidFill>
              </a:rPr>
              <a:t>أ_ </a:t>
            </a:r>
            <a:r>
              <a:rPr lang="ar-IQ" sz="2400" b="1" dirty="0">
                <a:solidFill>
                  <a:srgbClr val="FFFF00"/>
                </a:solidFill>
              </a:rPr>
              <a:t>المتجنب : </a:t>
            </a:r>
            <a:r>
              <a:rPr lang="ar-IQ" sz="2400" dirty="0"/>
              <a:t>وهو الشخص الذي يتجنب أو يبتعد عن الاعمال والمهام التي تجبره على الحديث المنظم أو العام مع الآخرين .</a:t>
            </a:r>
            <a:endParaRPr lang="en-US" sz="2400" dirty="0"/>
          </a:p>
          <a:p>
            <a:pPr algn="r"/>
            <a:r>
              <a:rPr lang="ar-IQ" sz="2400" b="1" dirty="0" smtClean="0">
                <a:solidFill>
                  <a:srgbClr val="FFFF00"/>
                </a:solidFill>
              </a:rPr>
              <a:t>ب_ </a:t>
            </a:r>
            <a:r>
              <a:rPr lang="ar-IQ" sz="2400" b="1" dirty="0">
                <a:solidFill>
                  <a:srgbClr val="FFFF00"/>
                </a:solidFill>
              </a:rPr>
              <a:t>المتردد:</a:t>
            </a:r>
            <a:r>
              <a:rPr lang="ar-IQ" sz="2400" dirty="0">
                <a:solidFill>
                  <a:srgbClr val="FFFF00"/>
                </a:solidFill>
              </a:rPr>
              <a:t> </a:t>
            </a:r>
            <a:r>
              <a:rPr lang="ar-IQ" sz="2400" dirty="0"/>
              <a:t>وهو الشخص الذي يخاف ويرتبك عندما تتاح له فرصة الحديث .</a:t>
            </a:r>
            <a:endParaRPr lang="en-US" sz="2400" dirty="0"/>
          </a:p>
          <a:p>
            <a:pPr algn="r"/>
            <a:r>
              <a:rPr lang="ar-IQ" sz="2400" b="1" dirty="0" smtClean="0">
                <a:solidFill>
                  <a:srgbClr val="FFFF00"/>
                </a:solidFill>
              </a:rPr>
              <a:t>ج_ </a:t>
            </a:r>
            <a:r>
              <a:rPr lang="ar-IQ" sz="2400" b="1" dirty="0">
                <a:solidFill>
                  <a:srgbClr val="FFFF00"/>
                </a:solidFill>
              </a:rPr>
              <a:t>المرحب : </a:t>
            </a:r>
            <a:r>
              <a:rPr lang="ar-IQ" sz="2400" dirty="0"/>
              <a:t>وهو الشخص الذي يقدم الاحاديث .</a:t>
            </a:r>
            <a:endParaRPr lang="en-US" sz="2400" dirty="0"/>
          </a:p>
          <a:p>
            <a:pPr algn="r"/>
            <a:r>
              <a:rPr lang="ar-IQ" sz="2400" b="1" dirty="0" smtClean="0">
                <a:solidFill>
                  <a:srgbClr val="FFFF00"/>
                </a:solidFill>
              </a:rPr>
              <a:t>د_ </a:t>
            </a:r>
            <a:r>
              <a:rPr lang="ar-IQ" sz="2400" b="1" dirty="0">
                <a:solidFill>
                  <a:srgbClr val="FFFF00"/>
                </a:solidFill>
              </a:rPr>
              <a:t>الباحث :</a:t>
            </a:r>
            <a:r>
              <a:rPr lang="ar-IQ" sz="2400" dirty="0"/>
              <a:t>وهو الشخص الي يبحث عن الفرص الملائمة للحديث وهو اكثرهم تأثير مع الآخرين ولكي يكون مؤثراً في الاخرين فإنه لا بد أن يضع رسالته بلغة واضحة حتى يسهل على الاخرين فهمها  لان الرسالة إذا كانت غير محدده في صياغتها فمن الصعب أن تفهم أو يأخذ فهمها جهداً ووقتاً كبيرين ويتطلب ذلك أن يكون مضمون الرسالة واضحاً في ذهن المدير أو المرسل قبل أن يبدأ بعملية الاتصال بحيث يبدأ بتنظيم أفكاره وتوضيح المفهوم نفسه وأن لا تكون أوامره وتعليماته غامضه أو </a:t>
            </a:r>
            <a:r>
              <a:rPr lang="ar-IQ" sz="2400" dirty="0" err="1"/>
              <a:t>متضاربه</a:t>
            </a:r>
            <a:r>
              <a:rPr lang="ar-IQ" sz="2400" dirty="0"/>
              <a:t> ومن مظاهر الوضوح أيضاً أن يراعي المدير عند طلبه من الموظفين إعداد تقارير أو مذكرات مكتوبة تحديد المسئول عن إعدادها وما يجب أن تتضمنه من معلومات وتاريخ تقديمها والجهة التي يجب أن تقدم اليها .</a:t>
            </a:r>
            <a:endParaRPr lang="en-US" sz="2400" dirty="0"/>
          </a:p>
        </p:txBody>
      </p:sp>
    </p:spTree>
    <p:extLst>
      <p:ext uri="{BB962C8B-B14F-4D97-AF65-F5344CB8AC3E}">
        <p14:creationId xmlns:p14="http://schemas.microsoft.com/office/powerpoint/2010/main" val="11493611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400" b="1" dirty="0">
                <a:solidFill>
                  <a:srgbClr val="FFFF00"/>
                </a:solidFill>
              </a:rPr>
              <a:t>ثالثاً: استعمال لغة الإشارة :</a:t>
            </a:r>
            <a:endParaRPr lang="en-US" sz="2400" dirty="0">
              <a:solidFill>
                <a:srgbClr val="FFFF00"/>
              </a:solidFill>
            </a:endParaRPr>
          </a:p>
          <a:p>
            <a:pPr algn="r"/>
            <a:r>
              <a:rPr lang="ar-IQ" sz="2400" dirty="0"/>
              <a:t>ويقصد بها الوسائل غير اللفظية مثل حركات </a:t>
            </a:r>
            <a:r>
              <a:rPr lang="ar-IQ" sz="2400" dirty="0" err="1"/>
              <a:t>ألجسم</a:t>
            </a:r>
            <a:r>
              <a:rPr lang="ar-IQ" sz="2400" dirty="0"/>
              <a:t> والإيماءات وحركات العينين واليدين وطريقة الجلوس والمشي وطريقة اللبس والابتسامة وغيرها . ولكي يزيد المدير من فعاليته في استخدام لغة الإشارة فينصح بما يلي :</a:t>
            </a:r>
            <a:endParaRPr lang="en-US" sz="2400" dirty="0"/>
          </a:p>
          <a:p>
            <a:pPr algn="r"/>
            <a:r>
              <a:rPr lang="ar-IQ" sz="2400" dirty="0"/>
              <a:t>1_ أن ينظر في استماعه إلى عيني المتحدث باهتمام واحترام .</a:t>
            </a:r>
            <a:endParaRPr lang="en-US" sz="2400" dirty="0"/>
          </a:p>
          <a:p>
            <a:pPr algn="r"/>
            <a:r>
              <a:rPr lang="ar-IQ" sz="2400" dirty="0"/>
              <a:t>2_ أن يقف ويجلس بطريقة جيدة وطبيعية غير مفتعلة أو مرتبكة أو غريبة .</a:t>
            </a:r>
            <a:endParaRPr lang="en-US" sz="2400" dirty="0"/>
          </a:p>
          <a:p>
            <a:pPr algn="r"/>
            <a:r>
              <a:rPr lang="ar-IQ" sz="2400" dirty="0"/>
              <a:t>3_ أن يحافظ على الهدوء والسكينة عند الاتصال بالآخرين ويشعرهم بالراحة والرغبة في مواصلة الاتصال.</a:t>
            </a:r>
            <a:endParaRPr lang="en-US" sz="2400" dirty="0"/>
          </a:p>
          <a:p>
            <a:pPr algn="r"/>
            <a:r>
              <a:rPr lang="ar-IQ" sz="2400" dirty="0"/>
              <a:t>4_ أن يكون لبسه دائماً نظيف ومرتب وغير غريب يفرض الاحترام والتقدير .</a:t>
            </a:r>
            <a:endParaRPr lang="en-US" sz="2400" dirty="0"/>
          </a:p>
          <a:p>
            <a:pPr algn="r"/>
            <a:r>
              <a:rPr lang="ar-IQ" sz="2400" dirty="0"/>
              <a:t>5_ أن لا يتشاغل بأي اعمال عندما يتحدث أو يستمع لآخرين .</a:t>
            </a:r>
            <a:endParaRPr lang="en-US" sz="2400" dirty="0"/>
          </a:p>
          <a:p>
            <a:pPr algn="r"/>
            <a:r>
              <a:rPr lang="ar-IQ" sz="2400" dirty="0"/>
              <a:t>6_ أن يستعمل حركات اليد والجسم وملامح الوجه </a:t>
            </a:r>
            <a:r>
              <a:rPr lang="ar-IQ" sz="2400" dirty="0" err="1"/>
              <a:t>الملائمه</a:t>
            </a:r>
            <a:r>
              <a:rPr lang="ar-IQ" sz="2400" dirty="0"/>
              <a:t> .</a:t>
            </a:r>
            <a:endParaRPr lang="en-US" sz="2400" dirty="0"/>
          </a:p>
          <a:p>
            <a:pPr algn="r"/>
            <a:r>
              <a:rPr lang="ar-IQ" sz="2400" dirty="0"/>
              <a:t>7_ أن يحافظ دائماً على اشراك المستمع معه في الحديث .</a:t>
            </a:r>
            <a:endParaRPr lang="en-US" sz="2400" dirty="0"/>
          </a:p>
          <a:p>
            <a:pPr algn="r"/>
            <a:r>
              <a:rPr lang="ar-IQ" sz="2400" dirty="0"/>
              <a:t>8_ أن يحتفظ دائماً بالبشاشة والابتسامة .</a:t>
            </a:r>
            <a:endParaRPr lang="en-US" sz="2400" dirty="0"/>
          </a:p>
          <a:p>
            <a:pPr algn="r"/>
            <a:r>
              <a:rPr lang="ar-IQ" sz="2400" dirty="0"/>
              <a:t>9_ أن يستعمل نبرات صوته بشكل واضح وواثق وبعيداً عن العدوانية .</a:t>
            </a:r>
            <a:endParaRPr lang="en-US" sz="2400" dirty="0"/>
          </a:p>
        </p:txBody>
      </p:sp>
    </p:spTree>
    <p:extLst>
      <p:ext uri="{BB962C8B-B14F-4D97-AF65-F5344CB8AC3E}">
        <p14:creationId xmlns:p14="http://schemas.microsoft.com/office/powerpoint/2010/main" val="2043557978"/>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400" b="1" dirty="0">
                <a:solidFill>
                  <a:srgbClr val="FFFF00"/>
                </a:solidFill>
              </a:rPr>
              <a:t>رابعاً: السؤال والمناقشة :</a:t>
            </a:r>
            <a:r>
              <a:rPr lang="ar-IQ" sz="2400" dirty="0">
                <a:solidFill>
                  <a:srgbClr val="FFFF00"/>
                </a:solidFill>
              </a:rPr>
              <a:t> </a:t>
            </a:r>
            <a:r>
              <a:rPr lang="ar-IQ" sz="2400" dirty="0"/>
              <a:t>أن المتصل قبل أن يبدأ بعملية </a:t>
            </a:r>
            <a:r>
              <a:rPr lang="ar-IQ" sz="2400" dirty="0" err="1"/>
              <a:t>الاتصالب</a:t>
            </a:r>
            <a:r>
              <a:rPr lang="ar-IQ" sz="2400" dirty="0"/>
              <a:t> يجب أن يسأل نفسه عن الهدف الذي يريد تحقيقه من الاتصال وعلى ضوء هذا الهدف يمكن أن يختار كلماته ولهجته في مخاطبة الموظف ولكي يضمن المدي فاعلة الاتصال لا بد أن يعطي موظفيه الفرصة في أن يسألوا ويستفسروا وأن يشجعهم على المبادئ وذلك بأن ينزع من نفوسهم الخوف من النقد .</a:t>
            </a:r>
            <a:endParaRPr lang="en-US" sz="2400" dirty="0"/>
          </a:p>
          <a:p>
            <a:pPr algn="r"/>
            <a:r>
              <a:rPr lang="ar-IQ" sz="2400" b="1" dirty="0">
                <a:solidFill>
                  <a:srgbClr val="FFFF00"/>
                </a:solidFill>
              </a:rPr>
              <a:t>خامساً: التقويم : </a:t>
            </a:r>
            <a:r>
              <a:rPr lang="ar-IQ" sz="2400" dirty="0"/>
              <a:t>إن تقويم المدير </a:t>
            </a:r>
            <a:r>
              <a:rPr lang="ar-IQ" sz="2400" dirty="0" err="1"/>
              <a:t>لاتصالته</a:t>
            </a:r>
            <a:r>
              <a:rPr lang="ar-IQ" sz="2400" dirty="0"/>
              <a:t> يفيد كأسلوب رقابة وأسلوب تحفيز إذ أنه يساعد على الاداء ويعمل على تحسينه فالمدير الفعال هو الذي يقف على رد فعل رسالة من جانب مستقبليها ويمكنه أن يعتمد في تقويم اتصالاته على المعلومات المرتدة من موظفيه وذلك من خلاف ردود الفعل التي يظهرها موظفوه تجاه المعلومات التي يرسلها والتي تكون في صورة أسئلة واستفسارات أو انتقادات أو اقتراحات وهذه تفيد في تعديل ما قاله أو ما سيقوله في المستقبل .</a:t>
            </a:r>
            <a:endParaRPr lang="en-US" sz="2400" dirty="0"/>
          </a:p>
          <a:p>
            <a:pPr algn="r"/>
            <a:r>
              <a:rPr lang="ar-IQ" sz="2400" b="1" dirty="0">
                <a:solidFill>
                  <a:srgbClr val="FFFF00"/>
                </a:solidFill>
              </a:rPr>
              <a:t>سادساً: الاستجابة : </a:t>
            </a:r>
            <a:r>
              <a:rPr lang="ar-IQ" sz="2400" dirty="0"/>
              <a:t>وتعني ملاحظة المدير لمتطلبات الموقف في كلماته وقراراته ورسائله وتصرفاته </a:t>
            </a:r>
            <a:r>
              <a:rPr lang="ar-IQ" sz="2400" dirty="0" err="1"/>
              <a:t>الرسميه</a:t>
            </a:r>
            <a:r>
              <a:rPr lang="ar-IQ" sz="2400" dirty="0"/>
              <a:t> وغير الرسمية بحيث يغتنم الفرصة عندما تلوح لكي ينقل كل ما هو مفيد أو ذو قيمة أو يساعد على فهم المعلومات ويراعي المعوقات النفسية والتنظيمية التي قد تعطل الاتصالات ويتفهم الظروف المحيطة بالموقف بما في ذلك شخصيات واتجاهات من يتصل بهم ومدى فهمهم لكلامه .</a:t>
            </a:r>
            <a:endParaRPr lang="en-US" sz="2400" dirty="0"/>
          </a:p>
        </p:txBody>
      </p:sp>
    </p:spTree>
    <p:extLst>
      <p:ext uri="{BB962C8B-B14F-4D97-AF65-F5344CB8AC3E}">
        <p14:creationId xmlns:p14="http://schemas.microsoft.com/office/powerpoint/2010/main" val="3553087668"/>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800" b="1" dirty="0">
                <a:solidFill>
                  <a:srgbClr val="FFFF00"/>
                </a:solidFill>
              </a:rPr>
              <a:t>المصادر :</a:t>
            </a:r>
            <a:endParaRPr lang="en-US" sz="2800" dirty="0">
              <a:solidFill>
                <a:srgbClr val="FFFF00"/>
              </a:solidFill>
            </a:endParaRPr>
          </a:p>
          <a:p>
            <a:pPr lvl="0" algn="r"/>
            <a:r>
              <a:rPr lang="ar-IQ" sz="2800" dirty="0"/>
              <a:t>الطائي ، العلاق ، حميد ، بشير ، اساسيات الاتصال ، 2009 ،المكتبة الوطنية ، عمان ، الاردن.</a:t>
            </a:r>
            <a:endParaRPr lang="en-US" sz="2800" dirty="0"/>
          </a:p>
          <a:p>
            <a:pPr lvl="0" algn="r"/>
            <a:r>
              <a:rPr lang="ar-IQ" sz="2800" dirty="0"/>
              <a:t>كنعان ، مقومات الاتصال الفعال ، 2010 ، دائر وائل للنشر ، عمان</a:t>
            </a:r>
            <a:r>
              <a:rPr lang="ar-IQ" sz="2800" b="1" dirty="0"/>
              <a:t> </a:t>
            </a:r>
            <a:r>
              <a:rPr lang="ar-IQ" sz="2800" dirty="0"/>
              <a:t>، الاردن.</a:t>
            </a:r>
            <a:endParaRPr lang="en-US" sz="2800" dirty="0"/>
          </a:p>
        </p:txBody>
      </p:sp>
    </p:spTree>
    <p:extLst>
      <p:ext uri="{BB962C8B-B14F-4D97-AF65-F5344CB8AC3E}">
        <p14:creationId xmlns:p14="http://schemas.microsoft.com/office/powerpoint/2010/main" val="338553452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3200" b="1" dirty="0">
                <a:solidFill>
                  <a:srgbClr val="FFFF00"/>
                </a:solidFill>
              </a:rPr>
              <a:t>اولا : معوقات الاتصال وعقباتـــــــــه .</a:t>
            </a:r>
            <a:endParaRPr lang="en-US" sz="3200" dirty="0">
              <a:solidFill>
                <a:srgbClr val="FFFF00"/>
              </a:solidFill>
            </a:endParaRPr>
          </a:p>
          <a:p>
            <a:pPr algn="r"/>
            <a:r>
              <a:rPr lang="ar-IQ" sz="2400" dirty="0"/>
              <a:t>مما لا شك فيه أن أي خلل أو اخفاق يحصل في عملية الاتصال أو نموذج الاتصال يترك آثار سلبية على نوعية الرسالة المنقولة وبالتالي على نتائج الأداء فنظام الاتصال ينبغي أن يكون محكم الحلقات وان أي ثغرة قد تحدث فيه من شأنها اضعاف هذا النظام وجعله </a:t>
            </a:r>
            <a:r>
              <a:rPr lang="ar-IQ" sz="2400" dirty="0" err="1"/>
              <a:t>عقيمآ</a:t>
            </a:r>
            <a:r>
              <a:rPr lang="ar-IQ" sz="2400" dirty="0"/>
              <a:t> في حالات عديدة والواقع أن معوقات الاتصال وعقباته تعد مشتركة بمعنى أن مسؤولية حدوثها </a:t>
            </a:r>
            <a:r>
              <a:rPr lang="ar-IQ" sz="2400" dirty="0" err="1"/>
              <a:t>لاتقع</a:t>
            </a:r>
            <a:r>
              <a:rPr lang="ar-IQ" sz="2400" dirty="0"/>
              <a:t> على طرف واحد أو جزء من نظام الاتصال دون غيره وانما هو </a:t>
            </a:r>
            <a:r>
              <a:rPr lang="ar-IQ" sz="2400" dirty="0" err="1"/>
              <a:t>مسؤلية</a:t>
            </a:r>
            <a:r>
              <a:rPr lang="ar-IQ" sz="2400" dirty="0"/>
              <a:t> مشتركة تتحملها وتضطلع بها عدة اطراف أو حلقات وبالتالي فإن نظام الاتصال الفعال يفقد قيمته من دون وجود حلقة مؤثرة للتغذية العكسية .</a:t>
            </a:r>
            <a:endParaRPr lang="en-US" sz="2400" dirty="0"/>
          </a:p>
          <a:p>
            <a:pPr algn="r"/>
            <a:r>
              <a:rPr lang="ar-IQ" sz="2400" b="1" dirty="0"/>
              <a:t>فالتغذية العكسية : </a:t>
            </a:r>
            <a:r>
              <a:rPr lang="ar-IQ" sz="2400" dirty="0"/>
              <a:t>تعد بمثابة صمام الامان أو مؤشر فعالية الاتصال </a:t>
            </a:r>
            <a:r>
              <a:rPr lang="ar-IQ" sz="2400" dirty="0" err="1"/>
              <a:t>لانها</a:t>
            </a:r>
            <a:r>
              <a:rPr lang="ar-IQ" sz="2400" dirty="0"/>
              <a:t> تعطينا صورة واقعية عن مدى فعالية الاتصال وجدواه ولأن معوقات الاتصال متنوعة ومختلفة ومتجددة في طبيعتها فإن الضرورة تقتضي تحديد المسؤولين عنها بقة متناهية من حلال تتبع مصادرها بموضوعية عالية وعدم وضع اللوم على جهات أو حلقات من دون دراسة وتحليل منطقيين وتأسيساً على ذلك فإننا سنحاول تشخيص عقبات الاتصال من خلال استعراض  عناصر وهي المرسل والمستقبل وطبيعة الوسيلة والرسالة ذاتها والتغذية العكسية مع التأكيد على أن هذه العناصر متداخلة ما يعني أن المشاكل والمعوقات قد تكون مشتركــــــــــــــــــــــــــــة .</a:t>
            </a:r>
          </a:p>
        </p:txBody>
      </p:sp>
    </p:spTree>
    <p:extLst>
      <p:ext uri="{BB962C8B-B14F-4D97-AF65-F5344CB8AC3E}">
        <p14:creationId xmlns:p14="http://schemas.microsoft.com/office/powerpoint/2010/main" val="23922263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3200" b="1" dirty="0">
                <a:solidFill>
                  <a:srgbClr val="FFFF00"/>
                </a:solidFill>
              </a:rPr>
              <a:t>1_ المعوقات والمشاكل المرتبطة باُلمرسل :</a:t>
            </a:r>
            <a:endParaRPr lang="en-US" sz="3200" b="1" dirty="0">
              <a:solidFill>
                <a:srgbClr val="FFFF00"/>
              </a:solidFill>
            </a:endParaRPr>
          </a:p>
          <a:p>
            <a:pPr algn="r"/>
            <a:r>
              <a:rPr lang="ar-IQ" sz="2400" dirty="0"/>
              <a:t>يرى (الطائي ، العلاق ،2009: 74) أن الاتصال الفعال يتطلب قدراً عالياً من التركيز والحكمة والمنطق والدراية من قبل المرسل لأن من مصلحة المرسل أن يكون كذلك إذا ما أراد فعلا ً إيصال معلومات أو بيانات معينة تحقق له وللمستلم أهداف معينة وعلى هذا الاساس فإن أي خلل أو إخفاق متعمد أو غير متعمد من قبل المرسل قد يؤدي إلى فشل عملية الاتصال .</a:t>
            </a:r>
            <a:endParaRPr lang="en-US" sz="2400" dirty="0"/>
          </a:p>
          <a:p>
            <a:pPr algn="r"/>
            <a:r>
              <a:rPr lang="ar-IQ" sz="2400" dirty="0"/>
              <a:t>بيدَ أن ذلك الوضع المثالي لا يتحقق في الواقع حيث نجد مشاكل الاتصال ومعوقاته تبدأ من المرسل (مصدر الرسالة ) وتتفاقم وتكبر ككرة الثلج تماماً حيث تصل الرسالة مشوهة أو مرتبكة إلى المستلم ما يؤدي </a:t>
            </a:r>
            <a:r>
              <a:rPr lang="ar-IQ" sz="2400" dirty="0" err="1"/>
              <a:t>ألى</a:t>
            </a:r>
            <a:r>
              <a:rPr lang="ar-IQ" sz="2400" dirty="0"/>
              <a:t> مشاكل ومعوقات أكبر وأكثر جسامة ومن أبرز المشاكل والمعوقات التي يكون مردها للمُرسل الآتي :</a:t>
            </a:r>
            <a:endParaRPr lang="en-US" sz="2400" dirty="0"/>
          </a:p>
          <a:p>
            <a:pPr algn="r"/>
            <a:r>
              <a:rPr lang="ar-IQ" sz="2400" b="1" dirty="0">
                <a:solidFill>
                  <a:srgbClr val="FFFF00"/>
                </a:solidFill>
              </a:rPr>
              <a:t>أ_ الحالة النفسية للمُرسل : </a:t>
            </a:r>
            <a:r>
              <a:rPr lang="ar-IQ" sz="2400" dirty="0"/>
              <a:t>وتعد مسؤولة عن حوالي 50% من معوقات الاتصال ومشاكله وفق أحداث الدراسات في هذا المجال فقد تبين من الدراسة أن الحالات المزاجية المتوترة ( السلبية ) مثل التعصب والهيجان والتوتر والإحباط ... التي يمر بها مرسل الرسالة سواء كانت الرسالة شفهية أو تحريرية أو غيرها يؤثر بشكل سلبي على جوهر الرسالة ومغزاها بحيث تصل إلى المستلم بشكل مربك للغاية حيث انها تزيد من قلق المستلم وارباكه وبالتالي تفقد المعنى المطلوب الذي قصد المرسل اليه .</a:t>
            </a:r>
            <a:endParaRPr lang="en-US" sz="2400" dirty="0"/>
          </a:p>
        </p:txBody>
      </p:sp>
    </p:spTree>
    <p:extLst>
      <p:ext uri="{BB962C8B-B14F-4D97-AF65-F5344CB8AC3E}">
        <p14:creationId xmlns:p14="http://schemas.microsoft.com/office/powerpoint/2010/main" val="281406622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600" b="1" dirty="0">
                <a:solidFill>
                  <a:srgbClr val="FFFF00"/>
                </a:solidFill>
              </a:rPr>
              <a:t>ب_ الافتراضات والأحكام الخاطئة أو المضللة لدى المُرسل :</a:t>
            </a:r>
            <a:endParaRPr lang="en-US" sz="2600" dirty="0">
              <a:solidFill>
                <a:srgbClr val="FFFF00"/>
              </a:solidFill>
            </a:endParaRPr>
          </a:p>
          <a:p>
            <a:pPr algn="r"/>
            <a:r>
              <a:rPr lang="ar-IQ" sz="2600" dirty="0"/>
              <a:t>حيث يتصور المرسل أو يعتقد أو يكون لديه إدراك خاطئ بأن رسالته مفهومه وواضحة أو انها ينبغي أن تكون </a:t>
            </a:r>
            <a:r>
              <a:rPr lang="ar-IQ" sz="2600" dirty="0" err="1"/>
              <a:t>كذالك</a:t>
            </a:r>
            <a:r>
              <a:rPr lang="ar-IQ" sz="2600" dirty="0"/>
              <a:t> دون أن يدرك أن هذا الانطباع قد لا يكون موجوداً بنفس المعنى لدى المستلم </a:t>
            </a:r>
            <a:endParaRPr lang="en-US" sz="2600" dirty="0"/>
          </a:p>
          <a:p>
            <a:pPr algn="r"/>
            <a:r>
              <a:rPr lang="ar-IQ" sz="2600" dirty="0"/>
              <a:t>ولهذا السبب بالذات يوصي خبراء الاتصال بأن يكون المرسل واعيا أو مدركاً لطبيعة وثقافة الجمهور المستهدف وأن لا يستخدم عبارات </a:t>
            </a:r>
            <a:r>
              <a:rPr lang="ar-IQ" sz="2600" dirty="0" err="1"/>
              <a:t>أإيماءات</a:t>
            </a:r>
            <a:r>
              <a:rPr lang="ar-IQ" sz="2600" dirty="0"/>
              <a:t> أو حركات ... لا يفهمها هذا الجمهور أو انه يدركها بطرق مختلفة ويقدم لها تفسيرات متناقضة أو مشوهة .</a:t>
            </a:r>
            <a:endParaRPr lang="en-US" sz="2600" dirty="0"/>
          </a:p>
          <a:p>
            <a:pPr algn="r"/>
            <a:r>
              <a:rPr lang="ar-IQ" sz="2600" b="1" dirty="0">
                <a:solidFill>
                  <a:srgbClr val="FFFF00"/>
                </a:solidFill>
              </a:rPr>
              <a:t>ج_ الاستخدام الخاطئ لتوقيت إرسال الرسالة: </a:t>
            </a:r>
            <a:r>
              <a:rPr lang="ar-IQ" sz="2600" dirty="0"/>
              <a:t>حيث تعد هذه المشكلة من أبرز واخطر مشاكل ومعوقات الاتصال فالتوقيت السيء لإرسال الرسالة نتيجة لضغوط العمل أو الاهمال أو عدم تقدير قيمة الوقت من الناحية </a:t>
            </a:r>
            <a:r>
              <a:rPr lang="ar-IQ" sz="2600" dirty="0" err="1"/>
              <a:t>التوقيتية</a:t>
            </a:r>
            <a:r>
              <a:rPr lang="ar-IQ" sz="2600" dirty="0"/>
              <a:t> قد يرسل انطباعات أو رسائل خاطئة للمستلم أو يجبر المستلم على إعطاء تفسيرات متناقضة أو مغلوطة كما أن التوقيت الخاطئ للرسالة من قبل مرسلها قد يؤثر بالسلب على قيمة الرسالة وجوهرها فقد تصل في وقت متأخر أو مبكر وفي كلتا الحالتين يكون تأثيرها ضعيفاً أو معدوماً وفي حالات كثيرة يكون التأثير سلبياً وتكون نتائجه وخيمه .</a:t>
            </a:r>
            <a:endParaRPr lang="en-US" sz="2600" dirty="0"/>
          </a:p>
        </p:txBody>
      </p:sp>
    </p:spTree>
    <p:extLst>
      <p:ext uri="{BB962C8B-B14F-4D97-AF65-F5344CB8AC3E}">
        <p14:creationId xmlns:p14="http://schemas.microsoft.com/office/powerpoint/2010/main" val="1246949542"/>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500" b="1" dirty="0">
                <a:solidFill>
                  <a:srgbClr val="FFFF00"/>
                </a:solidFill>
              </a:rPr>
              <a:t>د_ عدم كفاءة المرسل أو افتقاره لمهارات الاتصال :</a:t>
            </a:r>
            <a:r>
              <a:rPr lang="ar-IQ" sz="2500" dirty="0"/>
              <a:t>حيث يحصل احياناً أن لا يكون مصدر الاتصال (المرسل ) ملماً كافٍ بأساسيات الاتصال وفنونه ومهارته وخصوصاً في الاتصال اللفظي الذي يعتمد على التعابير اللفظية أو لغة الجسد فصياغة العبارات بشكل غير دقيق أو يستخدم عبارات وتعبيرات صوتية أو جسدية في غير مكانها قد يرسل رسائل مضلله أو مبتورة للجمهور المستهدف وقد يكون اسلوب المرسل مربكاً في المقام الاول ما يؤدي الى نتائج عكسية وقد يختصر المرسل حد تشويه معناها أو يطيل رسالته فتفقد جوهرها وتسلسل الافكار فيها وهكذا وقد يستخدم المرسل لغة </a:t>
            </a:r>
            <a:r>
              <a:rPr lang="ar-IQ" sz="2500" dirty="0" err="1"/>
              <a:t>فنيهة</a:t>
            </a:r>
            <a:r>
              <a:rPr lang="ar-IQ" sz="2500" dirty="0"/>
              <a:t> مثلاً لا يفهمها الى المتخصصين تكون موجة الى جمهور غير فني وقد تكون العبارات هجينة أو معقدة الفهم لا يعرف معناها إلا المرسل وهذه جميعها تمثل عقبات تحد من فعالية الاتصال .</a:t>
            </a:r>
            <a:endParaRPr lang="en-US" sz="2500" dirty="0"/>
          </a:p>
          <a:p>
            <a:pPr algn="r"/>
            <a:r>
              <a:rPr lang="ar-IQ" sz="2500" b="1" dirty="0">
                <a:solidFill>
                  <a:srgbClr val="FFFF00"/>
                </a:solidFill>
              </a:rPr>
              <a:t>و_ التفاوت في السلطة الوظيفية : </a:t>
            </a:r>
            <a:r>
              <a:rPr lang="ar-IQ" sz="2500" dirty="0"/>
              <a:t>حيث يخشى الكثير من المرؤوسين (مُرسلي الرسالة </a:t>
            </a:r>
            <a:r>
              <a:rPr lang="ar-IQ" sz="2500" dirty="0" err="1"/>
              <a:t>الأدارية</a:t>
            </a:r>
            <a:r>
              <a:rPr lang="ar-IQ" sz="2500" dirty="0"/>
              <a:t> ) إرسال أو بث الكثير من المعلومات والبيانات والمقترحات والرسائل ... خوفاً من عدم رضا أو ردود الفعل السلبية من قبل الرؤساء في بعض الاحيان وغالباً ما يقوم الافراد في المستوى </a:t>
            </a:r>
            <a:r>
              <a:rPr lang="ar-IQ" sz="2500" dirty="0" err="1"/>
              <a:t>ألاداري</a:t>
            </a:r>
            <a:r>
              <a:rPr lang="ar-IQ" sz="2500" dirty="0"/>
              <a:t> الادنى بإجراء ما يسمى بتقنية (فلترة) مضمون الرسالة ما يفقدها جزء من مضمونها ويتم هذا الامر بشكل معتمد وليس عفوياً .</a:t>
            </a:r>
            <a:endParaRPr lang="en-US" sz="2500" dirty="0"/>
          </a:p>
        </p:txBody>
      </p:sp>
    </p:spTree>
    <p:extLst>
      <p:ext uri="{BB962C8B-B14F-4D97-AF65-F5344CB8AC3E}">
        <p14:creationId xmlns:p14="http://schemas.microsoft.com/office/powerpoint/2010/main" val="3303687225"/>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3200" b="1" dirty="0">
                <a:solidFill>
                  <a:srgbClr val="FFFF00"/>
                </a:solidFill>
              </a:rPr>
              <a:t>2_ المعوقات والمشاكل </a:t>
            </a:r>
            <a:r>
              <a:rPr lang="ar-IQ" sz="3200" b="1" dirty="0" err="1">
                <a:solidFill>
                  <a:srgbClr val="FFFF00"/>
                </a:solidFill>
              </a:rPr>
              <a:t>المرتبطه</a:t>
            </a:r>
            <a:r>
              <a:rPr lang="ar-IQ" sz="3200" b="1" dirty="0">
                <a:solidFill>
                  <a:srgbClr val="FFFF00"/>
                </a:solidFill>
              </a:rPr>
              <a:t> بوسيلة الاتصال :</a:t>
            </a:r>
            <a:endParaRPr lang="en-US" sz="3200" dirty="0">
              <a:solidFill>
                <a:srgbClr val="FFFF00"/>
              </a:solidFill>
            </a:endParaRPr>
          </a:p>
          <a:p>
            <a:pPr algn="r"/>
            <a:r>
              <a:rPr lang="ar-IQ" sz="2400" dirty="0"/>
              <a:t>يمكن إيجاز هذه المعوقات والمشاكل بالاتي :</a:t>
            </a:r>
            <a:endParaRPr lang="en-US" sz="2400" dirty="0"/>
          </a:p>
          <a:p>
            <a:pPr algn="r"/>
            <a:r>
              <a:rPr lang="ar-IQ" sz="2400" b="1" dirty="0">
                <a:solidFill>
                  <a:srgbClr val="FFFF00"/>
                </a:solidFill>
              </a:rPr>
              <a:t>أ_ الاختيار الخاطئ للوسيلة : </a:t>
            </a:r>
            <a:r>
              <a:rPr lang="ar-IQ" sz="2400" dirty="0"/>
              <a:t>حيث تفشل عملية الاتصال برمتها عندما يتم اختيار وسيلة اتصال غير ملائمة أو ضعيفة أو اختيار توليف من وسائل اتصال غير متكاملة أو غير متجانسة مع بعضها البعض فالمعروف أن طبيعة الرسالة ذاتها تحدد الوسيلة *الوسائل التي ينبغي استخدامها والتي تكون أفضل من غيرها من الوسائل في حالة كهذه . فالاتصال المباشر والشخصي يتطلب </a:t>
            </a:r>
            <a:r>
              <a:rPr lang="ar-IQ" sz="2400" dirty="0" err="1"/>
              <a:t>استحدام</a:t>
            </a:r>
            <a:r>
              <a:rPr lang="ar-IQ" sz="2400" dirty="0"/>
              <a:t> وسيلة الاجتماعات أو اللقاءات وجهاً لوجه حيث تكون التغذية العكسية فورية ، بينما الاتصال غير الشخصي يحتاج الى وسائل أخرى مثل الإعلان ، أو التقارير ، وغيرها . </a:t>
            </a:r>
            <a:endParaRPr lang="en-US" sz="2400" dirty="0"/>
          </a:p>
          <a:p>
            <a:pPr algn="r"/>
            <a:r>
              <a:rPr lang="ar-IQ" sz="2400" b="1" dirty="0">
                <a:solidFill>
                  <a:srgbClr val="FFFF00"/>
                </a:solidFill>
              </a:rPr>
              <a:t>ب_ الاستخدام الخاطئ للوسيلة :</a:t>
            </a:r>
            <a:r>
              <a:rPr lang="ar-IQ" sz="2400" dirty="0"/>
              <a:t>فقد تتوافر لدى </a:t>
            </a:r>
            <a:r>
              <a:rPr lang="ar-IQ" sz="2400" dirty="0" err="1"/>
              <a:t>ألافراد</a:t>
            </a:r>
            <a:r>
              <a:rPr lang="ar-IQ" sz="2400" dirty="0"/>
              <a:t> أو المؤسسات وسائل اتصال متعددة ، تقليدية ، وإلكترونية مثلاً إلا أن المعنيين بالاتصال قد يستخدمون الوسيلة غير الملائمة اما بسبب الجهل أو الاهمال أو سوء الادارة إن الاستخدام الخاطئ للوسيلة يفقد الاتصال قيمته ويعطي مؤشرات مضلله في أحيان كثيرة فليس من المنطق </a:t>
            </a:r>
            <a:r>
              <a:rPr lang="ar-IQ" sz="2400" dirty="0" err="1"/>
              <a:t>بشئ</a:t>
            </a:r>
            <a:r>
              <a:rPr lang="ar-IQ" sz="2400" dirty="0"/>
              <a:t> أن تلجأ منظمة متخصصه بتكنولوجيا المعلومات والاتصالات </a:t>
            </a:r>
            <a:r>
              <a:rPr lang="ar-IQ" sz="2400" dirty="0" err="1"/>
              <a:t>باستحدام</a:t>
            </a:r>
            <a:r>
              <a:rPr lang="ar-IQ" sz="2400" dirty="0"/>
              <a:t> الفاكس مثلاً أو البريد العادي لبث رسائل عاجلة الى جمهور مستهدف يستخدم الانترنيت وشبكات الانترانت والاكسترانت والبريد الصوتي وغيرها من تقنيات الاتصال على الخط الفوري المباشر .</a:t>
            </a:r>
            <a:endParaRPr lang="en-US" sz="2400" dirty="0"/>
          </a:p>
        </p:txBody>
      </p:sp>
    </p:spTree>
    <p:extLst>
      <p:ext uri="{BB962C8B-B14F-4D97-AF65-F5344CB8AC3E}">
        <p14:creationId xmlns:p14="http://schemas.microsoft.com/office/powerpoint/2010/main" val="31823506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400" b="1" dirty="0">
                <a:solidFill>
                  <a:srgbClr val="FFFF00"/>
                </a:solidFill>
              </a:rPr>
              <a:t>ج_ بُعد المسافة </a:t>
            </a:r>
            <a:r>
              <a:rPr lang="ar-IQ" sz="2400" b="1" dirty="0" err="1">
                <a:solidFill>
                  <a:srgbClr val="FFFF00"/>
                </a:solidFill>
              </a:rPr>
              <a:t>التنظيمة</a:t>
            </a:r>
            <a:r>
              <a:rPr lang="ar-IQ" sz="2400" b="1" dirty="0">
                <a:solidFill>
                  <a:srgbClr val="FFFF00"/>
                </a:solidFill>
              </a:rPr>
              <a:t> أو تعدد المستويات الادارية في المنظمة </a:t>
            </a:r>
            <a:endParaRPr lang="en-US" sz="2400" dirty="0">
              <a:solidFill>
                <a:srgbClr val="FFFF00"/>
              </a:solidFill>
            </a:endParaRPr>
          </a:p>
          <a:p>
            <a:pPr algn="r"/>
            <a:r>
              <a:rPr lang="ar-IQ" sz="2400" dirty="0"/>
              <a:t>حيث تمثل هذه الحالة عقبة أمام تبادل </a:t>
            </a:r>
            <a:r>
              <a:rPr lang="ar-IQ" sz="2400" dirty="0" err="1"/>
              <a:t>المعلمومات</a:t>
            </a:r>
            <a:r>
              <a:rPr lang="ar-IQ" sz="2400" dirty="0"/>
              <a:t> من والى هذه المستويات </a:t>
            </a:r>
            <a:r>
              <a:rPr lang="ar-IQ" sz="2400" dirty="0" err="1"/>
              <a:t>مايؤخر</a:t>
            </a:r>
            <a:r>
              <a:rPr lang="ar-IQ" sz="2400" dirty="0"/>
              <a:t> العمل ويضعف الروح المعنوية وتزداد المشكلة بزيادة التشتت الجغرافي لفروع المنظمة .</a:t>
            </a:r>
            <a:endParaRPr lang="en-US" sz="2400" dirty="0"/>
          </a:p>
          <a:p>
            <a:pPr algn="r"/>
            <a:r>
              <a:rPr lang="ar-IQ" sz="2400" b="1" dirty="0">
                <a:solidFill>
                  <a:srgbClr val="FFFF00"/>
                </a:solidFill>
              </a:rPr>
              <a:t>د_ ازدحام واختناق قنوات وسائل الاتصال : </a:t>
            </a:r>
            <a:r>
              <a:rPr lang="ar-IQ" sz="2400" dirty="0"/>
              <a:t>حيث يؤدي هذا الازدحام وبالتحديد في مجال الاتصال الإلكتروني الى حدوث مشاكل فنية وادارية فقد لا تصل الرسالة أبداً أو تصل لكن بشكل مشوه وفي الاتصال التقليدي عبر البريد العادي مثلاً قد يحصل تأخير في ايصال الرسالة أو تشويه فيها إذا ما تعرضت لظروف منافية أو لمقص الرقيب ...وهكذا ويعد ازدحام قنوات الاتصال عقبة حقيقية أمام الاتصال الفعال .</a:t>
            </a:r>
            <a:endParaRPr lang="en-US" sz="2400" dirty="0"/>
          </a:p>
          <a:p>
            <a:pPr algn="r"/>
            <a:r>
              <a:rPr lang="ar-IQ" sz="2400" b="1" dirty="0">
                <a:solidFill>
                  <a:srgbClr val="FFFF00"/>
                </a:solidFill>
              </a:rPr>
              <a:t>و_ سوء أو ضعف وسيلة الاتصال : </a:t>
            </a:r>
            <a:r>
              <a:rPr lang="ar-IQ" sz="2400" dirty="0"/>
              <a:t>حيث أن وسائل الاتصال الضعيفة فنيناً ووظيفياً قد تؤدي الى تشويه عملية الاتصال وإضعافها ولهذا السبب بالذات نجد أن الاتصالات في البلدان والاقاليم التي لا توجد فيها بنى اتصالات تحتية جيدة أو تكون هذه البنى التحتية قديمة أو بالية وفي جميع الحالات يكون الاتصال متعثراً أو مشوهاً .</a:t>
            </a:r>
            <a:endParaRPr lang="en-US" sz="2400" dirty="0"/>
          </a:p>
          <a:p>
            <a:pPr algn="r"/>
            <a:r>
              <a:rPr lang="ar-IQ" sz="2400" b="1" dirty="0">
                <a:solidFill>
                  <a:srgbClr val="FFFF00"/>
                </a:solidFill>
              </a:rPr>
              <a:t>3_ المعوقات والمشاكل المتعلقة بمضمون الرسالة : </a:t>
            </a:r>
            <a:r>
              <a:rPr lang="ar-IQ" sz="2400" dirty="0"/>
              <a:t>هناك الكثير من المعوقات والمشاكل المتعلقة بمضمون الرسالة منها متعمداً ومنها غير متعمد ويمكن ايجازها بما يلي : </a:t>
            </a:r>
            <a:endParaRPr lang="en-US" sz="2400" dirty="0"/>
          </a:p>
        </p:txBody>
      </p:sp>
    </p:spTree>
    <p:extLst>
      <p:ext uri="{BB962C8B-B14F-4D97-AF65-F5344CB8AC3E}">
        <p14:creationId xmlns:p14="http://schemas.microsoft.com/office/powerpoint/2010/main" val="3327130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800" b="1" dirty="0">
                <a:solidFill>
                  <a:srgbClr val="FFFF00"/>
                </a:solidFill>
              </a:rPr>
              <a:t>أ_ لغة الرسالة : </a:t>
            </a:r>
            <a:r>
              <a:rPr lang="ar-IQ" sz="2800" dirty="0"/>
              <a:t>حيث يكون المضمون مرتبكاً وضعيفاً وأحيانا ً مشوها ولعل مرد ذلك يعود لُمرسل الرسالة أو محرر مضمونها أو الوسيلة التي تم استخدامها لنقل المضمون .</a:t>
            </a:r>
            <a:endParaRPr lang="en-US" sz="2800" dirty="0"/>
          </a:p>
          <a:p>
            <a:pPr algn="r"/>
            <a:r>
              <a:rPr lang="ar-IQ" sz="2800" b="1" dirty="0">
                <a:solidFill>
                  <a:srgbClr val="FFFF00"/>
                </a:solidFill>
              </a:rPr>
              <a:t>ب_ هدف الرسالة : </a:t>
            </a:r>
            <a:r>
              <a:rPr lang="ar-IQ" sz="2800" dirty="0"/>
              <a:t>حيث يكون الهدف غير واضح أو غير موجود في الاساس .</a:t>
            </a:r>
            <a:endParaRPr lang="en-US" sz="2800" dirty="0"/>
          </a:p>
          <a:p>
            <a:pPr algn="r"/>
            <a:r>
              <a:rPr lang="ar-IQ" sz="2800" b="1" dirty="0">
                <a:solidFill>
                  <a:srgbClr val="FFFF00"/>
                </a:solidFill>
              </a:rPr>
              <a:t>ج_ أسلوب كتابة الرسالة : </a:t>
            </a:r>
            <a:r>
              <a:rPr lang="ar-IQ" sz="2800" dirty="0"/>
              <a:t>فقد يكون الاسلوب معقداً جداً أو مبسطاً جداً وفي كلتا الحالتين يتشوه الاتصال ولا يحقق اهدافه .</a:t>
            </a:r>
            <a:endParaRPr lang="en-US" sz="2800" dirty="0"/>
          </a:p>
          <a:p>
            <a:pPr algn="r"/>
            <a:r>
              <a:rPr lang="ar-IQ" sz="2800" b="1" dirty="0">
                <a:solidFill>
                  <a:srgbClr val="FFFF00"/>
                </a:solidFill>
              </a:rPr>
              <a:t>د_ أسلوب نطق الرسالة أو توصيلها : </a:t>
            </a:r>
            <a:r>
              <a:rPr lang="ar-IQ" sz="2800" dirty="0"/>
              <a:t>فقد يكون النص جيداً إلا أن نطق محتواه خصوصاً في الاتصال اللفظي قد يكون سيئاً ما يؤدي الى تشويه الاتصال أو اضعافه .</a:t>
            </a:r>
            <a:endParaRPr lang="en-US" sz="2800" dirty="0"/>
          </a:p>
        </p:txBody>
      </p:sp>
    </p:spTree>
    <p:extLst>
      <p:ext uri="{BB962C8B-B14F-4D97-AF65-F5344CB8AC3E}">
        <p14:creationId xmlns:p14="http://schemas.microsoft.com/office/powerpoint/2010/main" val="38784990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225962" y="404664"/>
            <a:ext cx="8738526" cy="6264696"/>
          </a:xfrm>
          <a:prstGeom prst="rect">
            <a:avLst/>
          </a:prstGeom>
        </p:spPr>
        <p:txBody>
          <a:bodyPr vert="horz" lIns="91440" tIns="45720" rIns="91440" bIns="45720" rtlCol="1" anchor="t">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3200" b="1" dirty="0">
                <a:solidFill>
                  <a:srgbClr val="FFFF00"/>
                </a:solidFill>
              </a:rPr>
              <a:t>4_ المعوقات والمشاكل المتعلقة بالتغذية العكسية :</a:t>
            </a:r>
            <a:endParaRPr lang="en-US" sz="3200" dirty="0">
              <a:solidFill>
                <a:srgbClr val="FFFF00"/>
              </a:solidFill>
            </a:endParaRPr>
          </a:p>
          <a:p>
            <a:pPr algn="r"/>
            <a:r>
              <a:rPr lang="ar-IQ" sz="2400" dirty="0"/>
              <a:t>تعد التغذية العكسية من أهم عناصر العملية الاتصالية قدر تعلق الامر بالانتفاع من الاتصال ذاته وتقييم الاتصال أو متابعة مدى تأثيرها على المستلم </a:t>
            </a:r>
            <a:r>
              <a:rPr lang="ar-IQ" sz="2400" dirty="0" err="1"/>
              <a:t>وبالتاليفإن</a:t>
            </a:r>
            <a:r>
              <a:rPr lang="ar-IQ" sz="2400" dirty="0"/>
              <a:t> معوقات التغذية العكسية تفسد الاتصال برمته ويمكن ايجاز معوقات التغذية العكسية ومشاكلها بالآتي : </a:t>
            </a:r>
            <a:endParaRPr lang="en-US" sz="2400" dirty="0"/>
          </a:p>
          <a:p>
            <a:pPr algn="r"/>
            <a:r>
              <a:rPr lang="ar-IQ" sz="2400" b="1" dirty="0"/>
              <a:t>أ_ </a:t>
            </a:r>
            <a:r>
              <a:rPr lang="ar-IQ" sz="2400" dirty="0"/>
              <a:t>الافتقار الى متابعة سير عملية الاتصال وعدم الاكتراث بالنتائج المرجوة منها .</a:t>
            </a:r>
            <a:endParaRPr lang="en-US" sz="2400" dirty="0"/>
          </a:p>
          <a:p>
            <a:pPr algn="r"/>
            <a:r>
              <a:rPr lang="ar-IQ" sz="2400" b="1" dirty="0"/>
              <a:t>ب_ </a:t>
            </a:r>
            <a:r>
              <a:rPr lang="ar-IQ" sz="2400" dirty="0"/>
              <a:t>افتراض المرسل بأن التغذية العكسية غير ضرورية وهذا ما يحصل في ظل الادارة الديكتاتورية التي تفترض الالتزام الحرفي بالتعليمات دون اي مناقشة .</a:t>
            </a:r>
            <a:endParaRPr lang="en-US" sz="2400" dirty="0"/>
          </a:p>
          <a:p>
            <a:pPr algn="r"/>
            <a:r>
              <a:rPr lang="ar-IQ" sz="2400" b="1" dirty="0"/>
              <a:t>ج_ </a:t>
            </a:r>
            <a:r>
              <a:rPr lang="ar-IQ" sz="2400" dirty="0"/>
              <a:t>تركيز المرسل على الاهداف والحاجات التي يسعى لبلوغها دون أدنى اهتمام بدوافع المستقبل وأهدافه وتطلعاته .</a:t>
            </a:r>
            <a:endParaRPr lang="en-US" sz="2400" dirty="0"/>
          </a:p>
          <a:p>
            <a:pPr algn="r"/>
            <a:r>
              <a:rPr lang="ar-IQ" sz="2400" b="1" dirty="0"/>
              <a:t>د_ </a:t>
            </a:r>
            <a:r>
              <a:rPr lang="ar-IQ" sz="2400" dirty="0"/>
              <a:t>ضعف بنى الاتصال التحتية أو سوء تصميمها بحيث تكون باتجاه واحد وليس </a:t>
            </a:r>
            <a:r>
              <a:rPr lang="ar-IQ" sz="2400" dirty="0" smtClean="0"/>
              <a:t>باتجاهين.</a:t>
            </a:r>
            <a:endParaRPr lang="en-US" sz="2400" dirty="0"/>
          </a:p>
          <a:p>
            <a:pPr algn="r"/>
            <a:r>
              <a:rPr lang="ar-IQ" sz="2400" b="1" dirty="0"/>
              <a:t>و_ </a:t>
            </a:r>
            <a:r>
              <a:rPr lang="ar-IQ" sz="2400" dirty="0"/>
              <a:t>عدم إيلاء اهتمام كافٍ بالرسائل غير اللفظية أو التلميحات التي تعطي مؤشرات عن وصول الرسالة من عدمها .</a:t>
            </a:r>
            <a:endParaRPr lang="en-US" sz="2400" dirty="0"/>
          </a:p>
          <a:p>
            <a:pPr algn="r"/>
            <a:r>
              <a:rPr lang="ar-IQ" sz="2400" b="1" dirty="0"/>
              <a:t>ي_ </a:t>
            </a:r>
            <a:r>
              <a:rPr lang="ar-IQ" sz="2400" dirty="0"/>
              <a:t>تعالي مُرسل الرسالة على المستلم (النظرة الفوقية </a:t>
            </a:r>
            <a:r>
              <a:rPr lang="ar-IQ" sz="2400" dirty="0" err="1"/>
              <a:t>الضاره</a:t>
            </a:r>
            <a:r>
              <a:rPr lang="ar-IQ" sz="2400" dirty="0"/>
              <a:t> ) وعدم استعداد المرسل للاستئناس بآراء أو وجهات نظره </a:t>
            </a:r>
            <a:endParaRPr lang="en-US" sz="2400" dirty="0"/>
          </a:p>
        </p:txBody>
      </p:sp>
    </p:spTree>
    <p:extLst>
      <p:ext uri="{BB962C8B-B14F-4D97-AF65-F5344CB8AC3E}">
        <p14:creationId xmlns:p14="http://schemas.microsoft.com/office/powerpoint/2010/main" val="218212545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TotalTime>
  <Words>2492</Words>
  <Application>Microsoft Office PowerPoint</Application>
  <PresentationFormat>On-screen Show (4:3)</PresentationFormat>
  <Paragraphs>76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Candara</vt:lpstr>
      <vt:lpstr>Symbol</vt:lpstr>
      <vt:lpstr>شكل موجة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المادة الاتصال والتفاوض كلية الادارة والاقتصاد قسم ادارة الاعمال دبلوم ادارة مكتب</dc:title>
  <dc:creator>Hussein Alaa</dc:creator>
  <cp:lastModifiedBy>Maher</cp:lastModifiedBy>
  <cp:revision>47</cp:revision>
  <dcterms:created xsi:type="dcterms:W3CDTF">2020-04-06T08:00:34Z</dcterms:created>
  <dcterms:modified xsi:type="dcterms:W3CDTF">2020-10-17T09:36:31Z</dcterms:modified>
</cp:coreProperties>
</file>