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IQ" sz="2000" b="1" dirty="0" smtClean="0"/>
              <a:t>فوائد </a:t>
            </a:r>
            <a:r>
              <a:rPr lang="ar-IQ" sz="2000" b="1" dirty="0" smtClean="0"/>
              <a:t>وعناصر الاتصال</a:t>
            </a:r>
          </a:p>
          <a:p>
            <a:pPr algn="ctr">
              <a:buNone/>
            </a:pPr>
            <a:endParaRPr lang="ar-IQ" sz="2000" b="1" dirty="0" smtClean="0"/>
          </a:p>
          <a:p>
            <a:pPr algn="ctr">
              <a:buNone/>
            </a:pPr>
            <a:endParaRPr lang="ar-IQ" sz="2000" b="1" dirty="0" smtClean="0"/>
          </a:p>
          <a:p>
            <a:pPr algn="ctr">
              <a:buNone/>
            </a:pPr>
            <a:r>
              <a:rPr lang="ar-IQ" sz="2000" b="1" dirty="0" smtClean="0"/>
              <a:t>أ </a:t>
            </a:r>
            <a:r>
              <a:rPr lang="ar-IQ" sz="2000" b="1" dirty="0" smtClean="0"/>
              <a:t>. م . د . سمية عباس مجيد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b="1" dirty="0" smtClean="0"/>
              <a:t>3- تدعيم مفهوم العلاقات </a:t>
            </a:r>
            <a:r>
              <a:rPr lang="ar-IQ" b="1" dirty="0" err="1" smtClean="0"/>
              <a:t>الانسانية</a:t>
            </a:r>
            <a:r>
              <a:rPr lang="ar-IQ" b="1" dirty="0" smtClean="0"/>
              <a:t> : يسهم الاتصال المستمر في تنمية روح الفريق في العمل</a:t>
            </a:r>
            <a:endParaRPr lang="en-US" dirty="0" smtClean="0"/>
          </a:p>
          <a:p>
            <a:r>
              <a:rPr lang="ar-IQ" b="1" dirty="0" smtClean="0"/>
              <a:t>وزيادة التفاعل الاجتماعي وتنمية العلاقات </a:t>
            </a:r>
            <a:r>
              <a:rPr lang="ar-IQ" b="1" dirty="0" err="1" smtClean="0"/>
              <a:t>الانسانية</a:t>
            </a:r>
            <a:r>
              <a:rPr lang="ar-IQ" b="1" dirty="0" smtClean="0"/>
              <a:t> التي تكون لها </a:t>
            </a:r>
            <a:r>
              <a:rPr lang="ar-IQ" b="1" dirty="0" err="1" smtClean="0"/>
              <a:t>اثار</a:t>
            </a:r>
            <a:r>
              <a:rPr lang="ar-IQ" b="1" dirty="0" smtClean="0"/>
              <a:t> ايجابية على نتاج </a:t>
            </a:r>
            <a:endParaRPr lang="en-US" dirty="0" smtClean="0"/>
          </a:p>
          <a:p>
            <a:r>
              <a:rPr lang="ar-IQ" b="1" dirty="0" smtClean="0"/>
              <a:t>نتاج العمل ككل .</a:t>
            </a:r>
            <a:endParaRPr lang="en-US" dirty="0" smtClean="0"/>
          </a:p>
          <a:p>
            <a:r>
              <a:rPr lang="ar-IQ" b="1" dirty="0" smtClean="0"/>
              <a:t>4- تحقيق التناسق في </a:t>
            </a:r>
            <a:r>
              <a:rPr lang="ar-IQ" b="1" dirty="0" err="1" smtClean="0"/>
              <a:t>الاداء</a:t>
            </a:r>
            <a:r>
              <a:rPr lang="ar-IQ" b="1" dirty="0" smtClean="0"/>
              <a:t> : فوجود نظام يقلل من سوء الفهم بين </a:t>
            </a:r>
            <a:r>
              <a:rPr lang="ar-IQ" b="1" dirty="0" err="1" smtClean="0"/>
              <a:t>الافراد</a:t>
            </a:r>
            <a:r>
              <a:rPr lang="ar-IQ" b="1" dirty="0" smtClean="0"/>
              <a:t> والجماعات لتبادل</a:t>
            </a:r>
            <a:endParaRPr lang="en-US" dirty="0" smtClean="0"/>
          </a:p>
          <a:p>
            <a:r>
              <a:rPr lang="ar-IQ" b="1" dirty="0" smtClean="0"/>
              <a:t>وجهات النظر المختلفة وتحقيق التقارب بينها مما يجعلهم ينظرون </a:t>
            </a:r>
            <a:r>
              <a:rPr lang="ar-IQ" b="1" dirty="0" err="1" smtClean="0"/>
              <a:t>الى</a:t>
            </a:r>
            <a:r>
              <a:rPr lang="ar-IQ" b="1" dirty="0" smtClean="0"/>
              <a:t> </a:t>
            </a:r>
            <a:r>
              <a:rPr lang="ar-IQ" b="1" dirty="0" err="1" smtClean="0"/>
              <a:t>الاهداف</a:t>
            </a:r>
            <a:r>
              <a:rPr lang="ar-IQ" b="1" dirty="0" smtClean="0"/>
              <a:t> العامة</a:t>
            </a:r>
            <a:endParaRPr lang="en-US" dirty="0" smtClean="0"/>
          </a:p>
          <a:p>
            <a:r>
              <a:rPr lang="ar-IQ" b="1" dirty="0" smtClean="0"/>
              <a:t>للمؤسسة بجانب </a:t>
            </a:r>
            <a:r>
              <a:rPr lang="ar-IQ" b="1" dirty="0" err="1" smtClean="0"/>
              <a:t>اهدافهم</a:t>
            </a:r>
            <a:r>
              <a:rPr lang="ar-IQ" b="1" dirty="0" smtClean="0"/>
              <a:t> الخاصة 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5- تقليل </a:t>
            </a:r>
            <a:r>
              <a:rPr lang="ar-IQ" b="1" dirty="0" err="1" smtClean="0"/>
              <a:t>الاشاعات</a:t>
            </a:r>
            <a:r>
              <a:rPr lang="ar-IQ" b="1" dirty="0" smtClean="0"/>
              <a:t> في التنظيم : </a:t>
            </a:r>
            <a:r>
              <a:rPr lang="ar-IQ" b="1" dirty="0" err="1" smtClean="0"/>
              <a:t>ان</a:t>
            </a:r>
            <a:r>
              <a:rPr lang="ar-IQ" b="1" dirty="0" smtClean="0"/>
              <a:t> تفهم كل فرد لدوره في التنظيم لمجالات العمل المختلفة</a:t>
            </a:r>
            <a:endParaRPr lang="en-US" dirty="0" smtClean="0"/>
          </a:p>
          <a:p>
            <a:r>
              <a:rPr lang="ar-IQ" b="1" dirty="0" smtClean="0"/>
              <a:t>يؤدي </a:t>
            </a:r>
            <a:r>
              <a:rPr lang="ar-IQ" b="1" dirty="0" err="1" smtClean="0"/>
              <a:t>الى</a:t>
            </a:r>
            <a:r>
              <a:rPr lang="ar-IQ" b="1" dirty="0" smtClean="0"/>
              <a:t> الحد من الشائعات الضارة التي تؤثر على درجة الفاعلية التنظيمية المرجوة .</a:t>
            </a:r>
            <a:endParaRPr lang="en-US" dirty="0" smtClean="0"/>
          </a:p>
          <a:p>
            <a:r>
              <a:rPr lang="ar-IQ" b="1" dirty="0" smtClean="0"/>
              <a:t>6- تحقيق فاعلية عمل </a:t>
            </a:r>
            <a:r>
              <a:rPr lang="ar-IQ" b="1" dirty="0" err="1" smtClean="0"/>
              <a:t>الادارة</a:t>
            </a:r>
            <a:r>
              <a:rPr lang="ar-IQ" b="1" dirty="0" smtClean="0"/>
              <a:t> : تتمثل مهمة المدير في تحقيق </a:t>
            </a:r>
            <a:r>
              <a:rPr lang="ar-IQ" b="1" dirty="0" err="1" smtClean="0"/>
              <a:t>الاهداف</a:t>
            </a:r>
            <a:r>
              <a:rPr lang="ar-IQ" b="1" dirty="0" smtClean="0"/>
              <a:t> التنظيمية عن طريق</a:t>
            </a:r>
            <a:endParaRPr lang="en-US" dirty="0" smtClean="0"/>
          </a:p>
          <a:p>
            <a:r>
              <a:rPr lang="ar-IQ" b="1" dirty="0" smtClean="0"/>
              <a:t>مرؤوسيه فقدره </a:t>
            </a:r>
            <a:r>
              <a:rPr lang="ar-IQ" b="1" dirty="0" err="1" smtClean="0"/>
              <a:t>ادارة</a:t>
            </a:r>
            <a:r>
              <a:rPr lang="ar-IQ" b="1" dirty="0" smtClean="0"/>
              <a:t> المؤسسة على ممارسة هذه الوظائف يعتمد بالدرجة </a:t>
            </a:r>
            <a:r>
              <a:rPr lang="ar-IQ" b="1" dirty="0" err="1" smtClean="0"/>
              <a:t>الاولى</a:t>
            </a:r>
            <a:r>
              <a:rPr lang="ar-IQ" b="1" dirty="0" smtClean="0"/>
              <a:t> على قدرتها</a:t>
            </a:r>
            <a:endParaRPr lang="en-US" dirty="0" smtClean="0"/>
          </a:p>
          <a:p>
            <a:r>
              <a:rPr lang="ar-IQ" b="1" dirty="0" smtClean="0"/>
              <a:t>الاتصالية </a:t>
            </a:r>
            <a:r>
              <a:rPr lang="ar-IQ" b="1" dirty="0" err="1" smtClean="0"/>
              <a:t>والتاثير</a:t>
            </a:r>
            <a:r>
              <a:rPr lang="ar-IQ" b="1" dirty="0" smtClean="0"/>
              <a:t> على العاملين لتوجيه جهودهم نحو </a:t>
            </a:r>
            <a:r>
              <a:rPr lang="ar-IQ" b="1" dirty="0" err="1" smtClean="0"/>
              <a:t>الاهداف</a:t>
            </a:r>
            <a:r>
              <a:rPr lang="ar-IQ" b="1" dirty="0" smtClean="0"/>
              <a:t> المحددة .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7- تدعيم العلاقات مع المجتمع : حيث تتعامل المؤسسة في العصر الحالي مع قوى اجتماعية</a:t>
            </a:r>
            <a:endParaRPr lang="en-US" dirty="0" smtClean="0"/>
          </a:p>
          <a:p>
            <a:r>
              <a:rPr lang="ar-IQ" b="1" dirty="0" smtClean="0"/>
              <a:t>متعددة والتي </a:t>
            </a:r>
            <a:r>
              <a:rPr lang="ar-IQ" b="1" dirty="0" err="1" smtClean="0"/>
              <a:t>اصبحت</a:t>
            </a:r>
            <a:r>
              <a:rPr lang="ar-IQ" b="1" dirty="0" smtClean="0"/>
              <a:t> تتدخل بدرجة كبيرة في </a:t>
            </a:r>
            <a:r>
              <a:rPr lang="ar-IQ" b="1" dirty="0" err="1" smtClean="0"/>
              <a:t>اهدافها</a:t>
            </a:r>
            <a:r>
              <a:rPr lang="ar-IQ" b="1" dirty="0" smtClean="0"/>
              <a:t> وسياساتها وقراراتها ولذلك </a:t>
            </a:r>
            <a:r>
              <a:rPr lang="ar-IQ" b="1" dirty="0" err="1" smtClean="0"/>
              <a:t>فالادارة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dirty="0" smtClean="0"/>
              <a:t>الواعية هي التي تستطيع </a:t>
            </a:r>
            <a:r>
              <a:rPr lang="ar-IQ" b="1" dirty="0" err="1" smtClean="0"/>
              <a:t>ان</a:t>
            </a:r>
            <a:r>
              <a:rPr lang="ar-IQ" b="1" dirty="0" smtClean="0"/>
              <a:t> تتخذ الوسائل التي تتعاون في كسب القوى التي تكون </a:t>
            </a:r>
            <a:r>
              <a:rPr lang="ar-IQ" b="1" dirty="0" err="1" smtClean="0"/>
              <a:t>اكثر</a:t>
            </a:r>
            <a:r>
              <a:rPr lang="ar-IQ" b="1" dirty="0" smtClean="0"/>
              <a:t> </a:t>
            </a:r>
            <a:r>
              <a:rPr lang="ar-IQ" b="1" dirty="0" err="1" smtClean="0"/>
              <a:t>تاثيرا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smtClean="0"/>
              <a:t>عليها وتقليل ضغط الجماعات التي تعمل ضدها .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000" b="1" dirty="0" smtClean="0"/>
              <a:t>مفهوم الاتصال :</a:t>
            </a:r>
            <a:endParaRPr lang="en-US" sz="4000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err="1" smtClean="0"/>
              <a:t>ان</a:t>
            </a:r>
            <a:r>
              <a:rPr lang="ar-IQ" b="1" dirty="0" smtClean="0"/>
              <a:t> الاتصال قديم منذ وجد </a:t>
            </a:r>
            <a:r>
              <a:rPr lang="ar-IQ" b="1" dirty="0" err="1" smtClean="0"/>
              <a:t>الانسان</a:t>
            </a:r>
            <a:r>
              <a:rPr lang="ar-IQ" b="1" dirty="0" smtClean="0"/>
              <a:t> حيث يعد احد ابرز العناصر </a:t>
            </a:r>
            <a:r>
              <a:rPr lang="ar-IQ" b="1" dirty="0" err="1" smtClean="0"/>
              <a:t>الاساسية</a:t>
            </a:r>
            <a:r>
              <a:rPr lang="ar-IQ" b="1" dirty="0" smtClean="0"/>
              <a:t> في التفاعل </a:t>
            </a:r>
            <a:r>
              <a:rPr lang="ar-IQ" b="1" dirty="0" err="1" smtClean="0"/>
              <a:t>الانساني</a:t>
            </a:r>
            <a:endParaRPr lang="en-US" dirty="0" smtClean="0"/>
          </a:p>
          <a:p>
            <a:r>
              <a:rPr lang="ar-IQ" b="1" dirty="0" smtClean="0"/>
              <a:t> والواقع الذي ينبغي التركيز عليه </a:t>
            </a:r>
            <a:r>
              <a:rPr lang="ar-IQ" b="1" dirty="0" err="1" smtClean="0"/>
              <a:t>وادراكه</a:t>
            </a:r>
            <a:r>
              <a:rPr lang="ar-IQ" b="1" dirty="0" smtClean="0"/>
              <a:t> انه لولا الاتصال لما نمت العديد من المجتمعات من </a:t>
            </a:r>
            <a:endParaRPr lang="en-US" dirty="0" smtClean="0"/>
          </a:p>
          <a:p>
            <a:r>
              <a:rPr lang="ar-IQ" b="1" dirty="0" smtClean="0"/>
              <a:t>النواحي الاقتصادية والاجتماعية والسياسية والحضارية ومع تطور المدينة والدولة تطورت </a:t>
            </a:r>
            <a:endParaRPr lang="en-US" dirty="0" smtClean="0"/>
          </a:p>
          <a:p>
            <a:r>
              <a:rPr lang="ar-IQ" b="1" dirty="0" err="1" smtClean="0"/>
              <a:t>اساليب</a:t>
            </a:r>
            <a:r>
              <a:rPr lang="ar-IQ" b="1" dirty="0" smtClean="0"/>
              <a:t> الاتصال وفنونه وعلومه وبرزت معالم الاتصال وثماره في العلاقات التجارية </a:t>
            </a:r>
            <a:endParaRPr lang="en-US" dirty="0" smtClean="0"/>
          </a:p>
          <a:p>
            <a:r>
              <a:rPr lang="ar-IQ" b="1" dirty="0" smtClean="0"/>
              <a:t>والاقتصادية والسياسية والاجتماعية بين </a:t>
            </a:r>
            <a:r>
              <a:rPr lang="ar-IQ" b="1" dirty="0" err="1" smtClean="0"/>
              <a:t>الافراد</a:t>
            </a:r>
            <a:r>
              <a:rPr lang="ar-IQ" b="1" dirty="0" smtClean="0"/>
              <a:t> والمنظمات على حد سواء 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تعريف الاتصال 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ar-IQ" sz="7400" b="1" dirty="0" err="1" smtClean="0"/>
              <a:t>ان</a:t>
            </a:r>
            <a:r>
              <a:rPr lang="ar-IQ" sz="5100" b="1" dirty="0" smtClean="0"/>
              <a:t> </a:t>
            </a:r>
            <a:r>
              <a:rPr lang="ar-IQ" sz="6000" b="1" dirty="0" smtClean="0"/>
              <a:t>كلمة اتصال </a:t>
            </a:r>
            <a:r>
              <a:rPr lang="ar-IQ" sz="6000" b="1" dirty="0" err="1" smtClean="0"/>
              <a:t>ماخوذة</a:t>
            </a:r>
            <a:r>
              <a:rPr lang="ar-IQ" sz="6000" b="1" dirty="0" smtClean="0"/>
              <a:t> من </a:t>
            </a:r>
            <a:r>
              <a:rPr lang="ar-IQ" sz="6000" b="1" dirty="0" err="1" smtClean="0"/>
              <a:t>الاصل</a:t>
            </a:r>
            <a:r>
              <a:rPr lang="ar-IQ" sz="6000" b="1" dirty="0" smtClean="0"/>
              <a:t> اللاتيني وتعني عام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مشترك ولهذا فهي تكون قاعدة </a:t>
            </a:r>
            <a:endParaRPr lang="en-US" sz="6000" dirty="0" smtClean="0"/>
          </a:p>
          <a:p>
            <a:r>
              <a:rPr lang="ar-IQ" sz="6000" b="1" dirty="0" smtClean="0"/>
              <a:t>مشتركة عامة وللاتصال وظيفة دقيقة ومحددة </a:t>
            </a:r>
            <a:r>
              <a:rPr lang="ar-IQ" sz="6000" b="1" dirty="0" err="1" smtClean="0"/>
              <a:t>الا</a:t>
            </a:r>
            <a:r>
              <a:rPr lang="ar-IQ" sz="6000" b="1" dirty="0" smtClean="0"/>
              <a:t> وهي المشاركة في تبادل الحقائق </a:t>
            </a:r>
            <a:r>
              <a:rPr lang="ar-IQ" sz="6000" b="1" dirty="0" err="1" smtClean="0"/>
              <a:t>والافكار</a:t>
            </a:r>
            <a:r>
              <a:rPr lang="ar-IQ" sz="6000" b="1" dirty="0" smtClean="0"/>
              <a:t> </a:t>
            </a:r>
            <a:endParaRPr lang="en-US" sz="6000" dirty="0" smtClean="0"/>
          </a:p>
          <a:p>
            <a:r>
              <a:rPr lang="ar-IQ" sz="6000" b="1" dirty="0" err="1" smtClean="0"/>
              <a:t>والاراء</a:t>
            </a:r>
            <a:r>
              <a:rPr lang="ar-IQ" sz="6000" b="1" dirty="0" smtClean="0"/>
              <a:t> </a:t>
            </a:r>
            <a:r>
              <a:rPr lang="ar-IQ" sz="6000" b="1" dirty="0" err="1" smtClean="0"/>
              <a:t>اي</a:t>
            </a:r>
            <a:r>
              <a:rPr lang="ar-IQ" sz="6000" b="1" dirty="0" smtClean="0"/>
              <a:t> الترويج لفكرة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موضوع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سلعة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خدمة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قضية عن طريق انتقال المعلومات </a:t>
            </a:r>
            <a:endParaRPr lang="en-US" sz="6000" dirty="0" smtClean="0"/>
          </a:p>
          <a:p>
            <a:r>
              <a:rPr lang="ar-IQ" sz="6000" b="1" dirty="0" err="1" smtClean="0"/>
              <a:t>والافكار</a:t>
            </a:r>
            <a:r>
              <a:rPr lang="ar-IQ" sz="6000" b="1" dirty="0" smtClean="0"/>
              <a:t> من شخص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جماعة </a:t>
            </a:r>
            <a:r>
              <a:rPr lang="ar-IQ" sz="6000" b="1" dirty="0" err="1" smtClean="0"/>
              <a:t>الى</a:t>
            </a:r>
            <a:r>
              <a:rPr lang="ar-IQ" sz="6000" b="1" dirty="0" smtClean="0"/>
              <a:t> </a:t>
            </a:r>
            <a:r>
              <a:rPr lang="ar-IQ" sz="6000" b="1" dirty="0" err="1" smtClean="0"/>
              <a:t>اشخاص</a:t>
            </a:r>
            <a:r>
              <a:rPr lang="ar-IQ" sz="6000" b="1" dirty="0" smtClean="0"/>
              <a:t> </a:t>
            </a:r>
            <a:r>
              <a:rPr lang="ar-IQ" sz="6000" b="1" dirty="0" err="1" smtClean="0"/>
              <a:t>او</a:t>
            </a:r>
            <a:r>
              <a:rPr lang="ar-IQ" sz="6000" b="1" dirty="0" smtClean="0"/>
              <a:t> جماعات باستخدام رموز ذات معنى موحد </a:t>
            </a:r>
            <a:endParaRPr lang="en-US" sz="6000" dirty="0" smtClean="0"/>
          </a:p>
          <a:p>
            <a:r>
              <a:rPr lang="ar-IQ" sz="6000" b="1" dirty="0" smtClean="0"/>
              <a:t>ومفهوم لدى الطرفين المرسل والمستقبل. </a:t>
            </a:r>
            <a:endParaRPr lang="en-US" sz="6000" dirty="0" smtClean="0"/>
          </a:p>
          <a:p>
            <a:r>
              <a:rPr lang="ar-IQ" sz="6000" b="1" dirty="0" smtClean="0"/>
              <a:t>فقد عرف مايكل ويسترون الاتصال </a:t>
            </a:r>
            <a:r>
              <a:rPr lang="ar-IQ" sz="6000" b="1" dirty="0" err="1" smtClean="0"/>
              <a:t>بانه</a:t>
            </a:r>
            <a:r>
              <a:rPr lang="ar-IQ" sz="6000" b="1" dirty="0" smtClean="0"/>
              <a:t> نقل المعاني وتبادلها </a:t>
            </a:r>
            <a:r>
              <a:rPr lang="ar-IQ" sz="6000" b="1" dirty="0" err="1" smtClean="0"/>
              <a:t>اي</a:t>
            </a:r>
            <a:r>
              <a:rPr lang="ar-IQ" sz="6000" b="1" dirty="0" smtClean="0"/>
              <a:t> </a:t>
            </a:r>
            <a:r>
              <a:rPr lang="ar-IQ" sz="6000" b="1" dirty="0" err="1" smtClean="0"/>
              <a:t>اسلوب</a:t>
            </a:r>
            <a:r>
              <a:rPr lang="ar-IQ" sz="6000" b="1" dirty="0" smtClean="0"/>
              <a:t> يفهمه </a:t>
            </a:r>
            <a:r>
              <a:rPr lang="ar-IQ" sz="6000" b="1" dirty="0" err="1" smtClean="0"/>
              <a:t>اطراف</a:t>
            </a:r>
            <a:r>
              <a:rPr lang="ar-IQ" sz="6000" b="1" dirty="0" smtClean="0"/>
              <a:t> </a:t>
            </a:r>
            <a:endParaRPr lang="en-US" sz="6000" dirty="0" smtClean="0"/>
          </a:p>
          <a:p>
            <a:r>
              <a:rPr lang="ar-IQ" sz="6000" b="1" dirty="0" smtClean="0"/>
              <a:t>الاتصال ويتصرفون وفقه بشكل سليم .</a:t>
            </a:r>
          </a:p>
          <a:p>
            <a:endParaRPr lang="en-US" sz="6000" dirty="0" smtClean="0"/>
          </a:p>
          <a:p>
            <a:r>
              <a:rPr lang="ar-IQ" sz="6000" b="1" dirty="0" smtClean="0"/>
              <a:t>كما عرفه انجل </a:t>
            </a:r>
            <a:r>
              <a:rPr lang="ar-IQ" sz="6000" b="1" dirty="0" err="1" smtClean="0"/>
              <a:t>باركنسون</a:t>
            </a:r>
            <a:r>
              <a:rPr lang="ar-IQ" sz="6000" b="1" dirty="0" smtClean="0"/>
              <a:t> </a:t>
            </a:r>
            <a:r>
              <a:rPr lang="ar-IQ" sz="6000" b="1" dirty="0" err="1" smtClean="0"/>
              <a:t>ان</a:t>
            </a:r>
            <a:r>
              <a:rPr lang="ar-IQ" sz="6000" b="1" dirty="0" smtClean="0"/>
              <a:t> الاتصال هو عملية منظمة تنطوي على </a:t>
            </a:r>
            <a:r>
              <a:rPr lang="ar-IQ" sz="6000" b="1" dirty="0" err="1" smtClean="0"/>
              <a:t>ارسال</a:t>
            </a:r>
            <a:r>
              <a:rPr lang="ar-IQ" sz="6000" b="1" dirty="0" smtClean="0"/>
              <a:t> وتحويل</a:t>
            </a:r>
            <a:endParaRPr lang="en-US" sz="6000" dirty="0" smtClean="0"/>
          </a:p>
          <a:p>
            <a:r>
              <a:rPr lang="ar-IQ" sz="6000" b="1" dirty="0" smtClean="0"/>
              <a:t>معلومات وبيانات من جهة </a:t>
            </a:r>
            <a:r>
              <a:rPr lang="ar-IQ" sz="6000" b="1" dirty="0" err="1" smtClean="0"/>
              <a:t>الى</a:t>
            </a:r>
            <a:r>
              <a:rPr lang="ar-IQ" sz="6000" b="1" dirty="0" smtClean="0"/>
              <a:t> جهة </a:t>
            </a:r>
            <a:r>
              <a:rPr lang="ar-IQ" sz="6000" b="1" dirty="0" err="1" smtClean="0"/>
              <a:t>اخرى</a:t>
            </a:r>
            <a:r>
              <a:rPr lang="ar-IQ" sz="6000" b="1" dirty="0" smtClean="0"/>
              <a:t> شرط </a:t>
            </a:r>
            <a:r>
              <a:rPr lang="ar-IQ" sz="6000" b="1" dirty="0" err="1" smtClean="0"/>
              <a:t>ان</a:t>
            </a:r>
            <a:r>
              <a:rPr lang="ar-IQ" sz="6000" b="1" dirty="0" smtClean="0"/>
              <a:t> تكون المعلومات والبيانات</a:t>
            </a:r>
            <a:endParaRPr lang="en-US" sz="6000" dirty="0" smtClean="0"/>
          </a:p>
          <a:p>
            <a:r>
              <a:rPr lang="ar-IQ" sz="6000" b="1" dirty="0" smtClean="0"/>
              <a:t>مفهومة ومستساغة من قبل المستهدفين </a:t>
            </a:r>
            <a:r>
              <a:rPr lang="ar-IQ" sz="6000" b="1" dirty="0" err="1" smtClean="0"/>
              <a:t>بها</a:t>
            </a:r>
            <a:r>
              <a:rPr lang="ar-IQ" sz="6000" b="1" dirty="0" smtClean="0"/>
              <a:t> .  </a:t>
            </a:r>
            <a:endParaRPr lang="en-US" sz="6000" dirty="0" smtClean="0"/>
          </a:p>
          <a:p>
            <a:endParaRPr lang="ar-IQ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b="1" dirty="0" smtClean="0"/>
              <a:t>ويتضح من التعريفات </a:t>
            </a:r>
            <a:r>
              <a:rPr lang="ar-IQ" b="1" dirty="0" err="1" smtClean="0"/>
              <a:t>اعلاه</a:t>
            </a:r>
            <a:r>
              <a:rPr lang="ar-IQ" b="1" dirty="0" smtClean="0"/>
              <a:t> </a:t>
            </a:r>
            <a:r>
              <a:rPr lang="ar-IQ" b="1" dirty="0" err="1" smtClean="0"/>
              <a:t>ان</a:t>
            </a:r>
            <a:r>
              <a:rPr lang="ar-IQ" b="1" dirty="0" smtClean="0"/>
              <a:t> الاتصال هو :</a:t>
            </a:r>
            <a:endParaRPr lang="en-US" dirty="0" smtClean="0"/>
          </a:p>
          <a:p>
            <a:r>
              <a:rPr lang="ar-IQ" b="1" dirty="0" smtClean="0"/>
              <a:t>1- وسيلة لنقل المعاني من جهة </a:t>
            </a:r>
            <a:r>
              <a:rPr lang="ar-IQ" b="1" dirty="0" err="1" smtClean="0"/>
              <a:t>الى</a:t>
            </a:r>
            <a:r>
              <a:rPr lang="ar-IQ" b="1" dirty="0" smtClean="0"/>
              <a:t> جهة </a:t>
            </a:r>
            <a:r>
              <a:rPr lang="ar-IQ" b="1" dirty="0" err="1" smtClean="0"/>
              <a:t>اخرى</a:t>
            </a:r>
            <a:r>
              <a:rPr lang="ar-IQ" b="1" dirty="0" smtClean="0"/>
              <a:t> باتجاه واحد </a:t>
            </a:r>
            <a:r>
              <a:rPr lang="ar-IQ" b="1" dirty="0" err="1" smtClean="0"/>
              <a:t>او</a:t>
            </a:r>
            <a:r>
              <a:rPr lang="ar-IQ" b="1" dirty="0" smtClean="0"/>
              <a:t> باتجاهين .</a:t>
            </a:r>
            <a:endParaRPr lang="en-US" dirty="0" smtClean="0"/>
          </a:p>
          <a:p>
            <a:r>
              <a:rPr lang="ar-IQ" b="1" dirty="0" smtClean="0"/>
              <a:t>2- عملية ديناميكية وليست ساكنة تنطوي على </a:t>
            </a:r>
            <a:r>
              <a:rPr lang="ar-IQ" b="1" dirty="0" err="1" smtClean="0"/>
              <a:t>افعال</a:t>
            </a:r>
            <a:r>
              <a:rPr lang="ar-IQ" b="1" dirty="0" smtClean="0"/>
              <a:t> وردود </a:t>
            </a:r>
            <a:r>
              <a:rPr lang="ar-IQ" b="1" dirty="0" err="1" smtClean="0"/>
              <a:t>افعال</a:t>
            </a:r>
            <a:r>
              <a:rPr lang="ar-IQ" b="1" dirty="0" smtClean="0"/>
              <a:t> .</a:t>
            </a:r>
            <a:endParaRPr lang="en-US" dirty="0" smtClean="0"/>
          </a:p>
          <a:p>
            <a:r>
              <a:rPr lang="ar-IQ" b="1" dirty="0" smtClean="0"/>
              <a:t>3- احد ركائز التوجيه حيث لا يمكن التوجيه من دون اتصال .</a:t>
            </a:r>
            <a:endParaRPr lang="en-US" dirty="0" smtClean="0"/>
          </a:p>
          <a:p>
            <a:r>
              <a:rPr lang="ar-IQ" b="1" dirty="0" smtClean="0"/>
              <a:t>4- تبادل المعاني والمعلومات والبيانات لتحقيق </a:t>
            </a:r>
            <a:r>
              <a:rPr lang="ar-IQ" b="1" dirty="0" err="1" smtClean="0"/>
              <a:t>اهداف</a:t>
            </a:r>
            <a:r>
              <a:rPr lang="ar-IQ" b="1" dirty="0" smtClean="0"/>
              <a:t> معينة مثل </a:t>
            </a:r>
            <a:r>
              <a:rPr lang="ar-IQ" b="1" dirty="0" err="1" smtClean="0"/>
              <a:t>الابلاغ</a:t>
            </a:r>
            <a:r>
              <a:rPr lang="ar-IQ" b="1" dirty="0" smtClean="0"/>
              <a:t> </a:t>
            </a:r>
            <a:r>
              <a:rPr lang="ar-IQ" b="1" dirty="0" err="1" smtClean="0"/>
              <a:t>والاقناع</a:t>
            </a:r>
            <a:r>
              <a:rPr lang="ar-IQ" b="1" dirty="0" smtClean="0"/>
              <a:t> </a:t>
            </a:r>
            <a:r>
              <a:rPr lang="ar-IQ" b="1" dirty="0" err="1" smtClean="0"/>
              <a:t>والتاثير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dirty="0" smtClean="0"/>
              <a:t>وغيرها .</a:t>
            </a:r>
            <a:endParaRPr lang="en-US" dirty="0" smtClean="0"/>
          </a:p>
          <a:p>
            <a:r>
              <a:rPr lang="ar-IQ" b="1" dirty="0" smtClean="0"/>
              <a:t>5- عملية تفاعلية بين </a:t>
            </a:r>
            <a:r>
              <a:rPr lang="ar-IQ" b="1" dirty="0" err="1" smtClean="0"/>
              <a:t>اطراف</a:t>
            </a:r>
            <a:r>
              <a:rPr lang="ar-IQ" b="1" dirty="0" smtClean="0"/>
              <a:t> عدة ذوي قواسم مشتركة في فهم هذه العملية واستيعاب </a:t>
            </a:r>
            <a:endParaRPr lang="en-US" dirty="0" smtClean="0"/>
          </a:p>
          <a:p>
            <a:r>
              <a:rPr lang="ar-IQ" b="1" dirty="0" smtClean="0"/>
              <a:t>مكوناتها الاتصالية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عملية الاتصال وعناصره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err="1" smtClean="0"/>
              <a:t>ان</a:t>
            </a:r>
            <a:r>
              <a:rPr lang="ar-IQ" b="1" dirty="0" smtClean="0"/>
              <a:t> عملية الاتصال تنطوي على قدر عال من حالات التفاعل والتبادل بين </a:t>
            </a:r>
            <a:r>
              <a:rPr lang="ar-IQ" b="1" dirty="0" err="1" smtClean="0"/>
              <a:t>اطراف</a:t>
            </a:r>
            <a:r>
              <a:rPr lang="ar-IQ" b="1" dirty="0" smtClean="0"/>
              <a:t> الاتصال ما </a:t>
            </a:r>
            <a:endParaRPr lang="en-US" dirty="0" smtClean="0"/>
          </a:p>
          <a:p>
            <a:r>
              <a:rPr lang="ar-IQ" b="1" dirty="0" smtClean="0"/>
              <a:t>يؤدي </a:t>
            </a:r>
            <a:r>
              <a:rPr lang="ar-IQ" b="1" dirty="0" err="1" smtClean="0"/>
              <a:t>الى</a:t>
            </a:r>
            <a:r>
              <a:rPr lang="ar-IQ" b="1" dirty="0" smtClean="0"/>
              <a:t> حصول نوع من </a:t>
            </a:r>
            <a:r>
              <a:rPr lang="ar-IQ" b="1" dirty="0" err="1" smtClean="0"/>
              <a:t>التاثير</a:t>
            </a:r>
            <a:r>
              <a:rPr lang="ar-IQ" b="1" dirty="0" smtClean="0"/>
              <a:t> وليس مجرد تقاسم معلومات </a:t>
            </a:r>
            <a:r>
              <a:rPr lang="ar-IQ" b="1" dirty="0" err="1" smtClean="0"/>
              <a:t>او</a:t>
            </a:r>
            <a:r>
              <a:rPr lang="ar-IQ" b="1" dirty="0" smtClean="0"/>
              <a:t> بيانات مجردة </a:t>
            </a:r>
            <a:r>
              <a:rPr lang="ar-IQ" b="1" dirty="0" err="1" smtClean="0"/>
              <a:t>وتاسيسا</a:t>
            </a:r>
            <a:r>
              <a:rPr lang="ar-IQ" b="1" dirty="0" smtClean="0"/>
              <a:t> على </a:t>
            </a:r>
            <a:endParaRPr lang="en-US" dirty="0" smtClean="0"/>
          </a:p>
          <a:p>
            <a:r>
              <a:rPr lang="ar-IQ" b="1" dirty="0" smtClean="0"/>
              <a:t>ذلك فان عملية الاتصال لها بداية ونهاية فالعملية </a:t>
            </a:r>
            <a:r>
              <a:rPr lang="ar-IQ" b="1" dirty="0" err="1" smtClean="0"/>
              <a:t>تبدا</a:t>
            </a:r>
            <a:r>
              <a:rPr lang="ar-IQ" b="1" dirty="0" smtClean="0"/>
              <a:t> عندما يرغب شخص </a:t>
            </a:r>
            <a:r>
              <a:rPr lang="ar-IQ" b="1" dirty="0" err="1" smtClean="0"/>
              <a:t>او</a:t>
            </a:r>
            <a:r>
              <a:rPr lang="ar-IQ" b="1" dirty="0" smtClean="0"/>
              <a:t> منظمة بنقل </a:t>
            </a:r>
            <a:endParaRPr lang="en-US" dirty="0" smtClean="0"/>
          </a:p>
          <a:p>
            <a:r>
              <a:rPr lang="ar-IQ" b="1" dirty="0" smtClean="0"/>
              <a:t>معان </a:t>
            </a:r>
            <a:r>
              <a:rPr lang="ar-IQ" b="1" dirty="0" err="1" smtClean="0"/>
              <a:t>او</a:t>
            </a:r>
            <a:r>
              <a:rPr lang="ar-IQ" b="1" dirty="0" smtClean="0"/>
              <a:t> </a:t>
            </a:r>
            <a:r>
              <a:rPr lang="ar-IQ" b="1" dirty="0" err="1" smtClean="0"/>
              <a:t>افكار</a:t>
            </a:r>
            <a:r>
              <a:rPr lang="ar-IQ" b="1" dirty="0" smtClean="0"/>
              <a:t> </a:t>
            </a:r>
            <a:r>
              <a:rPr lang="ar-IQ" b="1" dirty="0" err="1" smtClean="0"/>
              <a:t>او</a:t>
            </a:r>
            <a:r>
              <a:rPr lang="ar-IQ" b="1" dirty="0" smtClean="0"/>
              <a:t> بيانات </a:t>
            </a:r>
            <a:r>
              <a:rPr lang="ar-IQ" b="1" dirty="0" err="1" smtClean="0"/>
              <a:t>او</a:t>
            </a:r>
            <a:r>
              <a:rPr lang="ar-IQ" b="1" dirty="0" smtClean="0"/>
              <a:t> </a:t>
            </a:r>
            <a:r>
              <a:rPr lang="ar-IQ" b="1" dirty="0" err="1" smtClean="0"/>
              <a:t>اي</a:t>
            </a:r>
            <a:r>
              <a:rPr lang="ar-IQ" b="1" dirty="0" smtClean="0"/>
              <a:t> شي </a:t>
            </a:r>
            <a:r>
              <a:rPr lang="ar-IQ" b="1" dirty="0" err="1" smtClean="0"/>
              <a:t>اخر</a:t>
            </a:r>
            <a:r>
              <a:rPr lang="ar-IQ" b="1" dirty="0" smtClean="0"/>
              <a:t> </a:t>
            </a:r>
            <a:r>
              <a:rPr lang="ar-IQ" b="1" dirty="0" err="1" smtClean="0"/>
              <a:t>الى</a:t>
            </a:r>
            <a:r>
              <a:rPr lang="ar-IQ" b="1" dirty="0" smtClean="0"/>
              <a:t> شخص </a:t>
            </a:r>
            <a:r>
              <a:rPr lang="ar-IQ" b="1" dirty="0" err="1" smtClean="0"/>
              <a:t>او</a:t>
            </a:r>
            <a:r>
              <a:rPr lang="ar-IQ" b="1" dirty="0" smtClean="0"/>
              <a:t> </a:t>
            </a:r>
            <a:r>
              <a:rPr lang="ar-IQ" b="1" dirty="0" err="1" smtClean="0"/>
              <a:t>اشخاص</a:t>
            </a:r>
            <a:r>
              <a:rPr lang="ar-IQ" b="1" dirty="0" smtClean="0"/>
              <a:t> </a:t>
            </a:r>
            <a:r>
              <a:rPr lang="ar-IQ" b="1" dirty="0" err="1" smtClean="0"/>
              <a:t>اخرين</a:t>
            </a:r>
            <a:r>
              <a:rPr lang="ar-IQ" b="1" dirty="0" smtClean="0"/>
              <a:t> بغية </a:t>
            </a:r>
            <a:r>
              <a:rPr lang="ar-IQ" b="1" dirty="0" err="1" smtClean="0"/>
              <a:t>التاثير</a:t>
            </a:r>
            <a:r>
              <a:rPr lang="ar-IQ" b="1" dirty="0" smtClean="0"/>
              <a:t> بهم من </a:t>
            </a:r>
            <a:endParaRPr lang="en-US" dirty="0" smtClean="0"/>
          </a:p>
          <a:p>
            <a:r>
              <a:rPr lang="ar-IQ" b="1" dirty="0" smtClean="0"/>
              <a:t>خلال حالة التفاعل التي ينطوي عليها عملية الاتصال 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IQ" sz="4400" b="1" dirty="0" smtClean="0"/>
              <a:t>عناصر الاتصال :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ar-IQ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1- الرسالة </a:t>
            </a:r>
            <a:r>
              <a:rPr lang="ar-IQ" b="1" dirty="0" err="1" smtClean="0"/>
              <a:t>او</a:t>
            </a:r>
            <a:r>
              <a:rPr lang="ar-IQ" b="1" dirty="0" smtClean="0"/>
              <a:t> المعنى :</a:t>
            </a:r>
            <a:endParaRPr lang="en-US" dirty="0" smtClean="0"/>
          </a:p>
          <a:p>
            <a:r>
              <a:rPr lang="ar-IQ" b="1" dirty="0" smtClean="0"/>
              <a:t>وهي عبارة عن الجانب </a:t>
            </a:r>
            <a:r>
              <a:rPr lang="ar-IQ" b="1" dirty="0" err="1" smtClean="0"/>
              <a:t>او</a:t>
            </a:r>
            <a:r>
              <a:rPr lang="ar-IQ" b="1" dirty="0" smtClean="0"/>
              <a:t> المحتوى الملموس للمعنى </a:t>
            </a:r>
            <a:r>
              <a:rPr lang="ar-IQ" b="1" dirty="0" err="1" smtClean="0"/>
              <a:t>او</a:t>
            </a:r>
            <a:r>
              <a:rPr lang="ar-IQ" b="1" dirty="0" smtClean="0"/>
              <a:t> الفكرة المراد </a:t>
            </a:r>
            <a:r>
              <a:rPr lang="ar-IQ" b="1" dirty="0" err="1" smtClean="0"/>
              <a:t>ارسالها</a:t>
            </a:r>
            <a:r>
              <a:rPr lang="ar-IQ" b="1" dirty="0" smtClean="0"/>
              <a:t> </a:t>
            </a:r>
            <a:r>
              <a:rPr lang="ar-IQ" b="1" dirty="0" err="1" smtClean="0"/>
              <a:t>او</a:t>
            </a:r>
            <a:r>
              <a:rPr lang="ar-IQ" b="1" dirty="0" smtClean="0"/>
              <a:t> نقلها </a:t>
            </a:r>
            <a:r>
              <a:rPr lang="ar-IQ" b="1" dirty="0" err="1" smtClean="0"/>
              <a:t>الى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dirty="0" smtClean="0"/>
              <a:t>الجهة المستهدفة وهي المستلم </a:t>
            </a:r>
            <a:r>
              <a:rPr lang="ar-IQ" b="1" dirty="0" err="1" smtClean="0"/>
              <a:t>او</a:t>
            </a:r>
            <a:r>
              <a:rPr lang="ar-IQ" b="1" dirty="0" smtClean="0"/>
              <a:t> مستقبل الرسالة وقد تكون الرسالة على شكل صور </a:t>
            </a:r>
            <a:r>
              <a:rPr lang="ar-IQ" b="1" dirty="0" err="1" smtClean="0"/>
              <a:t>او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dirty="0" err="1" smtClean="0"/>
              <a:t>تجسيدات</a:t>
            </a:r>
            <a:r>
              <a:rPr lang="ar-IQ" b="1" dirty="0" smtClean="0"/>
              <a:t> لها </a:t>
            </a:r>
            <a:r>
              <a:rPr lang="ar-IQ" b="1" dirty="0" err="1" smtClean="0"/>
              <a:t>او</a:t>
            </a:r>
            <a:r>
              <a:rPr lang="ar-IQ" b="1" dirty="0" smtClean="0"/>
              <a:t> كلمات </a:t>
            </a:r>
            <a:r>
              <a:rPr lang="ar-IQ" b="1" dirty="0" err="1" smtClean="0"/>
              <a:t>او</a:t>
            </a:r>
            <a:r>
              <a:rPr lang="ar-IQ" b="1" dirty="0" smtClean="0"/>
              <a:t> عبارات يكون لها معنى .</a:t>
            </a:r>
            <a:endParaRPr lang="en-US" dirty="0" smtClean="0"/>
          </a:p>
          <a:p>
            <a:r>
              <a:rPr lang="ar-IQ" b="1" dirty="0" smtClean="0"/>
              <a:t>2- التشفير :</a:t>
            </a:r>
            <a:endParaRPr lang="en-US" dirty="0" smtClean="0"/>
          </a:p>
          <a:p>
            <a:r>
              <a:rPr lang="ar-IQ" b="1" dirty="0" smtClean="0"/>
              <a:t>هو عبارة عن عملية يتم من خلالها انتقاء الرموز </a:t>
            </a:r>
            <a:r>
              <a:rPr lang="ar-IQ" b="1" dirty="0" err="1" smtClean="0"/>
              <a:t>او</a:t>
            </a:r>
            <a:r>
              <a:rPr lang="ar-IQ" b="1" dirty="0" smtClean="0"/>
              <a:t> </a:t>
            </a:r>
            <a:r>
              <a:rPr lang="ar-IQ" b="1" dirty="0" err="1" smtClean="0"/>
              <a:t>الشيفرات</a:t>
            </a:r>
            <a:r>
              <a:rPr lang="ar-IQ" b="1" dirty="0" smtClean="0"/>
              <a:t> التي تؤلف الرسالة </a:t>
            </a:r>
            <a:r>
              <a:rPr lang="ar-IQ" b="1" dirty="0" err="1" smtClean="0"/>
              <a:t>او</a:t>
            </a:r>
            <a:r>
              <a:rPr lang="ar-IQ" b="1" dirty="0" smtClean="0"/>
              <a:t> تسهم</a:t>
            </a:r>
            <a:endParaRPr lang="en-US" dirty="0" smtClean="0"/>
          </a:p>
          <a:p>
            <a:r>
              <a:rPr lang="ar-IQ" b="1" dirty="0" smtClean="0"/>
              <a:t> في صياغتها مثل قيام المرسل باستخدام الحروف في الرسالة </a:t>
            </a:r>
            <a:r>
              <a:rPr lang="ar-IQ" b="1" dirty="0" err="1" smtClean="0"/>
              <a:t>او</a:t>
            </a:r>
            <a:r>
              <a:rPr lang="ar-IQ" b="1" dirty="0" smtClean="0"/>
              <a:t> اعتماد رموز معينة </a:t>
            </a:r>
            <a:r>
              <a:rPr lang="ar-IQ" b="1" dirty="0" err="1" smtClean="0"/>
              <a:t>او</a:t>
            </a:r>
            <a:r>
              <a:rPr lang="ar-IQ" b="1" dirty="0" smtClean="0"/>
              <a:t> دلالات </a:t>
            </a:r>
            <a:endParaRPr lang="en-US" dirty="0" smtClean="0"/>
          </a:p>
          <a:p>
            <a:r>
              <a:rPr lang="ar-IQ" b="1" dirty="0" smtClean="0"/>
              <a:t>ذات معنى مستتر </a:t>
            </a:r>
            <a:r>
              <a:rPr lang="ar-IQ" b="1" dirty="0" err="1" smtClean="0"/>
              <a:t>او</a:t>
            </a:r>
            <a:r>
              <a:rPr lang="ar-IQ" b="1" dirty="0" smtClean="0"/>
              <a:t> ظاهر 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3- قناة </a:t>
            </a:r>
            <a:r>
              <a:rPr lang="ar-IQ" b="1" dirty="0" err="1" smtClean="0"/>
              <a:t>او</a:t>
            </a:r>
            <a:r>
              <a:rPr lang="ar-IQ" b="1" dirty="0" smtClean="0"/>
              <a:t> وسيلة الاتصال :</a:t>
            </a:r>
            <a:endParaRPr lang="en-US" dirty="0" smtClean="0"/>
          </a:p>
          <a:p>
            <a:r>
              <a:rPr lang="ar-IQ" b="1" dirty="0" smtClean="0"/>
              <a:t>وهي عبارة عن الوسيلة التي يتم عبرها </a:t>
            </a:r>
            <a:r>
              <a:rPr lang="ar-IQ" b="1" dirty="0" err="1" smtClean="0"/>
              <a:t>ارسال</a:t>
            </a:r>
            <a:r>
              <a:rPr lang="ar-IQ" b="1" dirty="0" smtClean="0"/>
              <a:t> الرسالة ومن </a:t>
            </a:r>
            <a:r>
              <a:rPr lang="ar-IQ" b="1" dirty="0" err="1" smtClean="0"/>
              <a:t>امثلتها</a:t>
            </a:r>
            <a:r>
              <a:rPr lang="ar-IQ" b="1" dirty="0" smtClean="0"/>
              <a:t> الاتصالات السلكية واللاسلكية مثل الهاتف والنقال والانترنت </a:t>
            </a:r>
            <a:r>
              <a:rPr lang="ar-IQ" b="1" dirty="0" err="1" smtClean="0"/>
              <a:t>او</a:t>
            </a:r>
            <a:r>
              <a:rPr lang="ar-IQ" b="1" dirty="0" smtClean="0"/>
              <a:t> الفاكس .</a:t>
            </a:r>
            <a:endParaRPr lang="en-US" dirty="0" smtClean="0"/>
          </a:p>
          <a:p>
            <a:r>
              <a:rPr lang="ar-IQ" b="1" dirty="0" smtClean="0"/>
              <a:t>4- فك التشفير :</a:t>
            </a:r>
            <a:endParaRPr lang="en-US" dirty="0" smtClean="0"/>
          </a:p>
          <a:p>
            <a:r>
              <a:rPr lang="ar-IQ" b="1" dirty="0" smtClean="0"/>
              <a:t>وهي عبارة عن ترجمة الرموز </a:t>
            </a:r>
            <a:r>
              <a:rPr lang="ar-IQ" b="1" dirty="0" err="1" smtClean="0"/>
              <a:t>والشيفرات</a:t>
            </a:r>
            <a:r>
              <a:rPr lang="ar-IQ" b="1" dirty="0" smtClean="0"/>
              <a:t> المتضمنة في الرسالة </a:t>
            </a:r>
            <a:r>
              <a:rPr lang="ar-IQ" b="1" dirty="0" err="1" smtClean="0"/>
              <a:t>او</a:t>
            </a:r>
            <a:r>
              <a:rPr lang="ar-IQ" b="1" dirty="0" smtClean="0"/>
              <a:t> تفسيرها بهدف الوصول </a:t>
            </a:r>
            <a:endParaRPr lang="en-US" dirty="0" smtClean="0"/>
          </a:p>
          <a:p>
            <a:r>
              <a:rPr lang="ar-IQ" b="1" dirty="0" err="1" smtClean="0"/>
              <a:t>الى</a:t>
            </a:r>
            <a:r>
              <a:rPr lang="ar-IQ" b="1" dirty="0" smtClean="0"/>
              <a:t> فهم دقيق لمعانيها ومن دون القدرة على فك التشفير فلن يتحقق </a:t>
            </a:r>
            <a:r>
              <a:rPr lang="ar-IQ" b="1" dirty="0" err="1" smtClean="0"/>
              <a:t>اي</a:t>
            </a:r>
            <a:r>
              <a:rPr lang="ar-IQ" b="1" dirty="0" smtClean="0"/>
              <a:t> من </a:t>
            </a:r>
            <a:r>
              <a:rPr lang="ar-IQ" b="1" dirty="0" err="1" smtClean="0"/>
              <a:t>اهدافه</a:t>
            </a:r>
            <a:r>
              <a:rPr lang="ar-IQ" b="1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b="1" dirty="0" smtClean="0"/>
              <a:t>5- الضوضاء :</a:t>
            </a:r>
            <a:endParaRPr lang="en-US" dirty="0" smtClean="0"/>
          </a:p>
          <a:p>
            <a:r>
              <a:rPr lang="ar-IQ" b="1" dirty="0" smtClean="0"/>
              <a:t>هي عبارة عن معوقات من شانها التقليل من القدرة على </a:t>
            </a:r>
            <a:r>
              <a:rPr lang="ar-IQ" b="1" dirty="0" err="1" smtClean="0"/>
              <a:t>ادراك</a:t>
            </a:r>
            <a:r>
              <a:rPr lang="ar-IQ" b="1" dirty="0" smtClean="0"/>
              <a:t> معنى الرسالة وقد تتعلق </a:t>
            </a:r>
            <a:endParaRPr lang="en-US" dirty="0" smtClean="0"/>
          </a:p>
          <a:p>
            <a:r>
              <a:rPr lang="ar-IQ" b="1" dirty="0" smtClean="0"/>
              <a:t>الضوضاء بالمرسل حيث قد </a:t>
            </a:r>
            <a:r>
              <a:rPr lang="ar-IQ" b="1" dirty="0" err="1" smtClean="0"/>
              <a:t>لاتكون</a:t>
            </a:r>
            <a:r>
              <a:rPr lang="ar-IQ" b="1" dirty="0" smtClean="0"/>
              <a:t> </a:t>
            </a:r>
            <a:r>
              <a:rPr lang="ar-IQ" b="1" dirty="0" err="1" smtClean="0"/>
              <a:t>ادراكاته</a:t>
            </a:r>
            <a:r>
              <a:rPr lang="ar-IQ" b="1" dirty="0" smtClean="0"/>
              <a:t> وشخصيته وقدرته على اختيار الوسيلة بالشكل</a:t>
            </a:r>
            <a:endParaRPr lang="en-US" dirty="0" smtClean="0"/>
          </a:p>
          <a:p>
            <a:r>
              <a:rPr lang="ar-IQ" b="1" dirty="0" smtClean="0"/>
              <a:t> الذي ينبغي </a:t>
            </a:r>
            <a:r>
              <a:rPr lang="ar-IQ" b="1" dirty="0" err="1" smtClean="0"/>
              <a:t>ان</a:t>
            </a:r>
            <a:r>
              <a:rPr lang="ar-IQ" b="1" dirty="0" smtClean="0"/>
              <a:t> تكون عليه . وقد تتعلق الضوضاء بالمستلم ذاته </a:t>
            </a:r>
            <a:r>
              <a:rPr lang="ar-IQ" b="1" dirty="0" err="1" smtClean="0"/>
              <a:t>او</a:t>
            </a:r>
            <a:r>
              <a:rPr lang="ar-IQ" b="1" dirty="0" smtClean="0"/>
              <a:t> بقناة الاتصال ذاتها ومن </a:t>
            </a:r>
            <a:endParaRPr lang="en-US" dirty="0" smtClean="0"/>
          </a:p>
          <a:p>
            <a:r>
              <a:rPr lang="ar-IQ" b="1" dirty="0" smtClean="0"/>
              <a:t>المؤكد </a:t>
            </a:r>
            <a:r>
              <a:rPr lang="ar-IQ" b="1" dirty="0" err="1" smtClean="0"/>
              <a:t>ان</a:t>
            </a:r>
            <a:r>
              <a:rPr lang="ar-IQ" b="1" dirty="0" smtClean="0"/>
              <a:t> الضوضاء تؤدي </a:t>
            </a:r>
            <a:r>
              <a:rPr lang="ar-IQ" b="1" dirty="0" err="1" smtClean="0"/>
              <a:t>الى</a:t>
            </a:r>
            <a:r>
              <a:rPr lang="ar-IQ" b="1" dirty="0" smtClean="0"/>
              <a:t> </a:t>
            </a:r>
            <a:r>
              <a:rPr lang="ar-IQ" b="1" dirty="0" err="1" smtClean="0"/>
              <a:t>اضعاف</a:t>
            </a:r>
            <a:r>
              <a:rPr lang="ar-IQ" b="1" dirty="0" smtClean="0"/>
              <a:t> كفاءة الاتصال وفاعليته .</a:t>
            </a:r>
            <a:endParaRPr lang="en-US" dirty="0" smtClean="0"/>
          </a:p>
          <a:p>
            <a:r>
              <a:rPr lang="en-US" b="1" dirty="0" smtClean="0"/>
              <a:t>	</a:t>
            </a:r>
            <a:endParaRPr lang="en-US" dirty="0" smtClean="0"/>
          </a:p>
          <a:p>
            <a:r>
              <a:rPr lang="ar-IQ" b="1" dirty="0" smtClean="0"/>
              <a:t>6- التغذية العكسية </a:t>
            </a:r>
            <a:r>
              <a:rPr lang="ar-IQ" b="1" dirty="0" err="1" smtClean="0"/>
              <a:t>او</a:t>
            </a:r>
            <a:r>
              <a:rPr lang="ar-IQ" b="1" dirty="0" smtClean="0"/>
              <a:t> التغذية الراجعة :</a:t>
            </a:r>
            <a:endParaRPr lang="en-US" dirty="0" smtClean="0"/>
          </a:p>
          <a:p>
            <a:r>
              <a:rPr lang="ar-IQ" b="1" dirty="0" smtClean="0"/>
              <a:t>وهي عبارة عن ردود فعل </a:t>
            </a:r>
            <a:r>
              <a:rPr lang="ar-IQ" b="1" dirty="0" err="1" smtClean="0"/>
              <a:t>او</a:t>
            </a:r>
            <a:r>
              <a:rPr lang="ar-IQ" b="1" dirty="0" smtClean="0"/>
              <a:t> استجابة المستلم لرسالة المرسل وتعطي التغذية العكسية انطباعا</a:t>
            </a:r>
            <a:endParaRPr lang="en-US" dirty="0" smtClean="0"/>
          </a:p>
          <a:p>
            <a:r>
              <a:rPr lang="ar-IQ" b="1" dirty="0" smtClean="0"/>
              <a:t> عن مدى فهم </a:t>
            </a:r>
            <a:r>
              <a:rPr lang="ar-IQ" b="1" dirty="0" err="1" smtClean="0"/>
              <a:t>وادراك</a:t>
            </a:r>
            <a:r>
              <a:rPr lang="ar-IQ" b="1" dirty="0" smtClean="0"/>
              <a:t> مستلم الرسالة لمضمونها .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فوائد الاتصال :</a:t>
            </a:r>
            <a:endParaRPr lang="en-US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يحقق الاتصال الفعال بين </a:t>
            </a:r>
            <a:r>
              <a:rPr lang="ar-IQ" b="1" dirty="0" err="1" smtClean="0"/>
              <a:t>الادارة</a:t>
            </a:r>
            <a:r>
              <a:rPr lang="ar-IQ" b="1" dirty="0" smtClean="0"/>
              <a:t> والعاملين عدة فوائد للمؤسسة </a:t>
            </a:r>
            <a:r>
              <a:rPr lang="ar-IQ" b="1" dirty="0" err="1" smtClean="0"/>
              <a:t>اهمها</a:t>
            </a:r>
            <a:r>
              <a:rPr lang="ar-IQ" b="1" dirty="0" smtClean="0"/>
              <a:t> :</a:t>
            </a:r>
            <a:endParaRPr lang="en-US" dirty="0" smtClean="0"/>
          </a:p>
          <a:p>
            <a:r>
              <a:rPr lang="ar-IQ" b="1" dirty="0" smtClean="0"/>
              <a:t>1- تفهم الفرد للعمل المكلف </a:t>
            </a:r>
            <a:r>
              <a:rPr lang="ar-IQ" b="1" dirty="0" err="1" smtClean="0"/>
              <a:t>به</a:t>
            </a:r>
            <a:r>
              <a:rPr lang="ar-IQ" b="1" dirty="0" smtClean="0"/>
              <a:t> : حيث </a:t>
            </a:r>
            <a:r>
              <a:rPr lang="ar-IQ" b="1" dirty="0" err="1" smtClean="0"/>
              <a:t>ان</a:t>
            </a:r>
            <a:r>
              <a:rPr lang="ar-IQ" b="1" dirty="0" smtClean="0"/>
              <a:t> تفهم الفرد لجوانب عمله المختلفة والهدف من</a:t>
            </a:r>
            <a:endParaRPr lang="en-US" dirty="0" smtClean="0"/>
          </a:p>
          <a:p>
            <a:r>
              <a:rPr lang="ar-IQ" b="1" dirty="0" smtClean="0"/>
              <a:t>وراء جهده يساعد على تعاونه مع باقي زملائه ودقة </a:t>
            </a:r>
            <a:r>
              <a:rPr lang="ar-IQ" b="1" dirty="0" err="1" smtClean="0"/>
              <a:t>ادائه</a:t>
            </a:r>
            <a:r>
              <a:rPr lang="ar-IQ" b="1" dirty="0" smtClean="0"/>
              <a:t> وارتفاع </a:t>
            </a:r>
            <a:r>
              <a:rPr lang="ar-IQ" b="1" dirty="0" err="1" smtClean="0"/>
              <a:t>انتاجيته</a:t>
            </a:r>
            <a:r>
              <a:rPr lang="ar-IQ" b="1" dirty="0" smtClean="0"/>
              <a:t> مما يزيد من </a:t>
            </a:r>
            <a:endParaRPr lang="en-US" dirty="0" smtClean="0"/>
          </a:p>
          <a:p>
            <a:r>
              <a:rPr lang="ar-IQ" b="1" dirty="0" smtClean="0"/>
              <a:t>درجة رضاه عن العمل.</a:t>
            </a:r>
            <a:endParaRPr lang="en-US" dirty="0" smtClean="0"/>
          </a:p>
          <a:p>
            <a:r>
              <a:rPr lang="ar-IQ" b="1" dirty="0" smtClean="0"/>
              <a:t>2- التعرف على مشكلات ومعوقات العمل : فالاتصال المستمر يساعد الفرد في التعرف على</a:t>
            </a:r>
            <a:endParaRPr lang="en-US" dirty="0" smtClean="0"/>
          </a:p>
          <a:p>
            <a:r>
              <a:rPr lang="ar-IQ" b="1" dirty="0" smtClean="0"/>
              <a:t>ظروف عمله الواقعية والتعايش مع مشكلات العمل والعاملين </a:t>
            </a:r>
            <a:r>
              <a:rPr lang="ar-IQ" b="1" dirty="0" err="1" smtClean="0"/>
              <a:t>وامكانيه</a:t>
            </a:r>
            <a:r>
              <a:rPr lang="ar-IQ" b="1" dirty="0" smtClean="0"/>
              <a:t> التواصل معهم عن</a:t>
            </a:r>
            <a:endParaRPr lang="en-US" dirty="0" smtClean="0"/>
          </a:p>
          <a:p>
            <a:r>
              <a:rPr lang="ar-IQ" b="1" dirty="0" err="1" smtClean="0"/>
              <a:t>الاسباب</a:t>
            </a:r>
            <a:r>
              <a:rPr lang="ar-IQ" b="1" dirty="0" smtClean="0"/>
              <a:t> الحقيقية والمقترحات المناسبة للعلاج مما يسهم في تحسين ظروف العمل 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20921005</TotalTime>
  <Words>824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Constantia</vt:lpstr>
      <vt:lpstr>Majalla UI</vt:lpstr>
      <vt:lpstr>Traditional Arabic</vt:lpstr>
      <vt:lpstr>Wingdings 2</vt:lpstr>
      <vt:lpstr>تدفق</vt:lpstr>
      <vt:lpstr>PowerPoint Presentation</vt:lpstr>
      <vt:lpstr>مفهوم الاتصال :</vt:lpstr>
      <vt:lpstr>تعريف الاتصال :</vt:lpstr>
      <vt:lpstr>PowerPoint Presentation</vt:lpstr>
      <vt:lpstr>عملية الاتصال وعناصره : </vt:lpstr>
      <vt:lpstr>عناصر الاتصال : </vt:lpstr>
      <vt:lpstr>PowerPoint Presentation</vt:lpstr>
      <vt:lpstr>PowerPoint Presentation</vt:lpstr>
      <vt:lpstr>فوائد الاتصال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كلية الإدارة والاقتصاد                                                                                    المادة/ أدارة مكتب قسم أدارة أعمال/دبلوم عالي </dc:title>
  <dc:creator>hp</dc:creator>
  <cp:lastModifiedBy>Maher</cp:lastModifiedBy>
  <cp:revision>50</cp:revision>
  <dcterms:created xsi:type="dcterms:W3CDTF">1979-12-31T23:00:59Z</dcterms:created>
  <dcterms:modified xsi:type="dcterms:W3CDTF">2020-10-17T09:35:56Z</dcterms:modified>
</cp:coreProperties>
</file>