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0" d="100"/>
          <a:sy n="80" d="100"/>
        </p:scale>
        <p:origin x="145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01/03/1442</a:t>
            </a:fld>
            <a:endParaRPr lang="ar-SA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01/03/1442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01/03/1442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01/03/1442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01/03/1442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01/03/1442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01/03/1442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01/03/1442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01/03/1442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01/03/1442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ذو زاوية واحدة مخدوشة ودائرية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ثلث قائم الزاوية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01/03/1442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10" name="شكل حر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شكل حر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01/03/1442</a:t>
            </a:fld>
            <a:endParaRPr lang="ar-SA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grpSp>
        <p:nvGrpSpPr>
          <p:cNvPr id="2" name="مجموعة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شكل حر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شكل حر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ar-IQ" sz="2000" b="1" dirty="0" smtClean="0"/>
              <a:t>انواع </a:t>
            </a:r>
            <a:r>
              <a:rPr lang="ar-IQ" sz="2000" b="1" dirty="0" smtClean="0"/>
              <a:t>ومبادئ التفاوض</a:t>
            </a:r>
          </a:p>
          <a:p>
            <a:pPr algn="ctr">
              <a:buNone/>
            </a:pPr>
            <a:endParaRPr lang="ar-IQ" sz="2000" b="1" dirty="0" smtClean="0"/>
          </a:p>
          <a:p>
            <a:pPr algn="ctr">
              <a:buNone/>
            </a:pPr>
            <a:endParaRPr lang="ar-IQ" sz="2000" b="1" dirty="0" smtClean="0"/>
          </a:p>
          <a:p>
            <a:pPr algn="ctr">
              <a:buNone/>
            </a:pPr>
            <a:endParaRPr lang="ar-IQ" sz="2000" b="1" dirty="0" smtClean="0"/>
          </a:p>
          <a:p>
            <a:pPr algn="ctr">
              <a:buNone/>
            </a:pPr>
            <a:r>
              <a:rPr lang="ar-IQ" sz="2000" b="1" dirty="0" smtClean="0"/>
              <a:t>أ . م . د . سمية عباس مجيد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IQ" sz="4400" b="1" dirty="0" smtClean="0"/>
              <a:t>انواع التفاوض :</a:t>
            </a:r>
            <a:r>
              <a:rPr lang="en-US" sz="4400" dirty="0" smtClean="0"/>
              <a:t/>
            </a:r>
            <a:br>
              <a:rPr lang="en-US" sz="4400" dirty="0" smtClean="0"/>
            </a:br>
            <a:endParaRPr lang="ar-IQ" sz="44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ar-IQ" b="1" dirty="0" smtClean="0"/>
              <a:t>1- التفاوض من اجل مد اتفاقيات </a:t>
            </a:r>
            <a:r>
              <a:rPr lang="ar-IQ" b="1" dirty="0" err="1" smtClean="0"/>
              <a:t>او</a:t>
            </a:r>
            <a:r>
              <a:rPr lang="ar-IQ" b="1" dirty="0" smtClean="0"/>
              <a:t> عقود قائمة :</a:t>
            </a:r>
            <a:endParaRPr lang="en-US" dirty="0" smtClean="0"/>
          </a:p>
          <a:p>
            <a:r>
              <a:rPr lang="ar-IQ" b="1" dirty="0" smtClean="0"/>
              <a:t>وهنا يكون المحرك الأول انقطاع العقد </a:t>
            </a:r>
            <a:r>
              <a:rPr lang="ar-IQ" b="1" dirty="0" err="1" smtClean="0"/>
              <a:t>او</a:t>
            </a:r>
            <a:r>
              <a:rPr lang="ar-IQ" b="1" dirty="0" smtClean="0"/>
              <a:t> حدوث </a:t>
            </a:r>
            <a:r>
              <a:rPr lang="ar-IQ" b="1" dirty="0" err="1" smtClean="0"/>
              <a:t>شئ</a:t>
            </a:r>
            <a:r>
              <a:rPr lang="ar-IQ" b="1" dirty="0" smtClean="0"/>
              <a:t> سيؤدي إلى تأثيرات سلبية على الطرفين</a:t>
            </a:r>
            <a:endParaRPr lang="en-US" dirty="0" smtClean="0"/>
          </a:p>
          <a:p>
            <a:r>
              <a:rPr lang="ar-IQ" b="1" dirty="0" err="1" smtClean="0"/>
              <a:t>او</a:t>
            </a:r>
            <a:r>
              <a:rPr lang="ar-IQ" b="1" dirty="0" smtClean="0"/>
              <a:t> أحداهما .</a:t>
            </a:r>
            <a:endParaRPr lang="en-US" dirty="0" smtClean="0"/>
          </a:p>
          <a:p>
            <a:r>
              <a:rPr lang="ar-IQ" b="1" dirty="0" smtClean="0"/>
              <a:t>2- التفاوض من اجل تغيير أوضاع ما لصالح طرف ما :</a:t>
            </a:r>
            <a:endParaRPr lang="en-US" dirty="0" smtClean="0"/>
          </a:p>
          <a:p>
            <a:r>
              <a:rPr lang="ar-IQ" b="1" dirty="0" smtClean="0"/>
              <a:t>بناءا على تغيير في موازين القوى بحيث تكون الاتفاقات السابقة مجحفة </a:t>
            </a:r>
            <a:r>
              <a:rPr lang="ar-IQ" b="1" dirty="0" err="1" smtClean="0"/>
              <a:t>لاحد</a:t>
            </a:r>
            <a:r>
              <a:rPr lang="ar-IQ" b="1" dirty="0" smtClean="0"/>
              <a:t> الطرفين في ضل</a:t>
            </a:r>
            <a:endParaRPr lang="en-US" dirty="0" smtClean="0"/>
          </a:p>
          <a:p>
            <a:r>
              <a:rPr lang="ar-IQ" b="1" dirty="0" smtClean="0"/>
              <a:t>الوضع الجديد .</a:t>
            </a:r>
            <a:endParaRPr lang="en-US" dirty="0" smtClean="0"/>
          </a:p>
          <a:p>
            <a:r>
              <a:rPr lang="ar-IQ" b="1" dirty="0" smtClean="0"/>
              <a:t> </a:t>
            </a:r>
            <a:endParaRPr lang="en-US" dirty="0" smtClean="0"/>
          </a:p>
          <a:p>
            <a:r>
              <a:rPr lang="ar-IQ" b="1" dirty="0" smtClean="0"/>
              <a:t>3- التفاوض ألابتكاري : هو الذي يهدف إلى إنشاء علاقات إستراتيجية جديدة لخلق مكاسب</a:t>
            </a:r>
            <a:endParaRPr lang="en-US" dirty="0" smtClean="0"/>
          </a:p>
          <a:p>
            <a:r>
              <a:rPr lang="ar-IQ" b="1" dirty="0" smtClean="0"/>
              <a:t>جديدة وكبيرة .</a:t>
            </a:r>
            <a:endParaRPr lang="en-US" dirty="0" smtClean="0"/>
          </a:p>
          <a:p>
            <a:r>
              <a:rPr lang="ar-IQ" b="1" dirty="0" smtClean="0"/>
              <a:t>4- التفاوض الاستكشافي : هذا التفاوض يهدف إلى استكشاف نوايا الأجندة التفاوضية للطرف</a:t>
            </a:r>
            <a:endParaRPr lang="en-US" dirty="0" smtClean="0"/>
          </a:p>
          <a:p>
            <a:r>
              <a:rPr lang="ar-IQ" b="1" dirty="0" smtClean="0"/>
              <a:t>الأخر وقد يتم من خلال وسيط </a:t>
            </a:r>
            <a:r>
              <a:rPr lang="ar-IQ" b="1" dirty="0" err="1" smtClean="0"/>
              <a:t>او</a:t>
            </a:r>
            <a:r>
              <a:rPr lang="ar-IQ" b="1" dirty="0" smtClean="0"/>
              <a:t> من قبل الإطراف المعنية مباشرة .</a:t>
            </a:r>
            <a:endParaRPr lang="en-US" dirty="0" smtClean="0"/>
          </a:p>
          <a:p>
            <a:r>
              <a:rPr lang="ar-IQ" b="1" dirty="0" smtClean="0"/>
              <a:t>5- التفاوض من اجل التأثيرات الجانبية : وهنا لا يكون المقصود من عملية التفاوض توقيع</a:t>
            </a:r>
            <a:endParaRPr lang="en-US" dirty="0" smtClean="0"/>
          </a:p>
          <a:p>
            <a:r>
              <a:rPr lang="ar-IQ" b="1" dirty="0" smtClean="0"/>
              <a:t>الاتفاقيات </a:t>
            </a:r>
            <a:r>
              <a:rPr lang="ar-IQ" b="1" dirty="0" err="1" smtClean="0"/>
              <a:t>او</a:t>
            </a:r>
            <a:r>
              <a:rPr lang="ar-IQ" b="1" dirty="0" smtClean="0"/>
              <a:t> إبرام عقود </a:t>
            </a:r>
            <a:r>
              <a:rPr lang="ar-IQ" b="1" dirty="0" err="1" smtClean="0"/>
              <a:t>او</a:t>
            </a:r>
            <a:r>
              <a:rPr lang="ar-IQ" b="1" dirty="0" smtClean="0"/>
              <a:t> الوصول إلى حلول بل يكون المقصود من التأثيرات الجانبية </a:t>
            </a:r>
            <a:endParaRPr lang="en-US" dirty="0" smtClean="0"/>
          </a:p>
          <a:p>
            <a:r>
              <a:rPr lang="ar-IQ" b="1" dirty="0" smtClean="0"/>
              <a:t>للتفاوض مثل الحفاظ على الاتصال , أو استطلاع موقف الطرف الأخر , وقف إعمال عدائية</a:t>
            </a:r>
            <a:endParaRPr lang="en-US" dirty="0" smtClean="0"/>
          </a:p>
          <a:p>
            <a:r>
              <a:rPr lang="ar-IQ" b="1" dirty="0" smtClean="0"/>
              <a:t>قائمة وخفض مستوى التناحر . </a:t>
            </a:r>
            <a:endParaRPr lang="ar-IQ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sz="4400" b="1" dirty="0" smtClean="0"/>
              <a:t>المقدمة</a:t>
            </a:r>
            <a:endParaRPr lang="ar-IQ" sz="44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r>
              <a:rPr lang="ar-SA" b="1" dirty="0" smtClean="0"/>
              <a:t>يتصل التفاوض اتصالا وثيقا بالحياة  فما دامت هناك حياة فلا بد </a:t>
            </a:r>
            <a:r>
              <a:rPr lang="ar-SA" b="1" dirty="0" err="1" smtClean="0"/>
              <a:t>ان</a:t>
            </a:r>
            <a:r>
              <a:rPr lang="ar-SA" b="1" dirty="0" smtClean="0"/>
              <a:t> يكون هناك تفاوض من </a:t>
            </a:r>
            <a:endParaRPr lang="en-US" dirty="0" smtClean="0"/>
          </a:p>
          <a:p>
            <a:r>
              <a:rPr lang="ar-SA" b="1" dirty="0" smtClean="0"/>
              <a:t>أجل تفادي تضارب المصالح ، ووضع حدود لأطماع النفس البشرية  </a:t>
            </a:r>
            <a:r>
              <a:rPr lang="ar-SA" b="1" dirty="0" err="1" smtClean="0"/>
              <a:t>وترسيم</a:t>
            </a:r>
            <a:r>
              <a:rPr lang="ar-SA" b="1" dirty="0" smtClean="0"/>
              <a:t> قواعد وأسس </a:t>
            </a:r>
            <a:endParaRPr lang="en-US" dirty="0" smtClean="0"/>
          </a:p>
          <a:p>
            <a:r>
              <a:rPr lang="ar-SA" b="1" dirty="0" smtClean="0"/>
              <a:t>تقوم عليها العلاقات بين الناس ، بحيث يتعايش الجميع في سلام بقدر ما يستطيعون  وقد </a:t>
            </a:r>
            <a:endParaRPr lang="en-US" dirty="0" smtClean="0"/>
          </a:p>
          <a:p>
            <a:r>
              <a:rPr lang="ar-SA" b="1" dirty="0" smtClean="0"/>
              <a:t>أثبتت التجارب الإنسانية ، بما لا يدع مجالا للشك  إن الصراع المستمر لا يحقق طموحات إي </a:t>
            </a:r>
            <a:endParaRPr lang="en-US" dirty="0" smtClean="0"/>
          </a:p>
          <a:p>
            <a:r>
              <a:rPr lang="ar-SA" b="1" dirty="0" smtClean="0"/>
              <a:t>طرف مهما كانت قوته ، لأن دوام الحال من المحال  وان موازين القوى في حالة تقلب مستمر </a:t>
            </a:r>
            <a:endParaRPr lang="en-US" dirty="0" smtClean="0"/>
          </a:p>
          <a:p>
            <a:r>
              <a:rPr lang="ar-SA" b="1" dirty="0" smtClean="0"/>
              <a:t> ولذا فان التعاون هو أفضل الصيغ من اجل حياة مستقرة ، ويمثل أفضل وسيلة لتحقيق </a:t>
            </a:r>
            <a:endParaRPr lang="en-US" dirty="0" smtClean="0"/>
          </a:p>
          <a:p>
            <a:r>
              <a:rPr lang="ar-SA" b="1" dirty="0" smtClean="0"/>
              <a:t>التقارب بين مختلف الإطراف على أسس متينة .</a:t>
            </a:r>
            <a:endParaRPr lang="en-US" dirty="0" smtClean="0"/>
          </a:p>
          <a:p>
            <a:r>
              <a:rPr lang="en-US" b="1" dirty="0" smtClean="0"/>
              <a:t> </a:t>
            </a:r>
            <a:endParaRPr lang="en-US" dirty="0" smtClean="0"/>
          </a:p>
          <a:p>
            <a:endParaRPr lang="ar-IQ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b="1" dirty="0" smtClean="0"/>
              <a:t>وتختلف انواع العلاقات بين البشر فهناك علاقات تتم على مستوى الدول ، حيث تتضارب </a:t>
            </a:r>
            <a:endParaRPr lang="en-US" dirty="0" smtClean="0"/>
          </a:p>
          <a:p>
            <a:r>
              <a:rPr lang="ar-SA" b="1" dirty="0" smtClean="0"/>
              <a:t>المصالح ، وتزداد الطموحات  وتتشابك العلاقات ، التي تتطلب إطارا مرسوما وتقاليد عريقة </a:t>
            </a:r>
            <a:endParaRPr lang="en-US" dirty="0" smtClean="0"/>
          </a:p>
          <a:p>
            <a:r>
              <a:rPr lang="ar-SA" b="1" dirty="0" smtClean="0"/>
              <a:t>لفض الاشتباكات والمنازعات  ولا يتم ذلك إلا بالتفاوض بين الدول لوضع أسس العلاقات  </a:t>
            </a:r>
            <a:endParaRPr lang="en-US" dirty="0" smtClean="0"/>
          </a:p>
          <a:p>
            <a:r>
              <a:rPr lang="ar-SA" b="1" dirty="0" smtClean="0"/>
              <a:t>وطرائق تبادل المنافع  وأساليب تخفيف التوتر  وتتخطى هذه العلاقات ميدان السياسة إلى </a:t>
            </a:r>
            <a:endParaRPr lang="en-US" dirty="0" smtClean="0"/>
          </a:p>
          <a:p>
            <a:r>
              <a:rPr lang="ar-SA" b="1" dirty="0" smtClean="0"/>
              <a:t>الميادين الاقتصادية ، والقانونية ، والاجتماعية ، والتربوية ، والثقافية .</a:t>
            </a:r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IQ" sz="4400" b="1" dirty="0" smtClean="0"/>
              <a:t>مفهوم التفاوض :</a:t>
            </a:r>
            <a:endParaRPr lang="en-US" sz="4400" dirty="0" smtClean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ar-IQ" b="1" dirty="0" smtClean="0"/>
              <a:t>التفاوض هو عملية يتفاعل فيها طرفان </a:t>
            </a:r>
            <a:r>
              <a:rPr lang="ar-IQ" b="1" dirty="0" err="1" smtClean="0"/>
              <a:t>او</a:t>
            </a:r>
            <a:r>
              <a:rPr lang="ar-IQ" b="1" dirty="0" smtClean="0"/>
              <a:t> أكثر نتيجة لوجود مصالح مشتركة بينهم يتعذر</a:t>
            </a:r>
            <a:endParaRPr lang="en-US" dirty="0" smtClean="0"/>
          </a:p>
          <a:p>
            <a:r>
              <a:rPr lang="ar-IQ" b="1" dirty="0" smtClean="0"/>
              <a:t>تحقيقها دون حوار حول الموضوعات المرتبطة </a:t>
            </a:r>
            <a:r>
              <a:rPr lang="ar-IQ" b="1" dirty="0" err="1" smtClean="0"/>
              <a:t>بها</a:t>
            </a:r>
            <a:r>
              <a:rPr lang="ar-IQ" b="1" dirty="0" smtClean="0"/>
              <a:t> وقد يكون ذلك بمناقشة الأهداف والآراء</a:t>
            </a:r>
            <a:endParaRPr lang="en-US" dirty="0" smtClean="0"/>
          </a:p>
          <a:p>
            <a:r>
              <a:rPr lang="ar-IQ" b="1" dirty="0" smtClean="0"/>
              <a:t>تعبيريا </a:t>
            </a:r>
            <a:r>
              <a:rPr lang="ar-IQ" b="1" dirty="0" err="1" smtClean="0"/>
              <a:t>او</a:t>
            </a:r>
            <a:r>
              <a:rPr lang="ar-IQ" b="1" dirty="0" smtClean="0"/>
              <a:t> سلوكيا </a:t>
            </a:r>
            <a:r>
              <a:rPr lang="ar-IQ" b="1" dirty="0" err="1" smtClean="0"/>
              <a:t>او</a:t>
            </a:r>
            <a:r>
              <a:rPr lang="ar-IQ" b="1" dirty="0" smtClean="0"/>
              <a:t> حواريا لتقديم الحجج والأدلة من كل طرف للتوصل </a:t>
            </a:r>
            <a:r>
              <a:rPr lang="ar-IQ" b="1" dirty="0" err="1" smtClean="0"/>
              <a:t>الى</a:t>
            </a:r>
            <a:r>
              <a:rPr lang="ar-IQ" b="1" dirty="0" smtClean="0"/>
              <a:t> اتفاق نهائي</a:t>
            </a:r>
            <a:endParaRPr lang="en-US" dirty="0" smtClean="0"/>
          </a:p>
          <a:p>
            <a:r>
              <a:rPr lang="ar-IQ" b="1" dirty="0" smtClean="0"/>
              <a:t> يحقق المصالح المشتركة والتخلص من النزاع القائم .</a:t>
            </a:r>
            <a:endParaRPr lang="en-US" dirty="0" smtClean="0"/>
          </a:p>
          <a:p>
            <a:r>
              <a:rPr lang="ar-IQ" b="1" dirty="0" smtClean="0"/>
              <a:t>ونحن نعيش ألان في عصر المفاوضات سواء بين الإفراد وبعضهم </a:t>
            </a:r>
            <a:r>
              <a:rPr lang="ar-IQ" b="1" dirty="0" err="1" smtClean="0"/>
              <a:t>ام</a:t>
            </a:r>
            <a:r>
              <a:rPr lang="ar-IQ" b="1" dirty="0" smtClean="0"/>
              <a:t> بين الجماعات سواء</a:t>
            </a:r>
            <a:endParaRPr lang="en-US" dirty="0" smtClean="0"/>
          </a:p>
          <a:p>
            <a:r>
              <a:rPr lang="ar-IQ" b="1" dirty="0" smtClean="0"/>
              <a:t>في المنظمات المجتمعية </a:t>
            </a:r>
            <a:r>
              <a:rPr lang="ar-IQ" b="1" dirty="0" err="1" smtClean="0"/>
              <a:t>ام</a:t>
            </a:r>
            <a:r>
              <a:rPr lang="ar-IQ" b="1" dirty="0" smtClean="0"/>
              <a:t> في مستوى الأمم والشعوب , ويستمد موضوع التفاوض حقيقته</a:t>
            </a:r>
            <a:endParaRPr lang="en-US" dirty="0" smtClean="0"/>
          </a:p>
          <a:p>
            <a:r>
              <a:rPr lang="ar-IQ" b="1" dirty="0" smtClean="0"/>
              <a:t> من كونه المخرج الوحيد الممكن استخدامه لمعالجة الكثير من المشاكل العالقة بين الأمم</a:t>
            </a:r>
            <a:endParaRPr lang="en-US" dirty="0" smtClean="0"/>
          </a:p>
          <a:p>
            <a:r>
              <a:rPr lang="ar-IQ" b="1" dirty="0" smtClean="0"/>
              <a:t> والشعوب والمنظمات بشان المشاكل والخلافات المتنازع عليها 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b="1" dirty="0" smtClean="0"/>
              <a:t>ومن خلال هذا المفهوم يتبين لنا </a:t>
            </a:r>
            <a:r>
              <a:rPr lang="ar-IQ" b="1" dirty="0" err="1" smtClean="0"/>
              <a:t>ان</a:t>
            </a:r>
            <a:r>
              <a:rPr lang="ar-IQ" b="1" dirty="0" smtClean="0"/>
              <a:t> التفاوض يتسم بالتالي :</a:t>
            </a:r>
            <a:endParaRPr lang="en-US" dirty="0" smtClean="0"/>
          </a:p>
          <a:p>
            <a:r>
              <a:rPr lang="ar-IQ" b="1" dirty="0" smtClean="0"/>
              <a:t>1- موقف نزاعي وصراع .</a:t>
            </a:r>
            <a:endParaRPr lang="en-US" dirty="0" smtClean="0"/>
          </a:p>
          <a:p>
            <a:r>
              <a:rPr lang="ar-IQ" b="1" dirty="0" smtClean="0"/>
              <a:t>2- عملية حركية مستمرة كل طرف يهدف لمصلحة .</a:t>
            </a:r>
            <a:endParaRPr lang="en-US" dirty="0" smtClean="0"/>
          </a:p>
          <a:p>
            <a:r>
              <a:rPr lang="ar-IQ" b="1" dirty="0" smtClean="0"/>
              <a:t>3- سلوك طبيعي لدى الفرد </a:t>
            </a:r>
            <a:r>
              <a:rPr lang="ar-IQ" b="1" dirty="0" err="1" smtClean="0"/>
              <a:t>او</a:t>
            </a:r>
            <a:r>
              <a:rPr lang="ar-IQ" b="1" dirty="0" smtClean="0"/>
              <a:t> الجماعة .</a:t>
            </a:r>
            <a:endParaRPr lang="en-US" dirty="0" smtClean="0"/>
          </a:p>
          <a:p>
            <a:r>
              <a:rPr lang="ar-IQ" b="1" dirty="0" smtClean="0"/>
              <a:t>4- الحل الأمثل لحل الصراع والتوصل لاتفاق مرض .</a:t>
            </a:r>
            <a:endParaRPr lang="en-US" dirty="0" smtClean="0"/>
          </a:p>
          <a:p>
            <a:r>
              <a:rPr lang="ar-IQ" b="1" dirty="0" smtClean="0"/>
              <a:t>5- أداة للحوار لحل المشكلات 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IQ" sz="4400" b="1" dirty="0" smtClean="0"/>
              <a:t>مبادئ عملية التفاوض :</a:t>
            </a:r>
            <a:endParaRPr lang="en-US" sz="4400" dirty="0" smtClean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ar-IQ" b="1" dirty="0" smtClean="0"/>
              <a:t>نحن مقيدون دائما بأفكارنا وهي تمنعنا من الخوض في غمار أمور معينة بل ترغمنا أحيانا</a:t>
            </a:r>
            <a:endParaRPr lang="en-US" dirty="0" smtClean="0"/>
          </a:p>
          <a:p>
            <a:r>
              <a:rPr lang="ar-IQ" b="1" dirty="0" smtClean="0"/>
              <a:t>كثيرا عل قول مالا تعنيه وكلنا بخوض صراعا دائما مع أفكاره لكن ذلك لا يعني بالضرورة إن</a:t>
            </a:r>
            <a:endParaRPr lang="en-US" dirty="0" smtClean="0"/>
          </a:p>
          <a:p>
            <a:r>
              <a:rPr lang="ar-IQ" b="1" dirty="0" smtClean="0"/>
              <a:t>أفكارنا أو بالأحرى بنيتها الكامنة تحيلنا إلى دمي , فمازال للاختبارات والمقاصد والأهداف </a:t>
            </a:r>
            <a:endParaRPr lang="en-US" dirty="0" smtClean="0"/>
          </a:p>
          <a:p>
            <a:r>
              <a:rPr lang="ar-IQ" b="1" dirty="0" smtClean="0"/>
              <a:t>والقيم دورا تؤديه في تشكيل أفعالنا وهي جميعا بحاجة إلى فهم وليست مقرره علينا تماما .</a:t>
            </a:r>
            <a:endParaRPr lang="en-US" dirty="0" smtClean="0"/>
          </a:p>
          <a:p>
            <a:r>
              <a:rPr lang="ar-IQ" b="1" dirty="0" smtClean="0"/>
              <a:t>وذلك فعندما لا يرى الفرد قدرته على فهم الآخرين باعتبارها شيئا في خدمة الآخرين بل</a:t>
            </a:r>
            <a:endParaRPr lang="en-US" dirty="0" smtClean="0"/>
          </a:p>
          <a:p>
            <a:r>
              <a:rPr lang="ar-IQ" b="1" dirty="0" smtClean="0"/>
              <a:t>بوصفها وسيله تمكنه من إقناعهم بفعل ما يريد ومن هنا تتضح مبادئ عملية التفاوض في</a:t>
            </a:r>
            <a:endParaRPr lang="en-US" dirty="0" smtClean="0"/>
          </a:p>
          <a:p>
            <a:r>
              <a:rPr lang="ar-IQ" b="1" dirty="0" smtClean="0"/>
              <a:t>التالي :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IQ" b="1" dirty="0" smtClean="0"/>
              <a:t>1- </a:t>
            </a:r>
            <a:r>
              <a:rPr lang="ar-IQ" b="1" dirty="0" err="1" smtClean="0"/>
              <a:t>ان</a:t>
            </a:r>
            <a:r>
              <a:rPr lang="ar-IQ" b="1" dirty="0" smtClean="0"/>
              <a:t> يكون المفاوض على استعداد دائم للتفاوض في إي وقت .</a:t>
            </a:r>
            <a:endParaRPr lang="en-US" dirty="0" smtClean="0"/>
          </a:p>
          <a:p>
            <a:r>
              <a:rPr lang="ar-IQ" b="1" dirty="0" smtClean="0"/>
              <a:t>2- </a:t>
            </a:r>
            <a:r>
              <a:rPr lang="ar-IQ" b="1" dirty="0" err="1" smtClean="0"/>
              <a:t>ان</a:t>
            </a:r>
            <a:r>
              <a:rPr lang="ar-IQ" b="1" dirty="0" smtClean="0"/>
              <a:t> لا يتفاوض أبدا دون </a:t>
            </a:r>
            <a:r>
              <a:rPr lang="ar-IQ" b="1" dirty="0" err="1" smtClean="0"/>
              <a:t>ان</a:t>
            </a:r>
            <a:r>
              <a:rPr lang="ar-IQ" b="1" dirty="0" smtClean="0"/>
              <a:t> يكون مستعدا .</a:t>
            </a:r>
            <a:endParaRPr lang="en-US" dirty="0" smtClean="0"/>
          </a:p>
          <a:p>
            <a:r>
              <a:rPr lang="ar-IQ" b="1" dirty="0" smtClean="0"/>
              <a:t>3- </a:t>
            </a:r>
            <a:r>
              <a:rPr lang="ar-IQ" b="1" dirty="0" err="1" smtClean="0"/>
              <a:t>ان</a:t>
            </a:r>
            <a:r>
              <a:rPr lang="ar-IQ" b="1" dirty="0" smtClean="0"/>
              <a:t> يتمسك المفاوض بالثبات الدائم وهدوء الأعصاب .</a:t>
            </a:r>
            <a:endParaRPr lang="en-US" dirty="0" smtClean="0"/>
          </a:p>
          <a:p>
            <a:r>
              <a:rPr lang="ar-IQ" b="1" dirty="0" smtClean="0"/>
              <a:t>4- عدم الاستهانة بالطرف المتفاوض معه .</a:t>
            </a:r>
            <a:endParaRPr lang="en-US" dirty="0" smtClean="0"/>
          </a:p>
          <a:p>
            <a:r>
              <a:rPr lang="ar-IQ" b="1" dirty="0" smtClean="0"/>
              <a:t>5- عدم التسرع في اتخاذ القرار حتى وان يكسب وقتا للتفكير .</a:t>
            </a:r>
            <a:endParaRPr lang="en-US" dirty="0" smtClean="0"/>
          </a:p>
          <a:p>
            <a:r>
              <a:rPr lang="ar-IQ" b="1" dirty="0" smtClean="0"/>
              <a:t>6- </a:t>
            </a:r>
            <a:r>
              <a:rPr lang="ar-IQ" b="1" dirty="0" err="1" smtClean="0"/>
              <a:t>ان</a:t>
            </a:r>
            <a:r>
              <a:rPr lang="ar-IQ" b="1" dirty="0" smtClean="0"/>
              <a:t> يستمع أكثر مما يتكلم وعند الكلام لا يقل شيئا له قيمة خلال </a:t>
            </a:r>
            <a:r>
              <a:rPr lang="ar-IQ" b="1" dirty="0" err="1" smtClean="0"/>
              <a:t>التفاوضات</a:t>
            </a:r>
            <a:r>
              <a:rPr lang="ar-IQ" b="1" dirty="0" smtClean="0"/>
              <a:t> التمهيدية .</a:t>
            </a:r>
            <a:endParaRPr lang="en-US" dirty="0" smtClean="0"/>
          </a:p>
          <a:p>
            <a:r>
              <a:rPr lang="ar-IQ" b="1" dirty="0" smtClean="0"/>
              <a:t>. 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b="1" dirty="0" smtClean="0"/>
              <a:t>7- يجب </a:t>
            </a:r>
            <a:r>
              <a:rPr lang="ar-IQ" b="1" dirty="0" err="1" smtClean="0"/>
              <a:t>ان</a:t>
            </a:r>
            <a:r>
              <a:rPr lang="ar-IQ" b="1" dirty="0" smtClean="0"/>
              <a:t> يعرف المفاوض </a:t>
            </a:r>
            <a:r>
              <a:rPr lang="ar-IQ" b="1" dirty="0" err="1" smtClean="0"/>
              <a:t>ان</a:t>
            </a:r>
            <a:r>
              <a:rPr lang="ar-IQ" b="1" dirty="0" smtClean="0"/>
              <a:t> هناك مصارعة دائمة ولكن هناك مصالح دائمة .</a:t>
            </a:r>
            <a:endParaRPr lang="en-US" dirty="0" smtClean="0"/>
          </a:p>
          <a:p>
            <a:r>
              <a:rPr lang="ar-IQ" b="1" dirty="0" smtClean="0"/>
              <a:t>8- </a:t>
            </a:r>
            <a:r>
              <a:rPr lang="ar-IQ" b="1" dirty="0" err="1" smtClean="0"/>
              <a:t>ان</a:t>
            </a:r>
            <a:r>
              <a:rPr lang="ar-IQ" b="1" dirty="0" smtClean="0"/>
              <a:t> يؤمن بصدق وعدالة وحرية القضية التفاوضية .</a:t>
            </a:r>
            <a:endParaRPr lang="en-US" dirty="0" smtClean="0"/>
          </a:p>
          <a:p>
            <a:r>
              <a:rPr lang="ar-IQ" b="1" dirty="0" smtClean="0"/>
              <a:t>9- الحرص على عدم إفشاء ما لديه من وسائل دفعة واحدة .</a:t>
            </a:r>
            <a:endParaRPr lang="en-US" dirty="0" smtClean="0"/>
          </a:p>
          <a:p>
            <a:r>
              <a:rPr lang="ar-IQ" b="1" dirty="0" smtClean="0"/>
              <a:t>10- يجب </a:t>
            </a:r>
            <a:r>
              <a:rPr lang="ar-IQ" b="1" dirty="0" err="1" smtClean="0"/>
              <a:t>ان</a:t>
            </a:r>
            <a:r>
              <a:rPr lang="ar-IQ" b="1" dirty="0" smtClean="0"/>
              <a:t> يتفاوض من مركز قوة .</a:t>
            </a:r>
            <a:endParaRPr lang="en-US" dirty="0" smtClean="0"/>
          </a:p>
          <a:p>
            <a:r>
              <a:rPr lang="ar-IQ" b="1" dirty="0" smtClean="0"/>
              <a:t>11- يجب </a:t>
            </a:r>
            <a:r>
              <a:rPr lang="ar-IQ" b="1" dirty="0" err="1" smtClean="0"/>
              <a:t>ان</a:t>
            </a:r>
            <a:r>
              <a:rPr lang="ar-IQ" b="1" dirty="0" smtClean="0"/>
              <a:t> يقتنع المفاوض بالرأي قبل إقناع الآخرين </a:t>
            </a:r>
            <a:r>
              <a:rPr lang="ar-IQ" b="1" dirty="0" err="1" smtClean="0"/>
              <a:t>به</a:t>
            </a:r>
            <a:r>
              <a:rPr lang="ar-IQ" b="1" dirty="0" smtClean="0"/>
              <a:t> .</a:t>
            </a:r>
            <a:endParaRPr lang="en-US" dirty="0" smtClean="0"/>
          </a:p>
          <a:p>
            <a:r>
              <a:rPr lang="ar-IQ" b="1" dirty="0" smtClean="0"/>
              <a:t>12- يجب إلا يبدأ الحوار التفاوضي بجملة استفزازية </a:t>
            </a:r>
            <a:r>
              <a:rPr lang="ar-IQ" b="1" dirty="0" err="1" smtClean="0"/>
              <a:t>او</a:t>
            </a:r>
            <a:r>
              <a:rPr lang="ar-IQ" b="1" dirty="0" smtClean="0"/>
              <a:t> نظرة عدوانية </a:t>
            </a:r>
            <a:r>
              <a:rPr lang="ar-IQ" b="1" dirty="0" err="1" smtClean="0"/>
              <a:t>او</a:t>
            </a:r>
            <a:r>
              <a:rPr lang="ar-IQ" b="1" dirty="0" smtClean="0"/>
              <a:t> حركة جسمية تعبر </a:t>
            </a:r>
            <a:endParaRPr lang="en-US" dirty="0" smtClean="0"/>
          </a:p>
          <a:p>
            <a:r>
              <a:rPr lang="ar-IQ" b="1" dirty="0" smtClean="0"/>
              <a:t>عن التحدي الكراهية</a:t>
            </a:r>
            <a:endParaRPr lang="ar-IQ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IQ" sz="4000" b="1" dirty="0" smtClean="0"/>
              <a:t>النمط التفاوضي المتردد قليل الخبرة :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ar-IQ" sz="40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ar-IQ" b="1" dirty="0" smtClean="0"/>
              <a:t>كثيرا ما يحدث </a:t>
            </a:r>
            <a:r>
              <a:rPr lang="ar-IQ" b="1" dirty="0" err="1" smtClean="0"/>
              <a:t>ان</a:t>
            </a:r>
            <a:r>
              <a:rPr lang="ar-IQ" b="1" dirty="0" smtClean="0"/>
              <a:t> يتردد المفاوض في اتخاذ القرار للأسباب التالية :</a:t>
            </a:r>
            <a:endParaRPr lang="en-US" dirty="0" smtClean="0"/>
          </a:p>
          <a:p>
            <a:r>
              <a:rPr lang="ar-IQ" b="1" dirty="0" smtClean="0"/>
              <a:t>1- حداثة المفاوض بالعمل : مما يجعله ميالا لتأجيل القرار الناتج عن التفاوض عسى </a:t>
            </a:r>
            <a:r>
              <a:rPr lang="ar-IQ" b="1" dirty="0" err="1" smtClean="0"/>
              <a:t>ان</a:t>
            </a:r>
            <a:r>
              <a:rPr lang="ar-IQ" b="1" dirty="0" smtClean="0"/>
              <a:t> </a:t>
            </a:r>
            <a:endParaRPr lang="en-US" dirty="0" smtClean="0"/>
          </a:p>
          <a:p>
            <a:r>
              <a:rPr lang="ar-IQ" b="1" dirty="0" smtClean="0"/>
              <a:t>تستجد ظروف قد تعفيه نهائيا من هذا العبء .</a:t>
            </a:r>
            <a:endParaRPr lang="en-US" dirty="0" smtClean="0"/>
          </a:p>
          <a:p>
            <a:r>
              <a:rPr lang="ar-IQ" b="1" dirty="0" smtClean="0"/>
              <a:t>2- عدم كفاءة المفاوض ونقص تدريبه : مما يجعله عاجزا عن معرفة البدائل </a:t>
            </a:r>
            <a:r>
              <a:rPr lang="ar-IQ" b="1" dirty="0" err="1" smtClean="0"/>
              <a:t>او</a:t>
            </a:r>
            <a:r>
              <a:rPr lang="ar-IQ" b="1" dirty="0" smtClean="0"/>
              <a:t> تقييمها </a:t>
            </a:r>
            <a:endParaRPr lang="en-US" dirty="0" smtClean="0"/>
          </a:p>
          <a:p>
            <a:r>
              <a:rPr lang="ar-IQ" b="1" dirty="0" smtClean="0"/>
              <a:t>ومعرفة العيوب والمزايا لكل بديل .</a:t>
            </a:r>
            <a:endParaRPr lang="en-US" dirty="0" smtClean="0"/>
          </a:p>
          <a:p>
            <a:r>
              <a:rPr lang="ar-IQ" b="1" dirty="0" smtClean="0"/>
              <a:t>3- عدم وضوح النصوص المنظمة لسلطة التفاوض مما يجعله متردد في اتخاذ القرار .</a:t>
            </a:r>
            <a:endParaRPr lang="en-US" dirty="0" smtClean="0"/>
          </a:p>
          <a:p>
            <a:r>
              <a:rPr lang="ar-IQ" b="1" dirty="0" smtClean="0"/>
              <a:t>4- الخوف من اتخاذ القرار النهائي : حتى لا يتحمل تبعات المسؤولية وحده .</a:t>
            </a:r>
            <a:endParaRPr lang="en-US" dirty="0" smtClean="0"/>
          </a:p>
          <a:p>
            <a:r>
              <a:rPr lang="ar-IQ" b="1" dirty="0" smtClean="0"/>
              <a:t>5- وجود ضغوط داخلية وخارجية رسمية وغير رسمية : مما يجعله متردد في اتخاذ قرار </a:t>
            </a:r>
            <a:endParaRPr lang="en-US" dirty="0" smtClean="0"/>
          </a:p>
          <a:p>
            <a:r>
              <a:rPr lang="ar-IQ" b="1" dirty="0" smtClean="0"/>
              <a:t>نهائي لان غالبا ما يكون القرار لإرضاء طرف </a:t>
            </a:r>
            <a:r>
              <a:rPr lang="ar-IQ" b="1" dirty="0" err="1" smtClean="0"/>
              <a:t>او</a:t>
            </a:r>
            <a:r>
              <a:rPr lang="ar-IQ" b="1" dirty="0" smtClean="0"/>
              <a:t> للمحافظة على مركزه .</a:t>
            </a:r>
            <a:endParaRPr lang="en-US" dirty="0" smtClean="0"/>
          </a:p>
          <a:p>
            <a:r>
              <a:rPr lang="ar-IQ" b="1" dirty="0" smtClean="0"/>
              <a:t> 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20921017</TotalTime>
  <Words>745</Words>
  <Application>Microsoft Office PowerPoint</Application>
  <PresentationFormat>On-screen Show (4:3)</PresentationFormat>
  <Paragraphs>84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Calibri</vt:lpstr>
      <vt:lpstr>Constantia</vt:lpstr>
      <vt:lpstr>Majalla UI</vt:lpstr>
      <vt:lpstr>Traditional Arabic</vt:lpstr>
      <vt:lpstr>Wingdings 2</vt:lpstr>
      <vt:lpstr>تدفق</vt:lpstr>
      <vt:lpstr>PowerPoint Presentation</vt:lpstr>
      <vt:lpstr>المقدمة</vt:lpstr>
      <vt:lpstr>PowerPoint Presentation</vt:lpstr>
      <vt:lpstr>مفهوم التفاوض :</vt:lpstr>
      <vt:lpstr>PowerPoint Presentation</vt:lpstr>
      <vt:lpstr>مبادئ عملية التفاوض :</vt:lpstr>
      <vt:lpstr>PowerPoint Presentation</vt:lpstr>
      <vt:lpstr>PowerPoint Presentation</vt:lpstr>
      <vt:lpstr>النمط التفاوضي المتردد قليل الخبرة : </vt:lpstr>
      <vt:lpstr>انواع التفاوض 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الجامعة المستنصرية كلية الإدارة والاقتصاد                                                                                    المادة/ أدارة مكتب قسم أدارة أعمال/دبلوم عالي </dc:title>
  <dc:creator>hp</dc:creator>
  <cp:lastModifiedBy>Maher</cp:lastModifiedBy>
  <cp:revision>57</cp:revision>
  <dcterms:created xsi:type="dcterms:W3CDTF">1979-12-31T23:00:59Z</dcterms:created>
  <dcterms:modified xsi:type="dcterms:W3CDTF">2020-10-17T09:35:06Z</dcterms:modified>
</cp:coreProperties>
</file>