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92" r:id="rId1"/>
    <p:sldMasterId id="2147483816"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0" d="100"/>
          <a:sy n="80" d="100"/>
        </p:scale>
        <p:origin x="145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01/03/1442</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01/03/1442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01/03/1442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ar-SA" smtClean="0"/>
              <a:t>انقر لتحرير نمط العنوان الرئيسي</a:t>
            </a:r>
            <a:endParaRPr lang="en-US" dirty="0"/>
          </a:p>
        </p:txBody>
      </p:sp>
      <p:sp>
        <p:nvSpPr>
          <p:cNvPr id="11" name="Date Placeholder 10"/>
          <p:cNvSpPr>
            <a:spLocks noGrp="1"/>
          </p:cNvSpPr>
          <p:nvPr>
            <p:ph type="dt" sz="half" idx="10"/>
          </p:nvPr>
        </p:nvSpPr>
        <p:spPr bwMode="black"/>
        <p:txBody>
          <a:bodyPr/>
          <a:lstStyle/>
          <a:p>
            <a:fld id="{1B8ABB09-4A1D-463E-8065-109CC2B7EFAA}" type="datetimeFigureOut">
              <a:rPr lang="ar-SA" smtClean="0"/>
              <a:t>01/03/1442</a:t>
            </a:fld>
            <a:endParaRPr lang="ar-SA"/>
          </a:p>
        </p:txBody>
      </p:sp>
      <p:sp>
        <p:nvSpPr>
          <p:cNvPr id="17" name="Slide Number Placeholder 16"/>
          <p:cNvSpPr>
            <a:spLocks noGrp="1"/>
          </p:cNvSpPr>
          <p:nvPr>
            <p:ph type="sldNum" sz="quarter" idx="11"/>
          </p:nvPr>
        </p:nvSpPr>
        <p:spPr/>
        <p:txBody>
          <a:bodyPr/>
          <a:lstStyle/>
          <a:p>
            <a:fld id="{0B34F065-1154-456A-91E3-76DE8E75E17B}" type="slidenum">
              <a:rPr lang="ar-SA" smtClean="0"/>
              <a:t>‹#›</a:t>
            </a:fld>
            <a:endParaRPr lang="ar-SA"/>
          </a:p>
        </p:txBody>
      </p:sp>
      <p:sp>
        <p:nvSpPr>
          <p:cNvPr id="19" name="Footer Placeholder 18"/>
          <p:cNvSpPr>
            <a:spLocks noGrp="1"/>
          </p:cNvSpPr>
          <p:nvPr>
            <p:ph type="ftr" sz="quarter" idx="12"/>
          </p:nvPr>
        </p:nvSpPr>
        <p:spPr/>
        <p:txBody>
          <a:bodyPr/>
          <a:lstStyle/>
          <a:p>
            <a:endParaRPr lang="ar-S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9" name="Title 8"/>
          <p:cNvSpPr>
            <a:spLocks noGrp="1"/>
          </p:cNvSpPr>
          <p:nvPr>
            <p:ph type="title"/>
          </p:nvPr>
        </p:nvSpPr>
        <p:spPr/>
        <p:txBody>
          <a:bodyPr/>
          <a:lstStyle/>
          <a:p>
            <a:r>
              <a:rPr lang="ar-SA" smtClean="0"/>
              <a:t>انقر لتحرير نمط العنوان الرئيسي</a:t>
            </a:r>
            <a:endParaRPr lang="en-US"/>
          </a:p>
        </p:txBody>
      </p:sp>
      <p:sp>
        <p:nvSpPr>
          <p:cNvPr id="11" name="Date Placeholder 10"/>
          <p:cNvSpPr>
            <a:spLocks noGrp="1"/>
          </p:cNvSpPr>
          <p:nvPr>
            <p:ph type="dt" sz="half" idx="14"/>
          </p:nvPr>
        </p:nvSpPr>
        <p:spPr/>
        <p:txBody>
          <a:bodyPr/>
          <a:lstStyle/>
          <a:p>
            <a:fld id="{1B8ABB09-4A1D-463E-8065-109CC2B7EFAA}" type="datetimeFigureOut">
              <a:rPr lang="ar-SA" smtClean="0"/>
              <a:t>01/03/1442</a:t>
            </a:fld>
            <a:endParaRPr lang="ar-SA"/>
          </a:p>
        </p:txBody>
      </p:sp>
      <p:sp>
        <p:nvSpPr>
          <p:cNvPr id="12" name="Slide Number Placeholder 11"/>
          <p:cNvSpPr>
            <a:spLocks noGrp="1"/>
          </p:cNvSpPr>
          <p:nvPr>
            <p:ph type="sldNum" sz="quarter" idx="15"/>
          </p:nvPr>
        </p:nvSpPr>
        <p:spPr/>
        <p:txBody>
          <a:bodyPr/>
          <a:lstStyle/>
          <a:p>
            <a:fld id="{0B34F065-1154-456A-91E3-76DE8E75E17B}" type="slidenum">
              <a:rPr lang="ar-SA" smtClean="0"/>
              <a:t>‹#›</a:t>
            </a:fld>
            <a:endParaRPr lang="ar-SA"/>
          </a:p>
        </p:txBody>
      </p:sp>
      <p:sp>
        <p:nvSpPr>
          <p:cNvPr id="13" name="Footer Placeholder 12"/>
          <p:cNvSpPr>
            <a:spLocks noGrp="1"/>
          </p:cNvSpPr>
          <p:nvPr>
            <p:ph type="ftr" sz="quarter" idx="16"/>
          </p:nvPr>
        </p:nvSpPr>
        <p:spPr/>
        <p:txBody>
          <a:bodyPr/>
          <a:lstStyle/>
          <a:p>
            <a:endParaRPr lang="ar-SA"/>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ar-SA" smtClean="0"/>
              <a:t>انقر لتحرير نمط العنوان الرئيسي</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13" name="Date Placeholder 12"/>
          <p:cNvSpPr>
            <a:spLocks noGrp="1"/>
          </p:cNvSpPr>
          <p:nvPr>
            <p:ph type="dt" sz="half" idx="10"/>
          </p:nvPr>
        </p:nvSpPr>
        <p:spPr/>
        <p:txBody>
          <a:bodyPr/>
          <a:lstStyle/>
          <a:p>
            <a:fld id="{1B8ABB09-4A1D-463E-8065-109CC2B7EFAA}" type="datetimeFigureOut">
              <a:rPr lang="ar-SA" smtClean="0"/>
              <a:t>01/03/1442</a:t>
            </a:fld>
            <a:endParaRPr lang="ar-SA"/>
          </a:p>
        </p:txBody>
      </p:sp>
      <p:sp>
        <p:nvSpPr>
          <p:cNvPr id="14" name="Slide Number Placeholder 13"/>
          <p:cNvSpPr>
            <a:spLocks noGrp="1"/>
          </p:cNvSpPr>
          <p:nvPr>
            <p:ph type="sldNum" sz="quarter" idx="11"/>
          </p:nvPr>
        </p:nvSpPr>
        <p:spPr/>
        <p:txBody>
          <a:bodyPr/>
          <a:lstStyle/>
          <a:p>
            <a:fld id="{0B34F065-1154-456A-91E3-76DE8E75E17B}" type="slidenum">
              <a:rPr lang="ar-SA" smtClean="0"/>
              <a:t>‹#›</a:t>
            </a:fld>
            <a:endParaRPr lang="ar-SA"/>
          </a:p>
        </p:txBody>
      </p:sp>
      <p:sp>
        <p:nvSpPr>
          <p:cNvPr id="15" name="Footer Placeholder 14"/>
          <p:cNvSpPr>
            <a:spLocks noGrp="1"/>
          </p:cNvSpPr>
          <p:nvPr>
            <p:ph type="ftr" sz="quarter" idx="12"/>
          </p:nvPr>
        </p:nvSpPr>
        <p:spPr/>
        <p:txBody>
          <a:bodyPr/>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9" name="Date Placeholder 8"/>
          <p:cNvSpPr>
            <a:spLocks noGrp="1"/>
          </p:cNvSpPr>
          <p:nvPr>
            <p:ph type="dt" sz="half" idx="15"/>
          </p:nvPr>
        </p:nvSpPr>
        <p:spPr/>
        <p:txBody>
          <a:bodyPr/>
          <a:lstStyle/>
          <a:p>
            <a:fld id="{1B8ABB09-4A1D-463E-8065-109CC2B7EFAA}" type="datetimeFigureOut">
              <a:rPr lang="ar-SA" smtClean="0"/>
              <a:t>01/03/1442</a:t>
            </a:fld>
            <a:endParaRPr lang="ar-SA"/>
          </a:p>
        </p:txBody>
      </p:sp>
      <p:sp>
        <p:nvSpPr>
          <p:cNvPr id="12" name="Slide Number Placeholder 11"/>
          <p:cNvSpPr>
            <a:spLocks noGrp="1"/>
          </p:cNvSpPr>
          <p:nvPr>
            <p:ph type="sldNum" sz="quarter" idx="16"/>
          </p:nvPr>
        </p:nvSpPr>
        <p:spPr/>
        <p:txBody>
          <a:bodyPr/>
          <a:lstStyle/>
          <a:p>
            <a:fld id="{0B34F065-1154-456A-91E3-76DE8E75E17B}" type="slidenum">
              <a:rPr lang="ar-SA" smtClean="0"/>
              <a:t>‹#›</a:t>
            </a:fld>
            <a:endParaRPr lang="ar-SA"/>
          </a:p>
        </p:txBody>
      </p:sp>
      <p:sp>
        <p:nvSpPr>
          <p:cNvPr id="13" name="Footer Placeholder 12"/>
          <p:cNvSpPr>
            <a:spLocks noGrp="1"/>
          </p:cNvSpPr>
          <p:nvPr>
            <p:ph type="ftr" sz="quarter" idx="17"/>
          </p:nvPr>
        </p:nvSpPr>
        <p:spPr/>
        <p:txBody>
          <a:bodyPr/>
          <a:lstStyle/>
          <a:p>
            <a:endParaRPr lang="ar-SA"/>
          </a:p>
        </p:txBody>
      </p:sp>
      <p:sp>
        <p:nvSpPr>
          <p:cNvPr id="16" name="Title 15"/>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ar-SA" smtClean="0"/>
              <a:t>انقر لتحرير أنماط النص الرئيسي</a:t>
            </a:r>
          </a:p>
        </p:txBody>
      </p:sp>
      <p:sp>
        <p:nvSpPr>
          <p:cNvPr id="11" name="Date Placeholder 10"/>
          <p:cNvSpPr>
            <a:spLocks noGrp="1"/>
          </p:cNvSpPr>
          <p:nvPr>
            <p:ph type="dt" sz="half" idx="16"/>
          </p:nvPr>
        </p:nvSpPr>
        <p:spPr/>
        <p:txBody>
          <a:bodyPr/>
          <a:lstStyle/>
          <a:p>
            <a:fld id="{1B8ABB09-4A1D-463E-8065-109CC2B7EFAA}" type="datetimeFigureOut">
              <a:rPr lang="ar-SA" smtClean="0"/>
              <a:t>01/03/1442</a:t>
            </a:fld>
            <a:endParaRPr lang="ar-SA"/>
          </a:p>
        </p:txBody>
      </p:sp>
      <p:sp>
        <p:nvSpPr>
          <p:cNvPr id="12" name="Slide Number Placeholder 11"/>
          <p:cNvSpPr>
            <a:spLocks noGrp="1"/>
          </p:cNvSpPr>
          <p:nvPr>
            <p:ph type="sldNum" sz="quarter" idx="17"/>
          </p:nvPr>
        </p:nvSpPr>
        <p:spPr/>
        <p:txBody>
          <a:bodyPr/>
          <a:lstStyle/>
          <a:p>
            <a:fld id="{0B34F065-1154-456A-91E3-76DE8E75E17B}" type="slidenum">
              <a:rPr lang="ar-SA" smtClean="0"/>
              <a:t>‹#›</a:t>
            </a:fld>
            <a:endParaRPr lang="ar-SA"/>
          </a:p>
        </p:txBody>
      </p:sp>
      <p:sp>
        <p:nvSpPr>
          <p:cNvPr id="13" name="Footer Placeholder 12"/>
          <p:cNvSpPr>
            <a:spLocks noGrp="1"/>
          </p:cNvSpPr>
          <p:nvPr>
            <p:ph type="ftr" sz="quarter" idx="18"/>
          </p:nvPr>
        </p:nvSpPr>
        <p:spPr/>
        <p:txBody>
          <a:bodyPr/>
          <a:lstStyle/>
          <a:p>
            <a:endParaRPr lang="ar-SA"/>
          </a:p>
        </p:txBody>
      </p:sp>
      <p:sp>
        <p:nvSpPr>
          <p:cNvPr id="18" name="Title 17"/>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ar-SA" smtClean="0"/>
              <a:t>انقر لتحرير نمط العنوان الرئيسي</a:t>
            </a:r>
            <a:endParaRPr lang="en-US"/>
          </a:p>
        </p:txBody>
      </p:sp>
      <p:sp>
        <p:nvSpPr>
          <p:cNvPr id="15" name="Date Placeholder 14"/>
          <p:cNvSpPr>
            <a:spLocks noGrp="1"/>
          </p:cNvSpPr>
          <p:nvPr>
            <p:ph type="dt" sz="half" idx="10"/>
          </p:nvPr>
        </p:nvSpPr>
        <p:spPr/>
        <p:txBody>
          <a:bodyPr/>
          <a:lstStyle/>
          <a:p>
            <a:fld id="{1B8ABB09-4A1D-463E-8065-109CC2B7EFAA}" type="datetimeFigureOut">
              <a:rPr lang="ar-SA" smtClean="0"/>
              <a:t>01/03/1442</a:t>
            </a:fld>
            <a:endParaRPr lang="ar-SA"/>
          </a:p>
        </p:txBody>
      </p:sp>
      <p:sp>
        <p:nvSpPr>
          <p:cNvPr id="16" name="Slide Number Placeholder 15"/>
          <p:cNvSpPr>
            <a:spLocks noGrp="1"/>
          </p:cNvSpPr>
          <p:nvPr>
            <p:ph type="sldNum" sz="quarter" idx="11"/>
          </p:nvPr>
        </p:nvSpPr>
        <p:spPr/>
        <p:txBody>
          <a:bodyPr/>
          <a:lstStyle/>
          <a:p>
            <a:fld id="{0B34F065-1154-456A-91E3-76DE8E75E17B}" type="slidenum">
              <a:rPr lang="ar-SA" smtClean="0"/>
              <a:t>‹#›</a:t>
            </a:fld>
            <a:endParaRPr lang="ar-SA"/>
          </a:p>
        </p:txBody>
      </p:sp>
      <p:sp>
        <p:nvSpPr>
          <p:cNvPr id="17" name="Footer Placeholder 16"/>
          <p:cNvSpPr>
            <a:spLocks noGrp="1"/>
          </p:cNvSpPr>
          <p:nvPr>
            <p:ph type="ftr" sz="quarter" idx="12"/>
          </p:nvPr>
        </p:nvSpPr>
        <p:spPr/>
        <p:txBody>
          <a:bodyPr/>
          <a:lstStyle/>
          <a:p>
            <a:endParaRPr lang="ar-SA"/>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1B8ABB09-4A1D-463E-8065-109CC2B7EFAA}" type="datetimeFigureOut">
              <a:rPr lang="ar-SA" smtClean="0"/>
              <a:t>01/03/1442</a:t>
            </a:fld>
            <a:endParaRPr lang="ar-SA"/>
          </a:p>
        </p:txBody>
      </p:sp>
      <p:sp>
        <p:nvSpPr>
          <p:cNvPr id="8" name="Slide Number Placeholder 7"/>
          <p:cNvSpPr>
            <a:spLocks noGrp="1"/>
          </p:cNvSpPr>
          <p:nvPr>
            <p:ph type="sldNum" sz="quarter" idx="11"/>
          </p:nvPr>
        </p:nvSpPr>
        <p:spPr/>
        <p:txBody>
          <a:bodyPr/>
          <a:lstStyle/>
          <a:p>
            <a:fld id="{0B34F065-1154-456A-91E3-76DE8E75E17B}" type="slidenum">
              <a:rPr lang="ar-SA" smtClean="0"/>
              <a:t>‹#›</a:t>
            </a:fld>
            <a:endParaRPr lang="ar-SA"/>
          </a:p>
        </p:txBody>
      </p:sp>
      <p:sp>
        <p:nvSpPr>
          <p:cNvPr id="9" name="Footer Placeholder 8"/>
          <p:cNvSpPr>
            <a:spLocks noGrp="1"/>
          </p:cNvSpPr>
          <p:nvPr>
            <p:ph type="ftr" sz="quarter" idx="12"/>
          </p:nvPr>
        </p:nvSpPr>
        <p:spPr/>
        <p:txBody>
          <a:bodyPr/>
          <a:lstStyle/>
          <a:p>
            <a:endParaRPr lang="ar-SA"/>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3" name="Title 12"/>
          <p:cNvSpPr>
            <a:spLocks noGrp="1"/>
          </p:cNvSpPr>
          <p:nvPr>
            <p:ph type="title"/>
          </p:nvPr>
        </p:nvSpPr>
        <p:spPr/>
        <p:txBody>
          <a:bodyPr/>
          <a:lstStyle/>
          <a:p>
            <a:r>
              <a:rPr lang="ar-SA" smtClean="0"/>
              <a:t>انقر لتحرير نمط العنوان الرئيسي</a:t>
            </a:r>
            <a:endParaRPr lang="en-US"/>
          </a:p>
        </p:txBody>
      </p:sp>
      <p:sp>
        <p:nvSpPr>
          <p:cNvPr id="16" name="Date Placeholder 15"/>
          <p:cNvSpPr>
            <a:spLocks noGrp="1"/>
          </p:cNvSpPr>
          <p:nvPr>
            <p:ph type="dt" sz="half" idx="15"/>
          </p:nvPr>
        </p:nvSpPr>
        <p:spPr/>
        <p:txBody>
          <a:bodyPr/>
          <a:lstStyle/>
          <a:p>
            <a:fld id="{1B8ABB09-4A1D-463E-8065-109CC2B7EFAA}" type="datetimeFigureOut">
              <a:rPr lang="ar-SA" smtClean="0"/>
              <a:t>01/03/1442</a:t>
            </a:fld>
            <a:endParaRPr lang="ar-SA"/>
          </a:p>
        </p:txBody>
      </p:sp>
      <p:sp>
        <p:nvSpPr>
          <p:cNvPr id="19" name="Slide Number Placeholder 18"/>
          <p:cNvSpPr>
            <a:spLocks noGrp="1"/>
          </p:cNvSpPr>
          <p:nvPr>
            <p:ph type="sldNum" sz="quarter" idx="16"/>
          </p:nvPr>
        </p:nvSpPr>
        <p:spPr/>
        <p:txBody>
          <a:bodyPr/>
          <a:lstStyle/>
          <a:p>
            <a:fld id="{0B34F065-1154-456A-91E3-76DE8E75E17B}" type="slidenum">
              <a:rPr lang="ar-SA" smtClean="0"/>
              <a:t>‹#›</a:t>
            </a:fld>
            <a:endParaRPr lang="ar-SA"/>
          </a:p>
        </p:txBody>
      </p:sp>
      <p:sp>
        <p:nvSpPr>
          <p:cNvPr id="23" name="Footer Placeholder 22"/>
          <p:cNvSpPr>
            <a:spLocks noGrp="1"/>
          </p:cNvSpPr>
          <p:nvPr>
            <p:ph type="ftr" sz="quarter" idx="17"/>
          </p:nvPr>
        </p:nvSpPr>
        <p:spPr/>
        <p:txBody>
          <a:bodyPr/>
          <a:lstStyle/>
          <a:p>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01/03/1442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ar-SA" smtClean="0"/>
              <a:t>انقر لتحرير أنماط النص الرئيسي</a:t>
            </a:r>
          </a:p>
        </p:txBody>
      </p:sp>
      <p:sp>
        <p:nvSpPr>
          <p:cNvPr id="12" name="Title 11"/>
          <p:cNvSpPr>
            <a:spLocks noGrp="1"/>
          </p:cNvSpPr>
          <p:nvPr>
            <p:ph type="title"/>
          </p:nvPr>
        </p:nvSpPr>
        <p:spPr>
          <a:xfrm>
            <a:off x="2514600" y="975360"/>
            <a:ext cx="4114800" cy="701040"/>
          </a:xfrm>
        </p:spPr>
        <p:txBody>
          <a:bodyPr/>
          <a:lstStyle/>
          <a:p>
            <a:r>
              <a:rPr lang="ar-SA" smtClean="0"/>
              <a:t>انقر لتحرير نمط العنوان الرئيسي</a:t>
            </a:r>
            <a:endParaRPr lang="en-US"/>
          </a:p>
        </p:txBody>
      </p:sp>
      <p:sp>
        <p:nvSpPr>
          <p:cNvPr id="13" name="Date Placeholder 12"/>
          <p:cNvSpPr>
            <a:spLocks noGrp="1"/>
          </p:cNvSpPr>
          <p:nvPr>
            <p:ph type="dt" sz="half" idx="14"/>
          </p:nvPr>
        </p:nvSpPr>
        <p:spPr>
          <a:xfrm>
            <a:off x="2981325" y="273180"/>
            <a:ext cx="3181350" cy="292100"/>
          </a:xfrm>
        </p:spPr>
        <p:txBody>
          <a:bodyPr/>
          <a:lstStyle/>
          <a:p>
            <a:fld id="{1B8ABB09-4A1D-463E-8065-109CC2B7EFAA}" type="datetimeFigureOut">
              <a:rPr lang="ar-SA" smtClean="0"/>
              <a:t>01/03/1442</a:t>
            </a:fld>
            <a:endParaRPr lang="ar-SA"/>
          </a:p>
        </p:txBody>
      </p:sp>
      <p:sp>
        <p:nvSpPr>
          <p:cNvPr id="14" name="Slide Number Placeholder 13"/>
          <p:cNvSpPr>
            <a:spLocks noGrp="1"/>
          </p:cNvSpPr>
          <p:nvPr>
            <p:ph type="sldNum" sz="quarter" idx="15"/>
          </p:nvPr>
        </p:nvSpPr>
        <p:spPr>
          <a:xfrm>
            <a:off x="4038600" y="6172200"/>
            <a:ext cx="1066800" cy="304800"/>
          </a:xfrm>
        </p:spPr>
        <p:txBody>
          <a:bodyPr/>
          <a:lstStyle/>
          <a:p>
            <a:fld id="{0B34F065-1154-456A-91E3-76DE8E75E17B}" type="slidenum">
              <a:rPr lang="ar-SA" smtClean="0"/>
              <a:t>‹#›</a:t>
            </a:fld>
            <a:endParaRPr lang="ar-SA"/>
          </a:p>
        </p:txBody>
      </p:sp>
      <p:sp>
        <p:nvSpPr>
          <p:cNvPr id="15" name="Footer Placeholder 14"/>
          <p:cNvSpPr>
            <a:spLocks noGrp="1"/>
          </p:cNvSpPr>
          <p:nvPr>
            <p:ph type="ftr" sz="quarter" idx="16"/>
          </p:nvPr>
        </p:nvSpPr>
        <p:spPr>
          <a:xfrm>
            <a:off x="1447800" y="6486525"/>
            <a:ext cx="6248400" cy="292100"/>
          </a:xfrm>
        </p:spPr>
        <p:txBody>
          <a:bodyPr/>
          <a:lstStyle/>
          <a:p>
            <a:endParaRPr lang="ar-SA"/>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01/03/1442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01/03/1442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2" name="Vertical Title 1"/>
          <p:cNvSpPr>
            <a:spLocks noGrp="1"/>
          </p:cNvSpPr>
          <p:nvPr>
            <p:ph type="title" orient="vert"/>
          </p:nvPr>
        </p:nvSpPr>
        <p:spPr>
          <a:xfrm>
            <a:off x="7239000" y="914401"/>
            <a:ext cx="926980" cy="5029200"/>
          </a:xfrm>
        </p:spPr>
        <p:txBody>
          <a:bodyPr vert="eaVert"/>
          <a:lstStyle/>
          <a:p>
            <a:r>
              <a:rPr lang="ar-SA" smtClean="0"/>
              <a:t>انقر لتحرير نمط العنوان الرئيسي</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01/03/1442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01/03/1442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01/03/1442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01/03/1442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01/03/1442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01/03/1442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01/03/1442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01/03/1442</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1B8ABB09-4A1D-463E-8065-109CC2B7EFAA}" type="datetimeFigureOut">
              <a:rPr lang="ar-SA" smtClean="0"/>
              <a:t>01/03/1442</a:t>
            </a:fld>
            <a:endParaRPr lang="ar-SA"/>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ar-SA"/>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0B34F065-1154-456A-91E3-76DE8E75E17B}" type="slidenum">
              <a:rPr lang="ar-SA" smtClean="0"/>
              <a:t>‹#›</a:t>
            </a:fld>
            <a:endParaRPr lang="ar-SA"/>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ar-SA" smtClean="0"/>
              <a:t>انقر لتحرير نمط العنوان الرئيسي</a:t>
            </a:r>
            <a:endParaRPr lang="en-US" dirty="0"/>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1"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r" defTabSz="914400" rtl="1"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r" defTabSz="914400" rtl="1"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r" defTabSz="914400" rtl="1"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r" defTabSz="914400" rtl="1"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r" defTabSz="914400" rtl="1"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r" defTabSz="914400" rtl="1"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r" defTabSz="914400" rtl="1"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r" defTabSz="914400" rtl="1"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r" defTabSz="914400" rtl="1"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5760" y="-1236712"/>
            <a:ext cx="8928992" cy="6480720"/>
          </a:xfrm>
        </p:spPr>
        <p:txBody>
          <a:bodyPr>
            <a:noAutofit/>
          </a:bodyPr>
          <a:lstStyle/>
          <a:p>
            <a:r>
              <a:rPr lang="en-US" sz="2000" dirty="0" smtClean="0">
                <a:solidFill>
                  <a:schemeClr val="tx1"/>
                </a:solidFill>
              </a:rPr>
              <a:t/>
            </a:r>
            <a:br>
              <a:rPr lang="en-US" sz="2000" dirty="0" smtClean="0">
                <a:solidFill>
                  <a:schemeClr val="tx1"/>
                </a:solidFill>
              </a:rPr>
            </a:br>
            <a:r>
              <a:rPr lang="en-US" sz="2000" dirty="0" smtClean="0">
                <a:solidFill>
                  <a:schemeClr val="tx1"/>
                </a:solidFill>
              </a:rPr>
              <a:t/>
            </a:r>
            <a:br>
              <a:rPr lang="en-US" sz="2000" dirty="0" smtClean="0">
                <a:solidFill>
                  <a:schemeClr val="tx1"/>
                </a:solidFill>
              </a:rPr>
            </a:br>
            <a:r>
              <a:rPr lang="ar-IQ" sz="2000" b="1" dirty="0" smtClean="0">
                <a:solidFill>
                  <a:schemeClr val="tx1"/>
                </a:solidFill>
              </a:rPr>
              <a:t> </a:t>
            </a:r>
            <a:r>
              <a:rPr lang="en-US" sz="2000" dirty="0" smtClean="0">
                <a:solidFill>
                  <a:schemeClr val="tx1"/>
                </a:solidFill>
              </a:rPr>
              <a:t/>
            </a:r>
            <a:br>
              <a:rPr lang="en-US" sz="2000" dirty="0" smtClean="0">
                <a:solidFill>
                  <a:schemeClr val="tx1"/>
                </a:solidFill>
              </a:rPr>
            </a:br>
            <a:r>
              <a:rPr lang="ar-IQ" sz="2000" dirty="0" smtClean="0">
                <a:solidFill>
                  <a:schemeClr val="tx1"/>
                </a:solidFill>
              </a:rPr>
              <a:t/>
            </a:r>
            <a:br>
              <a:rPr lang="ar-IQ" sz="2000" dirty="0" smtClean="0">
                <a:solidFill>
                  <a:schemeClr val="tx1"/>
                </a:solidFill>
              </a:rPr>
            </a:br>
            <a:r>
              <a:rPr lang="en-US" sz="2000" dirty="0" smtClean="0">
                <a:solidFill>
                  <a:schemeClr val="tx1"/>
                </a:solidFill>
              </a:rPr>
              <a:t> </a:t>
            </a:r>
            <a:br>
              <a:rPr lang="en-US" sz="2000" dirty="0" smtClean="0">
                <a:solidFill>
                  <a:schemeClr val="tx1"/>
                </a:solidFill>
              </a:rPr>
            </a:br>
            <a:r>
              <a:rPr lang="ar-IQ" sz="3000" b="1" dirty="0" smtClean="0">
                <a:solidFill>
                  <a:srgbClr val="FF0000"/>
                </a:solidFill>
                <a:effectLst>
                  <a:glow rad="88900">
                    <a:schemeClr val="tx1">
                      <a:alpha val="60000"/>
                    </a:schemeClr>
                  </a:glow>
                  <a:outerShdw blurRad="38100" dist="38100" dir="2700000" algn="tl">
                    <a:srgbClr val="000000">
                      <a:alpha val="43137"/>
                    </a:srgbClr>
                  </a:outerShdw>
                </a:effectLst>
              </a:rPr>
              <a:t/>
            </a:r>
            <a:br>
              <a:rPr lang="ar-IQ" sz="3000" b="1" dirty="0" smtClean="0">
                <a:solidFill>
                  <a:srgbClr val="FF0000"/>
                </a:solidFill>
                <a:effectLst>
                  <a:glow rad="88900">
                    <a:schemeClr val="tx1">
                      <a:alpha val="60000"/>
                    </a:schemeClr>
                  </a:glow>
                  <a:outerShdw blurRad="38100" dist="38100" dir="2700000" algn="tl">
                    <a:srgbClr val="000000">
                      <a:alpha val="43137"/>
                    </a:srgbClr>
                  </a:outerShdw>
                </a:effectLst>
              </a:rPr>
            </a:br>
            <a:r>
              <a:rPr lang="ar-IQ" sz="3000" b="1" dirty="0" smtClean="0">
                <a:solidFill>
                  <a:srgbClr val="FF0000"/>
                </a:solidFill>
                <a:effectLst>
                  <a:glow rad="88900">
                    <a:schemeClr val="tx1">
                      <a:alpha val="60000"/>
                    </a:schemeClr>
                  </a:glow>
                  <a:outerShdw blurRad="38100" dist="38100" dir="2700000" algn="tl">
                    <a:srgbClr val="000000">
                      <a:alpha val="43137"/>
                    </a:srgbClr>
                  </a:outerShdw>
                </a:effectLst>
              </a:rPr>
              <a:t>انماط ومهارات وفريق التفاوض</a:t>
            </a:r>
            <a:r>
              <a:rPr lang="en-US" sz="2000" dirty="0" smtClean="0">
                <a:solidFill>
                  <a:schemeClr val="tx1"/>
                </a:solidFill>
              </a:rPr>
              <a:t/>
            </a:r>
            <a:br>
              <a:rPr lang="en-US" sz="2000" dirty="0" smtClean="0">
                <a:solidFill>
                  <a:schemeClr val="tx1"/>
                </a:solidFill>
              </a:rPr>
            </a:br>
            <a:r>
              <a:rPr lang="ar-IQ" sz="2000" dirty="0" smtClean="0">
                <a:solidFill>
                  <a:schemeClr val="tx1"/>
                </a:solidFill>
              </a:rPr>
              <a:t> </a:t>
            </a:r>
            <a:r>
              <a:rPr lang="en-US" sz="2000" dirty="0" smtClean="0">
                <a:solidFill>
                  <a:schemeClr val="tx1"/>
                </a:solidFill>
              </a:rPr>
              <a:t/>
            </a:r>
            <a:br>
              <a:rPr lang="en-US" sz="2000" dirty="0" smtClean="0">
                <a:solidFill>
                  <a:schemeClr val="tx1"/>
                </a:solidFill>
              </a:rPr>
            </a:br>
            <a:r>
              <a:rPr lang="ar-IQ" sz="2000" dirty="0" smtClean="0">
                <a:solidFill>
                  <a:schemeClr val="tx1"/>
                </a:solidFill>
              </a:rPr>
              <a:t> </a:t>
            </a:r>
            <a:r>
              <a:rPr lang="en-US" sz="2000" dirty="0" smtClean="0">
                <a:solidFill>
                  <a:schemeClr val="tx1"/>
                </a:solidFill>
              </a:rPr>
              <a:t/>
            </a:r>
            <a:br>
              <a:rPr lang="en-US" sz="2000" dirty="0" smtClean="0">
                <a:solidFill>
                  <a:schemeClr val="tx1"/>
                </a:solidFill>
              </a:rPr>
            </a:br>
            <a:r>
              <a:rPr lang="en-US" sz="2000" dirty="0" smtClean="0">
                <a:solidFill>
                  <a:schemeClr val="tx1"/>
                </a:solidFill>
              </a:rPr>
              <a:t/>
            </a:r>
            <a:br>
              <a:rPr lang="en-US" sz="2000" dirty="0" smtClean="0">
                <a:solidFill>
                  <a:schemeClr val="tx1"/>
                </a:solidFill>
              </a:rPr>
            </a:br>
            <a:r>
              <a:rPr lang="ar-IQ" sz="2000" b="1" dirty="0" smtClean="0">
                <a:solidFill>
                  <a:schemeClr val="tx1"/>
                </a:solidFill>
              </a:rPr>
              <a:t> </a:t>
            </a:r>
            <a:r>
              <a:rPr lang="en-US" sz="2000" dirty="0" smtClean="0">
                <a:solidFill>
                  <a:schemeClr val="tx1"/>
                </a:solidFill>
              </a:rPr>
              <a:t/>
            </a:r>
            <a:br>
              <a:rPr lang="en-US" sz="2000" dirty="0" smtClean="0">
                <a:solidFill>
                  <a:schemeClr val="tx1"/>
                </a:solidFill>
              </a:rPr>
            </a:br>
            <a:r>
              <a:rPr lang="ar-IQ" sz="2000" b="1" dirty="0" smtClean="0">
                <a:solidFill>
                  <a:schemeClr val="tx1"/>
                </a:solidFill>
              </a:rPr>
              <a:t> </a:t>
            </a:r>
            <a:r>
              <a:rPr lang="en-US" sz="2000" dirty="0" smtClean="0">
                <a:solidFill>
                  <a:schemeClr val="tx1"/>
                </a:solidFill>
              </a:rPr>
              <a:t/>
            </a:r>
            <a:br>
              <a:rPr lang="en-US" sz="2000" dirty="0" smtClean="0">
                <a:solidFill>
                  <a:schemeClr val="tx1"/>
                </a:solidFill>
              </a:rPr>
            </a:br>
            <a:endParaRPr lang="en-US" sz="2000" dirty="0">
              <a:solidFill>
                <a:schemeClr val="tx1"/>
              </a:solidFill>
            </a:endParaRPr>
          </a:p>
        </p:txBody>
      </p:sp>
      <p:sp>
        <p:nvSpPr>
          <p:cNvPr id="3" name="مستطيل 2"/>
          <p:cNvSpPr/>
          <p:nvPr/>
        </p:nvSpPr>
        <p:spPr>
          <a:xfrm>
            <a:off x="3635896" y="5733256"/>
            <a:ext cx="2079415" cy="523220"/>
          </a:xfrm>
          <a:prstGeom prst="rect">
            <a:avLst/>
          </a:prstGeom>
        </p:spPr>
        <p:txBody>
          <a:bodyPr wrap="none">
            <a:spAutoFit/>
          </a:bodyPr>
          <a:lstStyle/>
          <a:p>
            <a:r>
              <a:rPr lang="ar-IQ" sz="2800" b="1" dirty="0"/>
              <a:t>2019 / 2020</a:t>
            </a:r>
            <a:endParaRPr lang="ar-IQ" sz="2800" dirty="0"/>
          </a:p>
        </p:txBody>
      </p:sp>
      <p:sp>
        <p:nvSpPr>
          <p:cNvPr id="5" name="مستطيل 4"/>
          <p:cNvSpPr/>
          <p:nvPr/>
        </p:nvSpPr>
        <p:spPr>
          <a:xfrm>
            <a:off x="2304256" y="3861048"/>
            <a:ext cx="4572000" cy="954107"/>
          </a:xfrm>
          <a:prstGeom prst="rect">
            <a:avLst/>
          </a:prstGeom>
        </p:spPr>
        <p:txBody>
          <a:bodyPr>
            <a:spAutoFit/>
          </a:bodyPr>
          <a:lstStyle/>
          <a:p>
            <a:pPr algn="ctr"/>
            <a:r>
              <a:rPr lang="ar-IQ" sz="2800" b="1" dirty="0" smtClean="0"/>
              <a:t>أ</a:t>
            </a:r>
            <a:r>
              <a:rPr lang="ar-IQ" sz="2800" b="1" dirty="0"/>
              <a:t>. م. د سميه عباس مجيد</a:t>
            </a:r>
            <a:r>
              <a:rPr lang="en-US" sz="2800" dirty="0"/>
              <a:t/>
            </a:r>
            <a:br>
              <a:rPr lang="en-US" sz="2800" dirty="0"/>
            </a:br>
            <a:endParaRPr lang="ar-IQ" sz="2800" dirty="0"/>
          </a:p>
        </p:txBody>
      </p:sp>
    </p:spTree>
    <p:extLst>
      <p:ext uri="{BB962C8B-B14F-4D97-AF65-F5344CB8AC3E}">
        <p14:creationId xmlns:p14="http://schemas.microsoft.com/office/powerpoint/2010/main" val="4084286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0" y="260648"/>
            <a:ext cx="8964488" cy="6336704"/>
          </a:xfrm>
        </p:spPr>
        <p:txBody>
          <a:bodyPr>
            <a:normAutofit fontScale="77500" lnSpcReduction="20000"/>
          </a:bodyPr>
          <a:lstStyle/>
          <a:p>
            <a:pPr marL="0" indent="0">
              <a:buNone/>
            </a:pPr>
            <a:r>
              <a:rPr lang="ar-IQ" b="1" u="sng" dirty="0"/>
              <a:t>ج_ مهارات تحديد البدائل :</a:t>
            </a:r>
            <a:endParaRPr lang="en-US" dirty="0"/>
          </a:p>
          <a:p>
            <a:pPr marL="0" indent="0">
              <a:buNone/>
            </a:pPr>
            <a:r>
              <a:rPr lang="ar-IQ" dirty="0"/>
              <a:t>يمكن تنمية القدرة على تحديد البدائل من خلال اثارة التساؤلات التالية :</a:t>
            </a:r>
            <a:endParaRPr lang="en-US" dirty="0"/>
          </a:p>
          <a:p>
            <a:pPr marL="0" indent="0">
              <a:buNone/>
            </a:pPr>
            <a:r>
              <a:rPr lang="ar-IQ" dirty="0"/>
              <a:t> </a:t>
            </a:r>
            <a:endParaRPr lang="en-US" dirty="0"/>
          </a:p>
          <a:p>
            <a:pPr marL="0" indent="0">
              <a:buNone/>
            </a:pPr>
            <a:r>
              <a:rPr lang="ar-IQ" dirty="0"/>
              <a:t>_ ماذا افعل لكي يستمر التفاوض اذا رفض الطرف الآخر ما اقترحه من حل .</a:t>
            </a:r>
            <a:endParaRPr lang="en-US" dirty="0"/>
          </a:p>
          <a:p>
            <a:pPr marL="0" indent="0">
              <a:buNone/>
            </a:pPr>
            <a:r>
              <a:rPr lang="ar-IQ" dirty="0"/>
              <a:t>_ كيف اساعد الطرف الاخر في اختيار الحل الذي يحقق المصلحة المشتركة .</a:t>
            </a:r>
            <a:endParaRPr lang="en-US" dirty="0"/>
          </a:p>
          <a:p>
            <a:pPr marL="0" indent="0">
              <a:buNone/>
            </a:pPr>
            <a:r>
              <a:rPr lang="ar-IQ" dirty="0"/>
              <a:t>_كيف تكتشف موضوعية الطرف الاخر في وضع اهدافه .</a:t>
            </a:r>
            <a:endParaRPr lang="en-US" dirty="0"/>
          </a:p>
          <a:p>
            <a:pPr marL="0" indent="0">
              <a:buNone/>
            </a:pPr>
            <a:r>
              <a:rPr lang="ar-IQ" dirty="0"/>
              <a:t>_ كيف تستطيع أن تدرك توجيهات الطرف الاخر .</a:t>
            </a:r>
            <a:endParaRPr lang="en-US" dirty="0"/>
          </a:p>
          <a:p>
            <a:pPr marL="0" indent="0">
              <a:buNone/>
            </a:pPr>
            <a:r>
              <a:rPr lang="ar-IQ" dirty="0"/>
              <a:t>_ كيف تحدد مجالات تنازلاتك وحدودها وكذلك بالنسبة للطرف الاخر .</a:t>
            </a:r>
            <a:endParaRPr lang="en-US" dirty="0"/>
          </a:p>
          <a:p>
            <a:pPr marL="0" indent="0">
              <a:buNone/>
            </a:pPr>
            <a:r>
              <a:rPr lang="ar-IQ" dirty="0"/>
              <a:t>_ كيف تتجنب أن يشعر أطراف التفاوض أن احد المفاوضين فرض رأيه وأملى شروطه عليهم .</a:t>
            </a:r>
            <a:endParaRPr lang="en-US" dirty="0"/>
          </a:p>
          <a:p>
            <a:pPr marL="0" indent="0">
              <a:buNone/>
            </a:pPr>
            <a:r>
              <a:rPr lang="ar-IQ" dirty="0"/>
              <a:t> </a:t>
            </a:r>
            <a:endParaRPr lang="en-US" dirty="0"/>
          </a:p>
          <a:p>
            <a:pPr marL="0" indent="0">
              <a:buNone/>
            </a:pPr>
            <a:r>
              <a:rPr lang="ar-IQ" b="1" u="sng" dirty="0"/>
              <a:t>د_ مهارات تحديد القوة والنفوذ النسبي :</a:t>
            </a:r>
            <a:endParaRPr lang="en-US" dirty="0"/>
          </a:p>
          <a:p>
            <a:pPr marL="0" indent="0">
              <a:buNone/>
            </a:pPr>
            <a:r>
              <a:rPr lang="ar-IQ" b="1" dirty="0"/>
              <a:t> </a:t>
            </a:r>
            <a:endParaRPr lang="en-US" dirty="0"/>
          </a:p>
          <a:p>
            <a:pPr marL="0" indent="0">
              <a:buNone/>
            </a:pPr>
            <a:r>
              <a:rPr lang="ar-IQ" dirty="0"/>
              <a:t>من المهم أن يتعرف المفاوض على نقاط القوة ونقاط الضعف لديه وكذلك الحال للطرف الآخر وتجدر الإشارة الى أن مفهوم القوة والضعف أمر نسبي وليس بالضرورة ان تعدد أوجه القوة وقلة نقاط الضعف يعني قوة الموقف التفاوضي وإنما </a:t>
            </a:r>
            <a:endParaRPr lang="en-US" dirty="0"/>
          </a:p>
          <a:p>
            <a:pPr marL="0" indent="0">
              <a:buNone/>
            </a:pPr>
            <a:r>
              <a:rPr lang="ar-IQ" dirty="0"/>
              <a:t> يتوقف ذلك على حسن استخدام أوجه القوة من جهة وفعالية معالجة نقاط الضعف من جهة اخرى .</a:t>
            </a:r>
            <a:endParaRPr lang="en-US" dirty="0"/>
          </a:p>
          <a:p>
            <a:pPr marL="0" indent="0">
              <a:buNone/>
            </a:pPr>
            <a:r>
              <a:rPr lang="ar-IQ" b="1" u="sng" dirty="0"/>
              <a:t>ع_ مهارات التوظيف الجيد للمعلومات : </a:t>
            </a:r>
            <a:r>
              <a:rPr lang="ar-IQ" dirty="0"/>
              <a:t>يمكن تنمية مهارات التوظيف الجيد للمعلومات من خلال :</a:t>
            </a:r>
            <a:endParaRPr lang="en-US" dirty="0"/>
          </a:p>
          <a:p>
            <a:pPr marL="0" indent="0">
              <a:buNone/>
            </a:pPr>
            <a:r>
              <a:rPr lang="ar-IQ" dirty="0"/>
              <a:t>_ إدراك أن الرغبة في التحدث شأنها شأن بقية الغرائز يجب التحكم فيها والسيطرة عليها .</a:t>
            </a:r>
            <a:endParaRPr lang="en-US" dirty="0"/>
          </a:p>
          <a:p>
            <a:pPr marL="0" indent="0">
              <a:buNone/>
            </a:pPr>
            <a:r>
              <a:rPr lang="ar-IQ" dirty="0"/>
              <a:t>_حدد التوقيت المناسب لتقديم ما لديك من معلومات .</a:t>
            </a:r>
            <a:endParaRPr lang="en-US" dirty="0"/>
          </a:p>
          <a:p>
            <a:pPr marL="0" indent="0">
              <a:buNone/>
            </a:pPr>
            <a:r>
              <a:rPr lang="ar-IQ" dirty="0"/>
              <a:t>_احتفظ دائما بقدر معين من المعلومات تجعل لك مجال بحث ومثار تساؤل للطرف الاخر .</a:t>
            </a:r>
            <a:endParaRPr lang="en-US" dirty="0"/>
          </a:p>
          <a:p>
            <a:pPr marL="0" indent="0">
              <a:buNone/>
            </a:pPr>
            <a:r>
              <a:rPr lang="ar-IQ" dirty="0"/>
              <a:t> </a:t>
            </a:r>
            <a:endParaRPr lang="en-US" dirty="0"/>
          </a:p>
          <a:p>
            <a:pPr marL="0" indent="0">
              <a:buNone/>
            </a:pPr>
            <a:endParaRPr lang="ar-IQ" dirty="0"/>
          </a:p>
        </p:txBody>
      </p:sp>
    </p:spTree>
    <p:extLst>
      <p:ext uri="{BB962C8B-B14F-4D97-AF65-F5344CB8AC3E}">
        <p14:creationId xmlns:p14="http://schemas.microsoft.com/office/powerpoint/2010/main" val="340728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179512" y="620688"/>
            <a:ext cx="8784976" cy="6552728"/>
          </a:xfrm>
        </p:spPr>
        <p:txBody>
          <a:bodyPr>
            <a:noAutofit/>
          </a:bodyPr>
          <a:lstStyle/>
          <a:p>
            <a:pPr marL="0" indent="0">
              <a:buNone/>
            </a:pPr>
            <a:r>
              <a:rPr lang="ar-IQ" sz="2000" b="1" u="sng" dirty="0"/>
              <a:t>ص_ مهارات إنشاء العلاقات وكسب التعاون :</a:t>
            </a:r>
            <a:endParaRPr lang="en-US" sz="2000" dirty="0"/>
          </a:p>
          <a:p>
            <a:pPr marL="0" indent="0">
              <a:buNone/>
            </a:pPr>
            <a:r>
              <a:rPr lang="ar-IQ" sz="2000" dirty="0"/>
              <a:t> </a:t>
            </a:r>
            <a:endParaRPr lang="en-US" sz="2000" dirty="0"/>
          </a:p>
          <a:p>
            <a:pPr marL="0" indent="0">
              <a:buNone/>
            </a:pPr>
            <a:r>
              <a:rPr lang="ar-IQ" sz="2000" dirty="0"/>
              <a:t>يمكن تنمية مهارات إنشاء العلاقات مع اطراف التفاوض من خلال </a:t>
            </a:r>
            <a:r>
              <a:rPr lang="ar-IQ" sz="2000" dirty="0" smtClean="0"/>
              <a:t>:</a:t>
            </a:r>
            <a:endParaRPr lang="en-US" sz="2000" dirty="0"/>
          </a:p>
          <a:p>
            <a:pPr marL="0" indent="0">
              <a:buNone/>
            </a:pPr>
            <a:r>
              <a:rPr lang="ar-IQ" sz="2000" dirty="0"/>
              <a:t>_ تجنب أن يكون سبب رفض مقترحات الطرف الآخر إنها واردة منه اعتقادا بأن قبول هذه المقترحات تعد من قبل الاستلام للطرف الآخر .</a:t>
            </a:r>
            <a:endParaRPr lang="en-US" sz="2000" dirty="0"/>
          </a:p>
          <a:p>
            <a:pPr marL="0" indent="0">
              <a:buNone/>
            </a:pPr>
            <a:r>
              <a:rPr lang="ar-IQ" sz="2000" dirty="0"/>
              <a:t>_ احرص على ان يتم صياغة مقترحاتك بما </a:t>
            </a:r>
            <a:r>
              <a:rPr lang="ar-IQ" sz="2000" dirty="0" err="1"/>
              <a:t>يتلائم</a:t>
            </a:r>
            <a:r>
              <a:rPr lang="ar-IQ" sz="2000" dirty="0"/>
              <a:t> مع قيم وثقافة الطرف الآخر .</a:t>
            </a:r>
            <a:endParaRPr lang="en-US" sz="2000" dirty="0"/>
          </a:p>
          <a:p>
            <a:pPr marL="0" indent="0">
              <a:buNone/>
            </a:pPr>
            <a:r>
              <a:rPr lang="ar-IQ" sz="2000" dirty="0"/>
              <a:t>_ احرص على تأكيد احترامك </a:t>
            </a:r>
            <a:r>
              <a:rPr lang="ar-IQ" sz="2000" dirty="0" err="1"/>
              <a:t>لأراء</a:t>
            </a:r>
            <a:r>
              <a:rPr lang="ar-IQ" sz="2000" dirty="0"/>
              <a:t> ومقترحات الاطراف الاخرى .</a:t>
            </a:r>
            <a:endParaRPr lang="en-US" sz="2000" dirty="0"/>
          </a:p>
          <a:p>
            <a:pPr marL="0" indent="0">
              <a:buNone/>
            </a:pPr>
            <a:endParaRPr lang="en-US" sz="2000" dirty="0"/>
          </a:p>
          <a:p>
            <a:pPr marL="0" indent="0">
              <a:buNone/>
            </a:pPr>
            <a:r>
              <a:rPr lang="ar-IQ" sz="2000" b="1" u="sng" dirty="0"/>
              <a:t>ثالثاً : مهارات التعامل مع الاعتراضات :</a:t>
            </a:r>
            <a:endParaRPr lang="en-US" sz="2000" dirty="0"/>
          </a:p>
          <a:p>
            <a:pPr marL="0" indent="0">
              <a:buNone/>
            </a:pPr>
            <a:r>
              <a:rPr lang="ar-IQ" sz="2000" dirty="0"/>
              <a:t>ما </a:t>
            </a:r>
            <a:r>
              <a:rPr lang="ar-IQ" sz="2000" dirty="0" err="1"/>
              <a:t>اللمقصود</a:t>
            </a:r>
            <a:r>
              <a:rPr lang="ar-IQ" sz="2000" dirty="0"/>
              <a:t> باعتراض الطرف الآخر في التفاوض :</a:t>
            </a:r>
            <a:endParaRPr lang="en-US" sz="2000" dirty="0"/>
          </a:p>
          <a:p>
            <a:pPr marL="0" indent="0">
              <a:buNone/>
            </a:pPr>
            <a:r>
              <a:rPr lang="ar-IQ" sz="2000" dirty="0"/>
              <a:t>_ يجب أن تعلم أن اعتراض الطرف الاخر هو اول خطوة في تفاعله معك والاستجابة لك .</a:t>
            </a:r>
            <a:endParaRPr lang="en-US" sz="2000" dirty="0"/>
          </a:p>
          <a:p>
            <a:pPr marL="0" indent="0">
              <a:buNone/>
            </a:pPr>
            <a:r>
              <a:rPr lang="ar-IQ" sz="2000" dirty="0"/>
              <a:t>_ يؤكد الواقع أن الطرف الآخر الذي يعترض هو الذي يشترك عادة والطرف الذي يشترك معك في المصالح ولديه الرغبة في الاتفاق معك بينما الذي يتجنب الاعتراض عادة لم يكن قد قرر بدء التفاوض .</a:t>
            </a:r>
            <a:endParaRPr lang="en-US" sz="2000" dirty="0"/>
          </a:p>
          <a:p>
            <a:pPr marL="0" indent="0">
              <a:buNone/>
            </a:pPr>
            <a:r>
              <a:rPr lang="ar-IQ" sz="2000" dirty="0"/>
              <a:t>_ يجب التفرقة بين كل من اعتراض الطرف الآخر او شكواه او تحفظه على بدء التفاوض او الاستمرارية فيه حيث أن شكوى الطرف الاخر هي مرحلة تأتي بعد مرحلة اعتراضه ويعني هذا ان عدم الكفاءة في التعامل مع افتراضات الطرف الاخر ينتج عنها شكاوي من الطرف الآخر وان عدم الكفاءة في التعامل مع الشكاوي ينتج عنها مواقف سلبية من الطرف </a:t>
            </a:r>
            <a:r>
              <a:rPr lang="ar-IQ" sz="2000" dirty="0" err="1"/>
              <a:t>اأخر</a:t>
            </a:r>
            <a:r>
              <a:rPr lang="ar-IQ" sz="2000" dirty="0"/>
              <a:t> في عملية التفاوض .</a:t>
            </a:r>
          </a:p>
        </p:txBody>
      </p:sp>
    </p:spTree>
    <p:extLst>
      <p:ext uri="{BB962C8B-B14F-4D97-AF65-F5344CB8AC3E}">
        <p14:creationId xmlns:p14="http://schemas.microsoft.com/office/powerpoint/2010/main" val="593276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107504" y="548680"/>
            <a:ext cx="8784976" cy="6120680"/>
          </a:xfrm>
        </p:spPr>
        <p:txBody>
          <a:bodyPr>
            <a:noAutofit/>
          </a:bodyPr>
          <a:lstStyle/>
          <a:p>
            <a:pPr marL="0" indent="0">
              <a:buNone/>
            </a:pPr>
            <a:r>
              <a:rPr lang="ar-IQ" sz="2000" b="1" dirty="0"/>
              <a:t>فريق التفاوض :</a:t>
            </a:r>
            <a:endParaRPr lang="en-US" sz="2000" dirty="0"/>
          </a:p>
          <a:p>
            <a:pPr marL="0" indent="0">
              <a:buNone/>
            </a:pPr>
            <a:r>
              <a:rPr lang="ar-IQ" sz="2000" b="1" dirty="0"/>
              <a:t>تكوين الفريق التفاوضي :</a:t>
            </a:r>
            <a:endParaRPr lang="en-US" sz="2000" dirty="0"/>
          </a:p>
          <a:p>
            <a:pPr marL="0" indent="0">
              <a:buNone/>
            </a:pPr>
            <a:r>
              <a:rPr lang="ar-IQ" sz="2000" dirty="0"/>
              <a:t>ذكر (خضر ،2005 :مقال ) عند النظر إلى تكوين الفريق التفاوضي فإنه من الضروري النظر إلى </a:t>
            </a:r>
            <a:endParaRPr lang="en-US" sz="2000" dirty="0"/>
          </a:p>
          <a:p>
            <a:pPr marL="0" indent="0">
              <a:buNone/>
            </a:pPr>
            <a:r>
              <a:rPr lang="ar-IQ" sz="2000" dirty="0"/>
              <a:t>1_ المهارات .</a:t>
            </a:r>
            <a:endParaRPr lang="en-US" sz="2000" dirty="0"/>
          </a:p>
          <a:p>
            <a:pPr marL="0" indent="0">
              <a:buNone/>
            </a:pPr>
            <a:r>
              <a:rPr lang="ar-IQ" sz="2000" dirty="0"/>
              <a:t>2_ أنماط شخصيات اعضاء الفريق .</a:t>
            </a:r>
            <a:endParaRPr lang="en-US" sz="2000" dirty="0"/>
          </a:p>
          <a:p>
            <a:pPr marL="0" indent="0">
              <a:buNone/>
            </a:pPr>
            <a:r>
              <a:rPr lang="ar-IQ" sz="2000" dirty="0"/>
              <a:t>3_الطريقة المحتملة لأعمال الأعضاء .</a:t>
            </a:r>
            <a:endParaRPr lang="en-US" sz="2000" dirty="0"/>
          </a:p>
          <a:p>
            <a:pPr marL="0" indent="0">
              <a:buNone/>
            </a:pPr>
            <a:r>
              <a:rPr lang="ar-IQ" sz="2000" dirty="0"/>
              <a:t>وبالتالي يجب أن يكون الفريق التفاوضي من أعضاء لديهم المهارة الفنية للعمل بفاعلية في جميع الحالات التي يتوقع أن تغطيها المفاوضات وأن يكون الاعضاء متوافقين في الطابع والأمزجة مع بعضهم ومع من يمثل الطرف الآخر . </a:t>
            </a:r>
            <a:endParaRPr lang="en-US" sz="2000" dirty="0"/>
          </a:p>
          <a:p>
            <a:pPr marL="0" indent="0">
              <a:buNone/>
            </a:pPr>
            <a:r>
              <a:rPr lang="ar-IQ" sz="2000" dirty="0"/>
              <a:t>اهمية </a:t>
            </a:r>
            <a:r>
              <a:rPr lang="ar-IQ" sz="2000" dirty="0" smtClean="0"/>
              <a:t>استخدام </a:t>
            </a:r>
            <a:r>
              <a:rPr lang="ar-IQ" sz="2000" dirty="0"/>
              <a:t>الفريق التفاوضي :</a:t>
            </a:r>
            <a:endParaRPr lang="en-US" sz="2000" dirty="0"/>
          </a:p>
          <a:p>
            <a:pPr marL="0" indent="0">
              <a:buNone/>
            </a:pPr>
            <a:r>
              <a:rPr lang="ar-IQ" sz="2000" dirty="0"/>
              <a:t>تأتي هذه الاهمية من حقيقة أن المفاوضات غالباً ما تتضمن على الاقل ثلاثة ادوار مهمة للمفاوض :</a:t>
            </a:r>
            <a:endParaRPr lang="en-US" sz="2000" dirty="0"/>
          </a:p>
          <a:p>
            <a:pPr marL="0" indent="0">
              <a:buNone/>
            </a:pPr>
            <a:r>
              <a:rPr lang="ar-IQ" sz="2000" dirty="0"/>
              <a:t>1_ دور المتحدث .</a:t>
            </a:r>
            <a:endParaRPr lang="en-US" sz="2000" dirty="0"/>
          </a:p>
          <a:p>
            <a:pPr marL="0" indent="0">
              <a:buNone/>
            </a:pPr>
            <a:r>
              <a:rPr lang="ar-IQ" sz="2000" dirty="0"/>
              <a:t>2_ دور المقرر (المسجل ).</a:t>
            </a:r>
            <a:endParaRPr lang="en-US" sz="2000" dirty="0"/>
          </a:p>
          <a:p>
            <a:pPr marL="0" indent="0">
              <a:buNone/>
            </a:pPr>
            <a:r>
              <a:rPr lang="ar-IQ" sz="2000" dirty="0"/>
              <a:t>3_دور الموجه .</a:t>
            </a:r>
            <a:endParaRPr lang="en-US" sz="2000" dirty="0"/>
          </a:p>
          <a:p>
            <a:pPr marL="0" indent="0">
              <a:buNone/>
            </a:pPr>
            <a:r>
              <a:rPr lang="ar-IQ" sz="2000" dirty="0"/>
              <a:t>ومن </a:t>
            </a:r>
            <a:r>
              <a:rPr lang="ar-IQ" sz="2000" dirty="0" err="1"/>
              <a:t>الصعوبه</a:t>
            </a:r>
            <a:r>
              <a:rPr lang="ar-IQ" sz="2000" dirty="0"/>
              <a:t> على شخص واحد أن ينهض بجميع هذه الادوار بنجاح وإذا كان يمكن لشخصين أن ينجزها فإن القيام بها من قبل ثلاثة أشخاص افضل على أية حال.</a:t>
            </a:r>
          </a:p>
        </p:txBody>
      </p:sp>
    </p:spTree>
    <p:extLst>
      <p:ext uri="{BB962C8B-B14F-4D97-AF65-F5344CB8AC3E}">
        <p14:creationId xmlns:p14="http://schemas.microsoft.com/office/powerpoint/2010/main" val="2150993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548680"/>
            <a:ext cx="8229600" cy="5775920"/>
          </a:xfrm>
        </p:spPr>
        <p:txBody>
          <a:bodyPr>
            <a:noAutofit/>
          </a:bodyPr>
          <a:lstStyle/>
          <a:p>
            <a:pPr marL="0" indent="0">
              <a:buNone/>
            </a:pPr>
            <a:r>
              <a:rPr lang="ar-IQ" sz="2000" dirty="0"/>
              <a:t>غالباً يحدد حجم فريق التفاوض بأربعة اشخاص (ما هي العوامل التي تحدد هذا الحجم أو العدد .</a:t>
            </a:r>
            <a:endParaRPr lang="en-US" sz="2000" dirty="0"/>
          </a:p>
          <a:p>
            <a:pPr marL="0" indent="0">
              <a:buNone/>
            </a:pPr>
            <a:r>
              <a:rPr lang="ar-IQ" sz="2000" dirty="0"/>
              <a:t>ينبغي أن لا يزيد على أربعة اشخاص وذلك بحكم العوامل التالية :</a:t>
            </a:r>
            <a:endParaRPr lang="en-US" sz="2000" dirty="0"/>
          </a:p>
          <a:p>
            <a:pPr marL="0" indent="0">
              <a:buNone/>
            </a:pPr>
            <a:r>
              <a:rPr lang="ar-IQ" sz="2000" b="1" dirty="0"/>
              <a:t>1_ الرقابة على الفريق :</a:t>
            </a:r>
            <a:endParaRPr lang="en-US" sz="2000" dirty="0"/>
          </a:p>
          <a:p>
            <a:pPr marL="0" indent="0">
              <a:buNone/>
            </a:pPr>
            <a:r>
              <a:rPr lang="ar-IQ" sz="2000" dirty="0"/>
              <a:t>لغايات الرقابة على الفريق فإن أربعة أشخاص يعتبرون عدداً مناسباً ومقبولاً . إذ تقضي مبادئ الإدارة التقليدية بشيء من التحفظ بأن نطاق الاشراف لأي مدير يعمل في ظل ظروف متغيرة كظروف المفاوضات يتراوح بين ثلاثة أشخاص وخمسة أشخاص .</a:t>
            </a:r>
            <a:endParaRPr lang="en-US" sz="2000" dirty="0"/>
          </a:p>
          <a:p>
            <a:pPr marL="0" indent="0">
              <a:buNone/>
            </a:pPr>
            <a:r>
              <a:rPr lang="ar-IQ" sz="2000" dirty="0"/>
              <a:t>وإذا كان مطلوباً من رئيس الفريق أن يشرف على المفاوضات ويعمل على التنسيق </a:t>
            </a:r>
            <a:r>
              <a:rPr lang="ar-IQ" sz="2000" dirty="0" err="1"/>
              <a:t>بينى</a:t>
            </a:r>
            <a:r>
              <a:rPr lang="ar-IQ" sz="2000" dirty="0"/>
              <a:t> أعضاء فريق مكون من ستة أشخاص أو أربعة أو سبعة فإن الأمر يغدو في غاية الصعوبة على الرئيس . إن وجود أكثر من أربعة أعضاء يجعل من الصعب إبقاء الفريق تحت المراقبة كما يصعب توجه أنشطته نحو هدف محدد .إذ من </a:t>
            </a:r>
            <a:r>
              <a:rPr lang="ar-IQ" sz="2000" dirty="0" err="1"/>
              <a:t>المجتمل</a:t>
            </a:r>
            <a:r>
              <a:rPr lang="ar-IQ" sz="2000" dirty="0"/>
              <a:t> أن تجري مناقشات واحاديث جانبية دون تنسيق بين المفاوضين من كلا الجانبين . كما يحتمل أن تدور المناقشات بين أعضاء الفريق نفسه في أثناء جلسة المفاوضات ، واخيراً فإن وجود أكثر من أربعة أعضاء دائمين يجعل من الصعب الاحتفاظ بجبهة موحدة وتوجيه جميع المناقشات </a:t>
            </a:r>
            <a:r>
              <a:rPr lang="ar-IQ" sz="2000" dirty="0" err="1"/>
              <a:t>نحوالهدف</a:t>
            </a:r>
            <a:r>
              <a:rPr lang="ar-IQ" sz="2000" dirty="0"/>
              <a:t> .</a:t>
            </a:r>
            <a:endParaRPr lang="en-US" sz="2000" dirty="0"/>
          </a:p>
          <a:p>
            <a:pPr marL="0" indent="0">
              <a:buNone/>
            </a:pPr>
            <a:r>
              <a:rPr lang="ar-IQ" sz="2000" b="1" dirty="0"/>
              <a:t>2_ مدى الخبرة : </a:t>
            </a:r>
            <a:r>
              <a:rPr lang="ar-IQ" sz="2000" dirty="0"/>
              <a:t>إذا كانت هناك حاجة لمشاركة أشخاص آخرين في المفاوضات فينبغي أن تتخذ مشاركتهم صفة المستشارين لا الاعضاء التنفيذين في المفاوضات إذ يجب عليهم السلوك خلف أعضاء الفريق المفاوض .قد تحتاج بعض المفاوضات إلى خبرات متخصصة وإلى مناقشات تفصيلية وعندها قد يكون من المناسب عقد مفاوضات فرعية أو تكوين لجان عمل لموضوعات متخصصة تضم عضواً من كل فريق وعدداً قليلاً من الاختصاصيين الذين يطرحون وجهات نظهرهم وتحليلاتهم في المفاوضات الرئيسية .</a:t>
            </a:r>
            <a:endParaRPr lang="en-US" sz="2000" dirty="0"/>
          </a:p>
          <a:p>
            <a:pPr marL="0" indent="0">
              <a:buNone/>
            </a:pPr>
            <a:endParaRPr lang="ar-IQ" sz="2000" dirty="0"/>
          </a:p>
        </p:txBody>
      </p:sp>
    </p:spTree>
    <p:extLst>
      <p:ext uri="{BB962C8B-B14F-4D97-AF65-F5344CB8AC3E}">
        <p14:creationId xmlns:p14="http://schemas.microsoft.com/office/powerpoint/2010/main" val="3356277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0" y="0"/>
            <a:ext cx="9036496" cy="6858000"/>
          </a:xfrm>
        </p:spPr>
        <p:txBody>
          <a:bodyPr>
            <a:normAutofit fontScale="85000" lnSpcReduction="10000"/>
          </a:bodyPr>
          <a:lstStyle/>
          <a:p>
            <a:pPr marL="0" indent="0">
              <a:buNone/>
            </a:pPr>
            <a:r>
              <a:rPr lang="ar-IQ" b="1" dirty="0"/>
              <a:t>3_ تغيير العضوية :</a:t>
            </a:r>
            <a:endParaRPr lang="en-US" dirty="0"/>
          </a:p>
          <a:p>
            <a:pPr marL="0" indent="0">
              <a:buNone/>
            </a:pPr>
            <a:r>
              <a:rPr lang="ar-IQ" dirty="0"/>
              <a:t>ليس من الضرورة الاحتفاظ بالفريق المفاوض نفسه طول فترة إجراء المفاوضات وكلما تقدمت المفاوضات أصبحت هناك حاجة إلى اشكال معينة من الخبرات . فعلى سبيل المثال ، تكون مشاركة القانونيين أمر لا بد منه عند اعداد مسودة الاتفاق . ونقطة أخرى ذات صلة بهذا الشأن وهي أن الاختصاصيين وإن </a:t>
            </a:r>
            <a:r>
              <a:rPr lang="ar-IQ" dirty="0" err="1"/>
              <a:t>كانو</a:t>
            </a:r>
            <a:r>
              <a:rPr lang="ar-IQ" dirty="0"/>
              <a:t> مبدعين في مجالات اختصاصهم ، فإنهم عادة ما يكونون غرباء عن عالم المفاوضات الأمر الذي يفرض تدربهم على العمل الجماعي وعلى وضع الاستراتيجيات والسياسات والتكتيكات التفاوضية .</a:t>
            </a:r>
            <a:endParaRPr lang="en-US" dirty="0"/>
          </a:p>
          <a:p>
            <a:pPr marL="0" indent="0">
              <a:buNone/>
            </a:pPr>
            <a:r>
              <a:rPr lang="ar-IQ" dirty="0"/>
              <a:t>إن خلاصة ما نود أن نصل إليه أن لا يزيد حجم الفريق التفاوضي على أربعة أشخاص . وإذا كانت هناك حاجة إلى المزيد من الاختصاصيين والخبراء فيجب أن تكون مشاركتهم كمراقبين ومستشارين للأعضاء التنفيذين في المفاوضات وأن هؤلاء الخبراء والاختصاصيين بحاجة إلى التدريب بقدر حاجة المفاوضين إليه .</a:t>
            </a:r>
            <a:endParaRPr lang="en-US" dirty="0"/>
          </a:p>
          <a:p>
            <a:pPr marL="0" indent="0">
              <a:buNone/>
            </a:pPr>
            <a:r>
              <a:rPr lang="ar-IQ" b="1" dirty="0"/>
              <a:t>4_ مجالات التفاوض :</a:t>
            </a:r>
            <a:endParaRPr lang="en-US" dirty="0"/>
          </a:p>
          <a:p>
            <a:pPr marL="0" indent="0">
              <a:buNone/>
            </a:pPr>
            <a:r>
              <a:rPr lang="ar-IQ" dirty="0"/>
              <a:t>تغطي المفاوضات عادة أربعة مجالات أساسية وهي :</a:t>
            </a:r>
            <a:endParaRPr lang="en-US" dirty="0"/>
          </a:p>
          <a:p>
            <a:pPr marL="0" indent="0">
              <a:buNone/>
            </a:pPr>
            <a:r>
              <a:rPr lang="ar-IQ" dirty="0"/>
              <a:t>1)المجال التجاري ، السعر ، التسليم .</a:t>
            </a:r>
            <a:endParaRPr lang="en-US" dirty="0"/>
          </a:p>
          <a:p>
            <a:pPr marL="0" indent="0">
              <a:buNone/>
            </a:pPr>
            <a:r>
              <a:rPr lang="ar-IQ" dirty="0"/>
              <a:t>2)المجال الفني المواصفات ، الجودة ... الخ </a:t>
            </a:r>
            <a:endParaRPr lang="en-US" dirty="0"/>
          </a:p>
          <a:p>
            <a:pPr marL="0" indent="0">
              <a:buNone/>
            </a:pPr>
            <a:r>
              <a:rPr lang="ar-IQ" dirty="0"/>
              <a:t>3)المجال القانوني نصوص العقد وشروطه ، التأمين ، القانون المطبق ...الخ </a:t>
            </a:r>
            <a:endParaRPr lang="en-US" dirty="0"/>
          </a:p>
          <a:p>
            <a:pPr marL="0" indent="0">
              <a:buNone/>
            </a:pPr>
            <a:r>
              <a:rPr lang="ar-IQ" dirty="0"/>
              <a:t>4)المجال المالي ،شروط الدفع ، الضمانات ....الخ </a:t>
            </a:r>
            <a:endParaRPr lang="en-US" dirty="0"/>
          </a:p>
          <a:p>
            <a:pPr marL="0" indent="0">
              <a:buNone/>
            </a:pPr>
            <a:r>
              <a:rPr lang="ar-IQ" dirty="0"/>
              <a:t>وبناء على ذلك فإن الفريق التفاوضي يجب أن يضم مفاوضاً مؤهلا في كل مجال من المجالات السابقة وفي هذه الحالة يشكل الاشخاص الاربعة فريق مثل هذا العدد يكون مناسباً لتبادل المعلومات لكنه لا يكون فعالاً في المفاوضات ولا أجد ما امتدحه به من وجهة النظر هذه .</a:t>
            </a:r>
            <a:endParaRPr lang="en-US" dirty="0"/>
          </a:p>
          <a:p>
            <a:pPr marL="0" indent="0">
              <a:buNone/>
            </a:pPr>
            <a:endParaRPr lang="ar-IQ" dirty="0"/>
          </a:p>
        </p:txBody>
      </p:sp>
    </p:spTree>
    <p:extLst>
      <p:ext uri="{BB962C8B-B14F-4D97-AF65-F5344CB8AC3E}">
        <p14:creationId xmlns:p14="http://schemas.microsoft.com/office/powerpoint/2010/main" val="606333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323528" y="332656"/>
            <a:ext cx="8686800" cy="6351984"/>
          </a:xfrm>
        </p:spPr>
        <p:txBody>
          <a:bodyPr>
            <a:normAutofit fontScale="85000" lnSpcReduction="10000"/>
          </a:bodyPr>
          <a:lstStyle/>
          <a:p>
            <a:pPr marL="0" indent="0">
              <a:buNone/>
            </a:pPr>
            <a:r>
              <a:rPr lang="ar-IQ" b="1" dirty="0"/>
              <a:t>القيود المترتبة على حدود استخدام الفريق التفاوضي :</a:t>
            </a:r>
            <a:endParaRPr lang="en-US" dirty="0"/>
          </a:p>
          <a:p>
            <a:pPr marL="0" indent="0">
              <a:buNone/>
            </a:pPr>
            <a:r>
              <a:rPr lang="ar-IQ" dirty="0"/>
              <a:t>1)القيد المالي / استخدام شخصية أو ثلاثة أو أكثر تكلفة ولا شك من استخدام شخص واحد .</a:t>
            </a:r>
            <a:endParaRPr lang="en-US" dirty="0"/>
          </a:p>
          <a:p>
            <a:pPr marL="0" indent="0">
              <a:buNone/>
            </a:pPr>
            <a:r>
              <a:rPr lang="ar-IQ" dirty="0"/>
              <a:t>2)القيود </a:t>
            </a:r>
            <a:r>
              <a:rPr lang="ar-IQ" dirty="0" smtClean="0"/>
              <a:t>المتعلقة </a:t>
            </a:r>
            <a:r>
              <a:rPr lang="ar-IQ" dirty="0"/>
              <a:t>بحدود الوقت والواجبات العادية للأعضاء .</a:t>
            </a:r>
            <a:endParaRPr lang="en-US" dirty="0"/>
          </a:p>
          <a:p>
            <a:pPr marL="0" indent="0">
              <a:buNone/>
            </a:pPr>
            <a:r>
              <a:rPr lang="ar-IQ" dirty="0"/>
              <a:t>3)قيد التنسيق /إذ من الصعب جعل أعضاء الفريق يعملون معاً ضمن ادوار محددة </a:t>
            </a:r>
            <a:r>
              <a:rPr lang="ar-IQ" dirty="0" err="1"/>
              <a:t>فلأنضباط</a:t>
            </a:r>
            <a:r>
              <a:rPr lang="ar-IQ" dirty="0"/>
              <a:t> والنظام ضروريان لتحقيق التفاعل .</a:t>
            </a:r>
            <a:endParaRPr lang="en-US" dirty="0"/>
          </a:p>
          <a:p>
            <a:pPr marL="0" indent="0">
              <a:buNone/>
            </a:pPr>
            <a:r>
              <a:rPr lang="ar-IQ" dirty="0"/>
              <a:t>4)قيد التعاون / فليس من الحكمة في شيء تجاهل الفروق في المستويات التنظيمية بين أعضاء الفريق وبخاصة اذا ما كانوا يتبادلون الادوار في الحالات الاخرى .</a:t>
            </a:r>
            <a:endParaRPr lang="en-US" dirty="0"/>
          </a:p>
          <a:p>
            <a:pPr marL="0" indent="0">
              <a:buNone/>
            </a:pPr>
            <a:r>
              <a:rPr lang="ar-IQ" dirty="0"/>
              <a:t>5)قيد العدد / إذ يفضل الا يزيد عدد أعضاء الفريق المفاوض عن عدد أفراد الخصم فإذا كان عدد فريق الخصم مؤلفاً من شخص واحد فإنه سينفر من وجود فريق من المفاوضين لدى الطرف الآخر .</a:t>
            </a:r>
            <a:endParaRPr lang="en-US" dirty="0"/>
          </a:p>
          <a:p>
            <a:pPr marL="0" indent="0">
              <a:buNone/>
            </a:pPr>
            <a:r>
              <a:rPr lang="ar-IQ" dirty="0"/>
              <a:t> </a:t>
            </a:r>
            <a:endParaRPr lang="en-US" dirty="0"/>
          </a:p>
          <a:p>
            <a:pPr marL="0" indent="0">
              <a:buNone/>
            </a:pPr>
            <a:r>
              <a:rPr lang="ar-IQ" b="1" dirty="0"/>
              <a:t>مفهوم فريق التفاوض وخصائصه :</a:t>
            </a:r>
            <a:endParaRPr lang="en-US" dirty="0"/>
          </a:p>
          <a:p>
            <a:pPr marL="0" indent="0">
              <a:buNone/>
            </a:pPr>
            <a:r>
              <a:rPr lang="ar-IQ" dirty="0"/>
              <a:t>يقصد بالفريق التفاوضي تلك المجموعة المكونة من عدد محدود نسبياً من الأفراد الذين يتفاعلون مع بعضهم البعض بصورة منتظمة للقيام بالعمل التفاوضي وانجاز الاهداف المخططة له . </a:t>
            </a:r>
            <a:endParaRPr lang="en-US" dirty="0"/>
          </a:p>
          <a:p>
            <a:pPr marL="0" indent="0">
              <a:buNone/>
            </a:pPr>
            <a:r>
              <a:rPr lang="ar-IQ" dirty="0"/>
              <a:t>يزداد استخدام الفريق في عمليات التفاوض بدلاً من المفاوض الفرد وذلك لأسباب عديدة منها أن المفاوضات اخذت تزداد تعقيداً وان توافر المزيد من المعارف في كل حقل ومجال من مجالات المعرفة حال دون أن تحيط بها شخص واحد كما أن استخدام الفريق التفاوضي يحد من الشكوك التي تلحق بالمفاوضين من اشخاص لم </a:t>
            </a:r>
            <a:r>
              <a:rPr lang="ar-IQ" dirty="0" err="1"/>
              <a:t>يشاركو</a:t>
            </a:r>
            <a:r>
              <a:rPr lang="ar-IQ" dirty="0"/>
              <a:t> فيها .</a:t>
            </a:r>
            <a:endParaRPr lang="en-US" dirty="0"/>
          </a:p>
          <a:p>
            <a:pPr marL="0" indent="0">
              <a:buNone/>
            </a:pPr>
            <a:endParaRPr lang="ar-IQ" dirty="0"/>
          </a:p>
        </p:txBody>
      </p:sp>
    </p:spTree>
    <p:extLst>
      <p:ext uri="{BB962C8B-B14F-4D97-AF65-F5344CB8AC3E}">
        <p14:creationId xmlns:p14="http://schemas.microsoft.com/office/powerpoint/2010/main" val="1695840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107504" y="260648"/>
            <a:ext cx="8928992" cy="6912768"/>
          </a:xfrm>
        </p:spPr>
        <p:txBody>
          <a:bodyPr>
            <a:noAutofit/>
          </a:bodyPr>
          <a:lstStyle/>
          <a:p>
            <a:pPr marL="0" indent="0">
              <a:buNone/>
            </a:pPr>
            <a:r>
              <a:rPr lang="ar-IQ" sz="1700" b="1" dirty="0"/>
              <a:t>يجب أن تتوفر في الفريق التفاوضي الخصائص الآتية </a:t>
            </a:r>
            <a:r>
              <a:rPr lang="ar-IQ" sz="1700" b="1" dirty="0" smtClean="0"/>
              <a:t>:</a:t>
            </a:r>
            <a:endParaRPr lang="en-US" sz="1700" dirty="0"/>
          </a:p>
          <a:p>
            <a:pPr marL="0" indent="0">
              <a:buNone/>
            </a:pPr>
            <a:r>
              <a:rPr lang="ar-IQ" sz="1700" dirty="0"/>
              <a:t>1)التكامل في التخصصات والخبرات بين أعضاء الفريق .</a:t>
            </a:r>
            <a:endParaRPr lang="en-US" sz="1700" dirty="0"/>
          </a:p>
          <a:p>
            <a:pPr marL="0" indent="0">
              <a:buNone/>
            </a:pPr>
            <a:r>
              <a:rPr lang="ar-IQ" sz="1700" dirty="0"/>
              <a:t>2)المشاركة في اداء العمل التفاوضي بشكل جماعي .</a:t>
            </a:r>
            <a:endParaRPr lang="en-US" sz="1700" dirty="0"/>
          </a:p>
          <a:p>
            <a:pPr marL="0" indent="0">
              <a:buNone/>
            </a:pPr>
            <a:r>
              <a:rPr lang="ar-IQ" sz="1700" dirty="0"/>
              <a:t>3)انتشار روح التعاون بين أعضاء الفريق .</a:t>
            </a:r>
            <a:endParaRPr lang="en-US" sz="1700" dirty="0"/>
          </a:p>
          <a:p>
            <a:pPr marL="0" indent="0">
              <a:buNone/>
            </a:pPr>
            <a:r>
              <a:rPr lang="ar-IQ" sz="1700" dirty="0"/>
              <a:t>4)إدراك الأعضاء جميعهم الفائدة من اشتراك الجميع في انجاز العمل التفاوضي .</a:t>
            </a:r>
            <a:endParaRPr lang="en-US" sz="1700" dirty="0"/>
          </a:p>
          <a:p>
            <a:pPr marL="0" indent="0">
              <a:buNone/>
            </a:pPr>
            <a:r>
              <a:rPr lang="ar-IQ" sz="1700" dirty="0"/>
              <a:t>5)ادراك الاعضاء جميعهم ان نجاح الفريق هو نجاح لكل عضو .</a:t>
            </a:r>
            <a:endParaRPr lang="en-US" sz="1700" dirty="0"/>
          </a:p>
          <a:p>
            <a:pPr marL="0" indent="0">
              <a:buNone/>
            </a:pPr>
            <a:r>
              <a:rPr lang="ar-IQ" sz="1700" dirty="0"/>
              <a:t>6)الشعور بالثقة المتبادلة بين أعضاء الفريق .</a:t>
            </a:r>
            <a:endParaRPr lang="en-US" sz="1700" dirty="0"/>
          </a:p>
          <a:p>
            <a:pPr marL="0" indent="0">
              <a:buNone/>
            </a:pPr>
            <a:r>
              <a:rPr lang="ar-IQ" sz="1700" dirty="0"/>
              <a:t>7)الاتصال الوثيق بين أعضاء الفريق </a:t>
            </a:r>
            <a:r>
              <a:rPr lang="ar-IQ" sz="1700" dirty="0" smtClean="0"/>
              <a:t>.</a:t>
            </a:r>
            <a:endParaRPr lang="en-US" sz="1700" dirty="0"/>
          </a:p>
          <a:p>
            <a:pPr marL="0" indent="0">
              <a:buNone/>
            </a:pPr>
            <a:r>
              <a:rPr lang="ar-IQ" sz="1700" b="1" dirty="0"/>
              <a:t>ومن ناحية اخرى فإن هناك عدة خصائص يجب توفرها في العضو الفاعل </a:t>
            </a:r>
            <a:endParaRPr lang="en-US" sz="1700" dirty="0"/>
          </a:p>
          <a:p>
            <a:pPr marL="0" indent="0">
              <a:buNone/>
            </a:pPr>
            <a:r>
              <a:rPr lang="ar-IQ" sz="1700" b="1" dirty="0"/>
              <a:t>للفريق التفاوضي والتي من بينها ما يأتي </a:t>
            </a:r>
            <a:r>
              <a:rPr lang="ar-IQ" sz="1700" b="1" dirty="0" smtClean="0"/>
              <a:t>:</a:t>
            </a:r>
            <a:endParaRPr lang="en-US" sz="1700" dirty="0"/>
          </a:p>
          <a:p>
            <a:pPr marL="0" indent="0">
              <a:buNone/>
            </a:pPr>
            <a:r>
              <a:rPr lang="ar-IQ" sz="1700" dirty="0"/>
              <a:t>1)الكفاءة العالية في التخصص .</a:t>
            </a:r>
            <a:endParaRPr lang="en-US" sz="1700" dirty="0"/>
          </a:p>
          <a:p>
            <a:pPr marL="0" indent="0">
              <a:buNone/>
            </a:pPr>
            <a:r>
              <a:rPr lang="ar-IQ" sz="1700" dirty="0"/>
              <a:t>2)القدرة العالية على العطاء .</a:t>
            </a:r>
            <a:endParaRPr lang="en-US" sz="1700" dirty="0"/>
          </a:p>
          <a:p>
            <a:pPr marL="0" indent="0">
              <a:buNone/>
            </a:pPr>
            <a:r>
              <a:rPr lang="ar-IQ" sz="1700" dirty="0"/>
              <a:t>3)الاتجاهات الايجابية نحو الاخرين ونحو التفاوض .</a:t>
            </a:r>
            <a:endParaRPr lang="en-US" sz="1700" dirty="0"/>
          </a:p>
          <a:p>
            <a:pPr marL="0" indent="0">
              <a:buNone/>
            </a:pPr>
            <a:r>
              <a:rPr lang="ar-IQ" sz="1700" dirty="0"/>
              <a:t>4)قوة الشخصية والثقة بالنفس .</a:t>
            </a:r>
            <a:endParaRPr lang="en-US" sz="1700" dirty="0"/>
          </a:p>
          <a:p>
            <a:pPr marL="0" indent="0">
              <a:buNone/>
            </a:pPr>
            <a:r>
              <a:rPr lang="ar-IQ" sz="1700" dirty="0"/>
              <a:t>5)التوازن العاطفي وعدم العصبية .</a:t>
            </a:r>
            <a:endParaRPr lang="en-US" sz="1700" dirty="0"/>
          </a:p>
          <a:p>
            <a:pPr marL="0" indent="0">
              <a:buNone/>
            </a:pPr>
            <a:r>
              <a:rPr lang="ar-IQ" sz="1700" dirty="0"/>
              <a:t>6)المهارات المتميزة في الاتصال والانصات .</a:t>
            </a:r>
            <a:endParaRPr lang="en-US" sz="1700" dirty="0"/>
          </a:p>
          <a:p>
            <a:pPr marL="0" indent="0">
              <a:buNone/>
            </a:pPr>
            <a:r>
              <a:rPr lang="ar-IQ" sz="1700" dirty="0"/>
              <a:t>7)المهارات العالية في الاقناع .</a:t>
            </a:r>
            <a:endParaRPr lang="en-US" sz="1700" dirty="0"/>
          </a:p>
          <a:p>
            <a:pPr marL="0" indent="0">
              <a:buNone/>
            </a:pPr>
            <a:r>
              <a:rPr lang="ar-IQ" sz="1700" dirty="0"/>
              <a:t>8)التفكير الابداعي .</a:t>
            </a:r>
            <a:endParaRPr lang="en-US" sz="1700" dirty="0"/>
          </a:p>
          <a:p>
            <a:pPr marL="0" indent="0">
              <a:buNone/>
            </a:pPr>
            <a:r>
              <a:rPr lang="ar-IQ" sz="1700" dirty="0"/>
              <a:t>9)القدرة على تحليل المشكلات .</a:t>
            </a:r>
            <a:endParaRPr lang="en-US" sz="1700" dirty="0"/>
          </a:p>
          <a:p>
            <a:pPr marL="0" indent="0">
              <a:buNone/>
            </a:pPr>
            <a:r>
              <a:rPr lang="ar-IQ" sz="1700" dirty="0"/>
              <a:t>10)مهارات التصرف في المواقف الصعبة .</a:t>
            </a:r>
            <a:endParaRPr lang="en-US" sz="1700" dirty="0"/>
          </a:p>
          <a:p>
            <a:pPr marL="0" indent="0">
              <a:buNone/>
            </a:pPr>
            <a:r>
              <a:rPr lang="ar-IQ" sz="1700" dirty="0"/>
              <a:t>11)عـــــــــــــدم الغيرة .</a:t>
            </a:r>
            <a:endParaRPr lang="en-US" sz="1700" dirty="0"/>
          </a:p>
          <a:p>
            <a:pPr marL="0" indent="0">
              <a:buNone/>
            </a:pPr>
            <a:endParaRPr lang="ar-IQ" sz="1700" dirty="0"/>
          </a:p>
        </p:txBody>
      </p:sp>
    </p:spTree>
    <p:extLst>
      <p:ext uri="{BB962C8B-B14F-4D97-AF65-F5344CB8AC3E}">
        <p14:creationId xmlns:p14="http://schemas.microsoft.com/office/powerpoint/2010/main" val="2388089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0" y="332656"/>
            <a:ext cx="8686800" cy="6525344"/>
          </a:xfrm>
        </p:spPr>
        <p:txBody>
          <a:bodyPr>
            <a:normAutofit fontScale="77500" lnSpcReduction="20000"/>
          </a:bodyPr>
          <a:lstStyle/>
          <a:p>
            <a:pPr marL="0" indent="0">
              <a:buNone/>
            </a:pPr>
            <a:r>
              <a:rPr lang="ar-IQ" dirty="0"/>
              <a:t>ا</a:t>
            </a:r>
            <a:r>
              <a:rPr lang="ar-IQ" b="1" dirty="0"/>
              <a:t>ن القائد الفاعل للفريق التفاوضي يجب أن يتصف بالخصائص الآتية :</a:t>
            </a:r>
            <a:endParaRPr lang="en-US" dirty="0"/>
          </a:p>
          <a:p>
            <a:pPr marL="0" indent="0">
              <a:buNone/>
            </a:pPr>
            <a:r>
              <a:rPr lang="ar-IQ" dirty="0"/>
              <a:t> </a:t>
            </a:r>
            <a:endParaRPr lang="en-US" dirty="0"/>
          </a:p>
          <a:p>
            <a:pPr marL="0" indent="0">
              <a:buNone/>
            </a:pPr>
            <a:r>
              <a:rPr lang="ar-IQ" dirty="0"/>
              <a:t>1)المكانة </a:t>
            </a:r>
            <a:r>
              <a:rPr lang="ar-IQ" dirty="0" err="1"/>
              <a:t>التنظيمة</a:t>
            </a:r>
            <a:r>
              <a:rPr lang="ar-IQ" dirty="0"/>
              <a:t> المتميزة بالمقارنة ببقية اعضاء الفريق .</a:t>
            </a:r>
            <a:endParaRPr lang="en-US" dirty="0"/>
          </a:p>
          <a:p>
            <a:pPr marL="0" indent="0">
              <a:buNone/>
            </a:pPr>
            <a:r>
              <a:rPr lang="ar-IQ" dirty="0"/>
              <a:t>2)القبول العام له من جانب اعضاء الفريق .</a:t>
            </a:r>
            <a:endParaRPr lang="en-US" dirty="0"/>
          </a:p>
          <a:p>
            <a:pPr marL="0" indent="0">
              <a:buNone/>
            </a:pPr>
            <a:r>
              <a:rPr lang="ar-IQ" dirty="0"/>
              <a:t>3)الخبرة المتميزة في مجال التفاوض .</a:t>
            </a:r>
            <a:endParaRPr lang="en-US" dirty="0"/>
          </a:p>
          <a:p>
            <a:pPr marL="0" indent="0">
              <a:buNone/>
            </a:pPr>
            <a:r>
              <a:rPr lang="ar-IQ" dirty="0"/>
              <a:t>4)مهارات قيادة الفريق مثل مهارات الاتصال والتحفيز .</a:t>
            </a:r>
            <a:endParaRPr lang="en-US" dirty="0"/>
          </a:p>
          <a:p>
            <a:pPr marL="0" indent="0">
              <a:buNone/>
            </a:pPr>
            <a:r>
              <a:rPr lang="ar-IQ" dirty="0"/>
              <a:t>5)الديموقراطية في التعامل مع اعضاء الفريق .</a:t>
            </a:r>
            <a:endParaRPr lang="en-US" dirty="0"/>
          </a:p>
          <a:p>
            <a:pPr marL="0" indent="0">
              <a:buNone/>
            </a:pPr>
            <a:r>
              <a:rPr lang="ar-IQ" dirty="0"/>
              <a:t>6)تقبل الحوار والنقد البناء .</a:t>
            </a:r>
            <a:endParaRPr lang="en-US" dirty="0"/>
          </a:p>
          <a:p>
            <a:pPr marL="0" indent="0">
              <a:buNone/>
            </a:pPr>
            <a:r>
              <a:rPr lang="ar-IQ" dirty="0"/>
              <a:t> </a:t>
            </a:r>
            <a:endParaRPr lang="en-US" dirty="0"/>
          </a:p>
          <a:p>
            <a:pPr marL="0" indent="0">
              <a:buNone/>
            </a:pPr>
            <a:r>
              <a:rPr lang="ar-IQ" b="1" dirty="0"/>
              <a:t>وفيما يأتي اهم الأدوار المنوط القيام بها من جانب قائد الفريق التفاوضي :</a:t>
            </a:r>
            <a:endParaRPr lang="en-US" dirty="0"/>
          </a:p>
          <a:p>
            <a:pPr marL="0" indent="0">
              <a:buNone/>
            </a:pPr>
            <a:r>
              <a:rPr lang="ar-IQ" dirty="0"/>
              <a:t> </a:t>
            </a:r>
            <a:endParaRPr lang="en-US" dirty="0"/>
          </a:p>
          <a:p>
            <a:pPr marL="0" indent="0">
              <a:buNone/>
            </a:pPr>
            <a:r>
              <a:rPr lang="ar-IQ" dirty="0"/>
              <a:t>1)اختيار اعضاء الفريق التفاوضي .</a:t>
            </a:r>
            <a:endParaRPr lang="en-US" dirty="0"/>
          </a:p>
          <a:p>
            <a:pPr marL="0" indent="0">
              <a:buNone/>
            </a:pPr>
            <a:r>
              <a:rPr lang="ar-IQ" dirty="0"/>
              <a:t>2)ترتيب اعضاء الفريق التفاوضي .</a:t>
            </a:r>
            <a:endParaRPr lang="en-US" dirty="0"/>
          </a:p>
          <a:p>
            <a:pPr marL="0" indent="0">
              <a:buNone/>
            </a:pPr>
            <a:r>
              <a:rPr lang="ar-IQ" dirty="0"/>
              <a:t>3)المحافظة على روح الفريق فيما بين اعضائه قيادة الفريق التفاوضي أثناء الجلسة التفاوضية .</a:t>
            </a:r>
            <a:endParaRPr lang="en-US" dirty="0"/>
          </a:p>
          <a:p>
            <a:pPr marL="0" indent="0">
              <a:buNone/>
            </a:pPr>
            <a:r>
              <a:rPr lang="ar-IQ" dirty="0"/>
              <a:t>4)توزيع الادوار والمهام بين اعضاء الفريق .</a:t>
            </a:r>
            <a:endParaRPr lang="en-US" dirty="0"/>
          </a:p>
          <a:p>
            <a:pPr marL="0" indent="0">
              <a:buNone/>
            </a:pPr>
            <a:r>
              <a:rPr lang="ar-IQ" dirty="0"/>
              <a:t>5)التنسيق بين ادوار الفريق بما يحقق التفاهم والتكامل .</a:t>
            </a:r>
            <a:endParaRPr lang="en-US" dirty="0"/>
          </a:p>
          <a:p>
            <a:pPr marL="0" indent="0">
              <a:buNone/>
            </a:pPr>
            <a:r>
              <a:rPr lang="ar-IQ" dirty="0"/>
              <a:t>6)تحفيز اعضاء الفريق ومكافأتهم .</a:t>
            </a:r>
            <a:endParaRPr lang="en-US" dirty="0"/>
          </a:p>
          <a:p>
            <a:pPr marL="0" indent="0">
              <a:buNone/>
            </a:pPr>
            <a:r>
              <a:rPr lang="ar-IQ" dirty="0"/>
              <a:t>7)تغيير مسار النقاش اثناء جلسة التفاوض .</a:t>
            </a:r>
            <a:endParaRPr lang="en-US" dirty="0"/>
          </a:p>
          <a:p>
            <a:pPr marL="0" indent="0">
              <a:buNone/>
            </a:pPr>
            <a:r>
              <a:rPr lang="ar-IQ" dirty="0"/>
              <a:t>8)تقرير الاستراتيجيات المستخدمة في التفاوض وتغيرها .</a:t>
            </a:r>
            <a:endParaRPr lang="en-US" dirty="0"/>
          </a:p>
          <a:p>
            <a:pPr marL="0" indent="0">
              <a:buNone/>
            </a:pPr>
            <a:r>
              <a:rPr lang="ar-IQ" dirty="0"/>
              <a:t>9)تقديم التنازلات اثناء التفاوض .</a:t>
            </a:r>
            <a:endParaRPr lang="en-US" dirty="0"/>
          </a:p>
          <a:p>
            <a:pPr marL="0" indent="0">
              <a:buNone/>
            </a:pPr>
            <a:endParaRPr lang="ar-IQ" dirty="0"/>
          </a:p>
        </p:txBody>
      </p:sp>
    </p:spTree>
    <p:extLst>
      <p:ext uri="{BB962C8B-B14F-4D97-AF65-F5344CB8AC3E}">
        <p14:creationId xmlns:p14="http://schemas.microsoft.com/office/powerpoint/2010/main" val="1296225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179512" y="260648"/>
            <a:ext cx="8856984" cy="6336704"/>
          </a:xfrm>
        </p:spPr>
        <p:txBody>
          <a:bodyPr>
            <a:normAutofit fontScale="92500" lnSpcReduction="20000"/>
          </a:bodyPr>
          <a:lstStyle/>
          <a:p>
            <a:pPr marL="0" indent="0" algn="justLow">
              <a:buNone/>
            </a:pPr>
            <a:r>
              <a:rPr lang="ar-IQ" b="1" dirty="0"/>
              <a:t>واجبات رئيس الفريق التفاوضي : </a:t>
            </a:r>
            <a:endParaRPr lang="en-US" dirty="0"/>
          </a:p>
          <a:p>
            <a:pPr marL="0" indent="0" algn="justLow">
              <a:buNone/>
            </a:pPr>
            <a:r>
              <a:rPr lang="ar-IQ" dirty="0"/>
              <a:t>تتمثل واجبات رئيس الفريق التفاوضي فيما يأتي :</a:t>
            </a:r>
            <a:endParaRPr lang="en-US" dirty="0"/>
          </a:p>
          <a:p>
            <a:pPr marL="0" indent="0" algn="justLow">
              <a:buNone/>
            </a:pPr>
            <a:r>
              <a:rPr lang="ar-IQ" dirty="0"/>
              <a:t> </a:t>
            </a:r>
            <a:endParaRPr lang="en-US" dirty="0"/>
          </a:p>
          <a:p>
            <a:pPr marL="0" indent="0" algn="justLow">
              <a:buNone/>
            </a:pPr>
            <a:r>
              <a:rPr lang="ar-IQ" dirty="0"/>
              <a:t>1)اختيار افراد الفريق التفاوضي .</a:t>
            </a:r>
            <a:endParaRPr lang="en-US" dirty="0"/>
          </a:p>
          <a:p>
            <a:pPr marL="0" indent="0" algn="justLow">
              <a:buNone/>
            </a:pPr>
            <a:r>
              <a:rPr lang="ar-IQ" dirty="0"/>
              <a:t>2)إعداد خطة المفاوضات واجراء المفاوضات .</a:t>
            </a:r>
            <a:endParaRPr lang="en-US" dirty="0"/>
          </a:p>
          <a:p>
            <a:pPr marL="0" indent="0" algn="justLow">
              <a:buNone/>
            </a:pPr>
            <a:r>
              <a:rPr lang="ar-IQ" dirty="0"/>
              <a:t> </a:t>
            </a:r>
            <a:endParaRPr lang="en-US" dirty="0"/>
          </a:p>
          <a:p>
            <a:pPr marL="0" indent="0" algn="justLow">
              <a:buNone/>
            </a:pPr>
            <a:r>
              <a:rPr lang="ar-IQ" b="1" dirty="0"/>
              <a:t>كيف يمكن توزيع السلطة والمسؤولية بين رئيس الفريق والمفاوض وتحديد الاهداف :</a:t>
            </a:r>
            <a:endParaRPr lang="en-US" dirty="0"/>
          </a:p>
          <a:p>
            <a:pPr marL="0" indent="0" algn="justLow">
              <a:buNone/>
            </a:pPr>
            <a:r>
              <a:rPr lang="ar-IQ" dirty="0"/>
              <a:t>توزيع السطلة والمسؤولية بين مدير المنظمة /رئيس المفاوض والمفاوض وطريقة تحديد الاهداف التفاوضية .</a:t>
            </a:r>
            <a:endParaRPr lang="en-US" dirty="0"/>
          </a:p>
          <a:p>
            <a:pPr marL="0" indent="0" algn="justLow">
              <a:buNone/>
            </a:pPr>
            <a:r>
              <a:rPr lang="ar-IQ" dirty="0"/>
              <a:t>إن السطلة والمسؤولية بين مدير المنظمة والمفاوض يفرض أن يكون لدى المدير والمفاوض وجهات نظر واحدة حول المفاوضات وما هو مطلوب من المفاوض القيام به ، وأن تكون واجبات المفاوض ومسؤولياته محددة تحديداً دقيقا بحيث يتم إعادة بطاقة وصف وظيفي للمفاوض من قبل خبير مختص ، وأن تتم مراجعتها بصورة مستمرة . وان يناقشا </a:t>
            </a:r>
            <a:r>
              <a:rPr lang="ar-IQ" dirty="0" err="1"/>
              <a:t>معاًسلطات</a:t>
            </a:r>
            <a:r>
              <a:rPr lang="ar-IQ" dirty="0"/>
              <a:t> كل منهما ومسؤولياته فهذا من شأنه أن يوجد فهماً مشتركاً بينهما .</a:t>
            </a:r>
            <a:endParaRPr lang="en-US" dirty="0"/>
          </a:p>
          <a:p>
            <a:pPr marL="0" indent="0" algn="justLow">
              <a:buNone/>
            </a:pPr>
            <a:r>
              <a:rPr lang="ar-IQ" dirty="0"/>
              <a:t>أما اهداف المفاوضات فهي مسألة في غاية الاهمية فموضوع تحديد اهداف المفاوضات من مسؤولية الطرفين فالمدير يرغب في تحقيق مصالح المنظمة وتحقيق أفضل النتائج الممكنة . والمفاوض لا بد له أن يعطي </a:t>
            </a:r>
            <a:r>
              <a:rPr lang="ar-IQ" dirty="0" err="1"/>
              <a:t>شياً</a:t>
            </a:r>
            <a:r>
              <a:rPr lang="ar-IQ" dirty="0"/>
              <a:t> من المرونة والحرية في وضع الاهداف .</a:t>
            </a:r>
            <a:endParaRPr lang="en-US" dirty="0"/>
          </a:p>
          <a:p>
            <a:pPr marL="0" indent="0" algn="justLow">
              <a:buNone/>
            </a:pPr>
            <a:r>
              <a:rPr lang="ar-IQ" dirty="0"/>
              <a:t> </a:t>
            </a:r>
            <a:endParaRPr lang="en-US" dirty="0"/>
          </a:p>
          <a:p>
            <a:pPr marL="0" indent="0" algn="justLow">
              <a:buNone/>
            </a:pPr>
            <a:endParaRPr lang="ar-IQ" dirty="0"/>
          </a:p>
        </p:txBody>
      </p:sp>
    </p:spTree>
    <p:extLst>
      <p:ext uri="{BB962C8B-B14F-4D97-AF65-F5344CB8AC3E}">
        <p14:creationId xmlns:p14="http://schemas.microsoft.com/office/powerpoint/2010/main" val="2766819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179512" y="908720"/>
            <a:ext cx="8507288" cy="5775920"/>
          </a:xfrm>
        </p:spPr>
        <p:txBody>
          <a:bodyPr>
            <a:noAutofit/>
          </a:bodyPr>
          <a:lstStyle/>
          <a:p>
            <a:pPr marL="0" indent="0">
              <a:lnSpc>
                <a:spcPct val="200000"/>
              </a:lnSpc>
              <a:buNone/>
            </a:pPr>
            <a:r>
              <a:rPr lang="ar-IQ" sz="2000" b="1" dirty="0"/>
              <a:t>كيف يمكن تقويم فعالية الفريق :</a:t>
            </a:r>
            <a:endParaRPr lang="en-US" sz="2000" dirty="0"/>
          </a:p>
          <a:p>
            <a:pPr marL="0" indent="0">
              <a:lnSpc>
                <a:spcPct val="200000"/>
              </a:lnSpc>
              <a:buNone/>
            </a:pPr>
            <a:r>
              <a:rPr lang="ar-IQ" sz="2000" b="1" dirty="0"/>
              <a:t> </a:t>
            </a:r>
            <a:endParaRPr lang="en-US" sz="2000" dirty="0"/>
          </a:p>
          <a:p>
            <a:pPr marL="0" indent="0">
              <a:lnSpc>
                <a:spcPct val="200000"/>
              </a:lnSpc>
              <a:buNone/>
            </a:pPr>
            <a:r>
              <a:rPr lang="ar-IQ" sz="2000" dirty="0"/>
              <a:t>من خلال العوامل التالية :</a:t>
            </a:r>
            <a:endParaRPr lang="en-US" sz="2000" dirty="0"/>
          </a:p>
          <a:p>
            <a:pPr marL="0" indent="0">
              <a:lnSpc>
                <a:spcPct val="200000"/>
              </a:lnSpc>
              <a:buNone/>
            </a:pPr>
            <a:r>
              <a:rPr lang="ar-IQ" sz="2000" dirty="0"/>
              <a:t>1)مدى وضوح الاهداف .</a:t>
            </a:r>
            <a:endParaRPr lang="en-US" sz="2000" dirty="0"/>
          </a:p>
          <a:p>
            <a:pPr marL="0" indent="0">
              <a:lnSpc>
                <a:spcPct val="200000"/>
              </a:lnSpc>
              <a:buNone/>
            </a:pPr>
            <a:r>
              <a:rPr lang="ar-IQ" sz="2000" dirty="0"/>
              <a:t>2)مدى المشاركة في التخطيط.</a:t>
            </a:r>
            <a:endParaRPr lang="en-US" sz="2000" dirty="0"/>
          </a:p>
          <a:p>
            <a:pPr marL="0" indent="0">
              <a:lnSpc>
                <a:spcPct val="200000"/>
              </a:lnSpc>
              <a:buNone/>
            </a:pPr>
            <a:r>
              <a:rPr lang="ar-IQ" sz="2000" dirty="0"/>
              <a:t>3)مدى الثقة في اثناء حل المشكلات .</a:t>
            </a:r>
            <a:endParaRPr lang="en-US" sz="2000" dirty="0"/>
          </a:p>
          <a:p>
            <a:pPr marL="0" indent="0">
              <a:lnSpc>
                <a:spcPct val="200000"/>
              </a:lnSpc>
              <a:buNone/>
            </a:pPr>
            <a:r>
              <a:rPr lang="ar-IQ" sz="2000" dirty="0"/>
              <a:t>4)مدى الانضباط في أثناء المفاوضات .</a:t>
            </a:r>
            <a:endParaRPr lang="en-US" sz="2000" dirty="0"/>
          </a:p>
          <a:p>
            <a:pPr marL="0" indent="0">
              <a:lnSpc>
                <a:spcPct val="200000"/>
              </a:lnSpc>
              <a:buNone/>
            </a:pPr>
            <a:r>
              <a:rPr lang="ar-IQ" sz="2000" b="1" dirty="0"/>
              <a:t> </a:t>
            </a:r>
            <a:endParaRPr lang="en-US" sz="2000" dirty="0"/>
          </a:p>
          <a:p>
            <a:pPr marL="0" indent="0">
              <a:lnSpc>
                <a:spcPct val="200000"/>
              </a:lnSpc>
              <a:buNone/>
            </a:pPr>
            <a:r>
              <a:rPr lang="ar-IQ" sz="2000" b="1" dirty="0"/>
              <a:t> </a:t>
            </a:r>
            <a:endParaRPr lang="en-US" sz="2000" dirty="0"/>
          </a:p>
          <a:p>
            <a:pPr marL="0" indent="0">
              <a:lnSpc>
                <a:spcPct val="200000"/>
              </a:lnSpc>
              <a:buNone/>
            </a:pPr>
            <a:r>
              <a:rPr lang="ar-IQ" sz="2000" dirty="0"/>
              <a:t> </a:t>
            </a:r>
            <a:endParaRPr lang="en-US" sz="2000" dirty="0"/>
          </a:p>
          <a:p>
            <a:pPr marL="0" indent="0">
              <a:lnSpc>
                <a:spcPct val="200000"/>
              </a:lnSpc>
              <a:buNone/>
            </a:pPr>
            <a:r>
              <a:rPr lang="ar-IQ" sz="2000" dirty="0"/>
              <a:t> </a:t>
            </a:r>
            <a:endParaRPr lang="en-US" sz="2000" dirty="0"/>
          </a:p>
          <a:p>
            <a:pPr marL="0" indent="0">
              <a:lnSpc>
                <a:spcPct val="200000"/>
              </a:lnSpc>
              <a:buNone/>
            </a:pPr>
            <a:r>
              <a:rPr lang="ar-IQ" sz="2000" dirty="0"/>
              <a:t> </a:t>
            </a:r>
            <a:endParaRPr lang="en-US" sz="2000" dirty="0"/>
          </a:p>
          <a:p>
            <a:pPr marL="0" indent="0">
              <a:lnSpc>
                <a:spcPct val="200000"/>
              </a:lnSpc>
              <a:buNone/>
            </a:pPr>
            <a:r>
              <a:rPr lang="ar-IQ" sz="2000" dirty="0"/>
              <a:t> </a:t>
            </a:r>
            <a:endParaRPr lang="en-US" sz="2000" dirty="0"/>
          </a:p>
          <a:p>
            <a:pPr marL="0" indent="0">
              <a:lnSpc>
                <a:spcPct val="200000"/>
              </a:lnSpc>
              <a:buNone/>
            </a:pPr>
            <a:r>
              <a:rPr lang="ar-IQ" sz="2000" b="1" dirty="0"/>
              <a:t> </a:t>
            </a:r>
            <a:endParaRPr lang="en-US" sz="2000" dirty="0"/>
          </a:p>
          <a:p>
            <a:pPr marL="0" indent="0">
              <a:lnSpc>
                <a:spcPct val="200000"/>
              </a:lnSpc>
              <a:buNone/>
            </a:pPr>
            <a:r>
              <a:rPr lang="ar-IQ" sz="2000" b="1" dirty="0"/>
              <a:t> </a:t>
            </a:r>
            <a:endParaRPr lang="en-US" sz="2000" dirty="0"/>
          </a:p>
          <a:p>
            <a:pPr marL="0" indent="0">
              <a:lnSpc>
                <a:spcPct val="200000"/>
              </a:lnSpc>
              <a:buNone/>
            </a:pPr>
            <a:r>
              <a:rPr lang="ar-IQ" sz="2000" b="1" dirty="0"/>
              <a:t> </a:t>
            </a:r>
            <a:endParaRPr lang="en-US" sz="2000" dirty="0"/>
          </a:p>
          <a:p>
            <a:pPr marL="0" indent="0">
              <a:lnSpc>
                <a:spcPct val="200000"/>
              </a:lnSpc>
              <a:buNone/>
            </a:pPr>
            <a:r>
              <a:rPr lang="ar-IQ" sz="2000" b="1" dirty="0"/>
              <a:t> </a:t>
            </a:r>
            <a:endParaRPr lang="en-US" sz="2000" dirty="0"/>
          </a:p>
          <a:p>
            <a:pPr marL="0" indent="0">
              <a:lnSpc>
                <a:spcPct val="200000"/>
              </a:lnSpc>
              <a:buNone/>
            </a:pPr>
            <a:r>
              <a:rPr lang="ar-IQ" sz="2000" b="1" dirty="0"/>
              <a:t> </a:t>
            </a:r>
            <a:endParaRPr lang="en-US" sz="2000" dirty="0"/>
          </a:p>
          <a:p>
            <a:pPr marL="0" indent="0">
              <a:lnSpc>
                <a:spcPct val="200000"/>
              </a:lnSpc>
              <a:buNone/>
            </a:pPr>
            <a:r>
              <a:rPr lang="ar-IQ" sz="2000" b="1" dirty="0"/>
              <a:t> </a:t>
            </a:r>
            <a:endParaRPr lang="en-US" sz="2000" dirty="0"/>
          </a:p>
          <a:p>
            <a:pPr marL="0" indent="0">
              <a:lnSpc>
                <a:spcPct val="200000"/>
              </a:lnSpc>
              <a:buNone/>
            </a:pPr>
            <a:r>
              <a:rPr lang="ar-IQ" sz="2000" b="1" dirty="0"/>
              <a:t> </a:t>
            </a:r>
            <a:endParaRPr lang="en-US" sz="2000" dirty="0"/>
          </a:p>
          <a:p>
            <a:pPr marL="0" indent="0">
              <a:lnSpc>
                <a:spcPct val="200000"/>
              </a:lnSpc>
              <a:buNone/>
            </a:pPr>
            <a:r>
              <a:rPr lang="ar-IQ" sz="2000" b="1" dirty="0"/>
              <a:t> </a:t>
            </a:r>
            <a:endParaRPr lang="en-US" sz="2000" dirty="0"/>
          </a:p>
          <a:p>
            <a:pPr marL="0" indent="0">
              <a:lnSpc>
                <a:spcPct val="200000"/>
              </a:lnSpc>
              <a:buNone/>
            </a:pPr>
            <a:r>
              <a:rPr lang="ar-IQ" sz="2000" b="1" dirty="0"/>
              <a:t> </a:t>
            </a:r>
            <a:endParaRPr lang="en-US" sz="2000" dirty="0"/>
          </a:p>
          <a:p>
            <a:pPr marL="0" indent="0">
              <a:lnSpc>
                <a:spcPct val="200000"/>
              </a:lnSpc>
              <a:buNone/>
            </a:pPr>
            <a:r>
              <a:rPr lang="ar-IQ" sz="2000" b="1" dirty="0"/>
              <a:t> </a:t>
            </a:r>
            <a:endParaRPr lang="en-US" sz="2000" dirty="0"/>
          </a:p>
          <a:p>
            <a:pPr marL="0" indent="0">
              <a:lnSpc>
                <a:spcPct val="200000"/>
              </a:lnSpc>
              <a:buNone/>
            </a:pPr>
            <a:r>
              <a:rPr lang="ar-IQ" sz="2000" b="1" dirty="0"/>
              <a:t> </a:t>
            </a:r>
            <a:endParaRPr lang="en-US" sz="2000" dirty="0"/>
          </a:p>
          <a:p>
            <a:pPr marL="0" indent="0">
              <a:lnSpc>
                <a:spcPct val="200000"/>
              </a:lnSpc>
              <a:buNone/>
            </a:pPr>
            <a:r>
              <a:rPr lang="ar-IQ" sz="2000" b="1" dirty="0"/>
              <a:t> </a:t>
            </a:r>
            <a:endParaRPr lang="en-US" sz="2000" dirty="0"/>
          </a:p>
          <a:p>
            <a:pPr marL="0" indent="0">
              <a:lnSpc>
                <a:spcPct val="200000"/>
              </a:lnSpc>
              <a:buNone/>
            </a:pPr>
            <a:r>
              <a:rPr lang="ar-IQ" sz="2000" b="1" dirty="0"/>
              <a:t> </a:t>
            </a:r>
            <a:endParaRPr lang="en-US" sz="2000" dirty="0"/>
          </a:p>
          <a:p>
            <a:pPr marL="0" indent="0">
              <a:lnSpc>
                <a:spcPct val="200000"/>
              </a:lnSpc>
              <a:buNone/>
            </a:pPr>
            <a:r>
              <a:rPr lang="ar-IQ" sz="2000" dirty="0"/>
              <a:t> </a:t>
            </a:r>
            <a:endParaRPr lang="en-US" sz="2000" dirty="0"/>
          </a:p>
          <a:p>
            <a:pPr marL="0" indent="0">
              <a:lnSpc>
                <a:spcPct val="200000"/>
              </a:lnSpc>
              <a:buNone/>
            </a:pPr>
            <a:endParaRPr lang="ar-IQ" sz="2000" dirty="0"/>
          </a:p>
        </p:txBody>
      </p:sp>
    </p:spTree>
    <p:extLst>
      <p:ext uri="{BB962C8B-B14F-4D97-AF65-F5344CB8AC3E}">
        <p14:creationId xmlns:p14="http://schemas.microsoft.com/office/powerpoint/2010/main" val="36563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6480720"/>
          </a:xfrm>
        </p:spPr>
        <p:txBody>
          <a:bodyPr>
            <a:normAutofit lnSpcReduction="10000"/>
          </a:bodyPr>
          <a:lstStyle/>
          <a:p>
            <a:pPr marL="0" indent="0">
              <a:buNone/>
            </a:pPr>
            <a:r>
              <a:rPr lang="ar-IQ" sz="2000" b="1" dirty="0"/>
              <a:t>أنما ط شخصيات المفاوضين حسب المناهج :</a:t>
            </a:r>
            <a:endParaRPr lang="en-US" sz="2000" dirty="0"/>
          </a:p>
          <a:p>
            <a:pPr marL="0" indent="0">
              <a:buNone/>
            </a:pPr>
            <a:r>
              <a:rPr lang="ar-IQ" sz="2000" dirty="0"/>
              <a:t>يتباين أداء المفاوضون وتباين مستوياتهم وذلك من خلال النتائج المتحققة والتي تم التوصيل اليها خلال التفاوض وذلك راجع الى عدة اعتبارات أهمها مجموعة الخائص والمهارات والمواصفات التي يتوفر عليها المفاوض والتي من شأنها أن تعطيه الافضلية أثناء العملية التفاوضية وقد قسمت في هذا البحث إلى مطلبين اثنين وذلك بربط شخصيات المفاوضين بمناهج التفاوض ففي المطلب الاول </a:t>
            </a:r>
            <a:r>
              <a:rPr lang="ar-IQ" sz="2000" dirty="0" err="1"/>
              <a:t>سنتاول</a:t>
            </a:r>
            <a:r>
              <a:rPr lang="ar-IQ" sz="2000" dirty="0"/>
              <a:t> أنماط المفاوضين الذين ينطبق على شخصيتهم المنهج التعاوني </a:t>
            </a:r>
            <a:r>
              <a:rPr lang="ar-IQ" sz="2000" b="1" dirty="0"/>
              <a:t>كالمفاوض</a:t>
            </a:r>
            <a:r>
              <a:rPr lang="ar-IQ" sz="2000" dirty="0"/>
              <a:t> ( </a:t>
            </a:r>
            <a:r>
              <a:rPr lang="ar-IQ" sz="2000" b="1" dirty="0"/>
              <a:t>المتعاون والودود والتحليلي </a:t>
            </a:r>
            <a:r>
              <a:rPr lang="ar-IQ" sz="2000" b="1" dirty="0" err="1"/>
              <a:t>والانفتاحي</a:t>
            </a:r>
            <a:r>
              <a:rPr lang="ar-IQ" sz="2000" b="1" dirty="0"/>
              <a:t> )</a:t>
            </a:r>
            <a:r>
              <a:rPr lang="ar-IQ" sz="2000" dirty="0"/>
              <a:t> أما المطلب الثاني </a:t>
            </a:r>
            <a:r>
              <a:rPr lang="ar-IQ" sz="2000" dirty="0" err="1"/>
              <a:t>لانماط</a:t>
            </a:r>
            <a:r>
              <a:rPr lang="ar-IQ" sz="2000" dirty="0"/>
              <a:t> المفاوضين الذين يتوفرون على شخصيات قريبة للمنهج </a:t>
            </a:r>
            <a:r>
              <a:rPr lang="ar-IQ" sz="2000" dirty="0" err="1"/>
              <a:t>الصراعي</a:t>
            </a:r>
            <a:r>
              <a:rPr lang="ar-IQ" sz="2000" dirty="0"/>
              <a:t> مثل </a:t>
            </a:r>
            <a:r>
              <a:rPr lang="ar-IQ" sz="2000" b="1" dirty="0"/>
              <a:t>المفاوض       (  المقاتل والهجومي والواقعي والمأزق التفاوضي ) .</a:t>
            </a:r>
            <a:endParaRPr lang="en-US" sz="2000" dirty="0"/>
          </a:p>
          <a:p>
            <a:pPr marL="0" indent="0">
              <a:buNone/>
            </a:pPr>
            <a:r>
              <a:rPr lang="ar-IQ" sz="2000" b="1" dirty="0"/>
              <a:t>شخصيات المفاوضين حسب المنهج </a:t>
            </a:r>
            <a:r>
              <a:rPr lang="ar-IQ" sz="2000" b="1" dirty="0" err="1"/>
              <a:t>الصراعي</a:t>
            </a:r>
            <a:r>
              <a:rPr lang="ar-IQ" sz="2000" b="1" dirty="0"/>
              <a:t> :</a:t>
            </a:r>
            <a:endParaRPr lang="en-US" sz="2000" dirty="0"/>
          </a:p>
          <a:p>
            <a:pPr marL="0" lvl="0" indent="0">
              <a:buNone/>
            </a:pPr>
            <a:r>
              <a:rPr lang="ar-IQ" sz="2000" b="1" dirty="0"/>
              <a:t>اولاً: المفاوض الهجومي والمقاتل </a:t>
            </a:r>
            <a:endParaRPr lang="en-US" sz="2000" dirty="0"/>
          </a:p>
          <a:p>
            <a:pPr marL="0" indent="0">
              <a:buNone/>
            </a:pPr>
            <a:r>
              <a:rPr lang="ar-IQ" sz="2000" b="1" u="sng" dirty="0"/>
              <a:t>أ _ المفاوض المقاتل : </a:t>
            </a:r>
            <a:r>
              <a:rPr lang="ar-IQ" sz="2000" dirty="0"/>
              <a:t>وتجدهم يتصرفون بعدوانية تجاه الطرف الاخر ولا يهتمون به أو باحتياجاته ولا يهمهم أن يكون مقتنع بما توصل إليه أو لم يقتنع فهم يؤيدون أن </a:t>
            </a:r>
            <a:r>
              <a:rPr lang="ar-IQ" sz="2000" dirty="0" err="1"/>
              <a:t>يكونو</a:t>
            </a:r>
            <a:r>
              <a:rPr lang="ar-IQ" sz="2000" dirty="0"/>
              <a:t> هم الكاسبين وغيرهم يخسر عندما تتعامل مع هذا النمط كن هادئا ولا تقدم أي تنازلات ومن </a:t>
            </a:r>
            <a:r>
              <a:rPr lang="ar-IQ" sz="2000" b="1" dirty="0"/>
              <a:t>خصائصه .</a:t>
            </a:r>
            <a:endParaRPr lang="en-US" sz="2000" dirty="0"/>
          </a:p>
          <a:p>
            <a:pPr marL="0" indent="0">
              <a:buNone/>
            </a:pPr>
            <a:r>
              <a:rPr lang="ar-IQ" sz="2000" b="1" dirty="0"/>
              <a:t>1)</a:t>
            </a:r>
            <a:r>
              <a:rPr lang="ar-IQ" sz="2000" dirty="0"/>
              <a:t>عنيف وعدواني ولكن سرعان ما يلجأ للهدوء .</a:t>
            </a:r>
            <a:endParaRPr lang="en-US" sz="2000" dirty="0"/>
          </a:p>
          <a:p>
            <a:pPr marL="0" indent="0">
              <a:buNone/>
            </a:pPr>
            <a:r>
              <a:rPr lang="ar-IQ" sz="2000" b="1" dirty="0"/>
              <a:t>2)</a:t>
            </a:r>
            <a:r>
              <a:rPr lang="ar-IQ" sz="2000" dirty="0"/>
              <a:t>سهل الغضب .</a:t>
            </a:r>
            <a:endParaRPr lang="en-US" sz="2000" dirty="0"/>
          </a:p>
          <a:p>
            <a:pPr marL="0" indent="0">
              <a:buNone/>
            </a:pPr>
            <a:r>
              <a:rPr lang="ar-IQ" sz="2000" b="1" dirty="0"/>
              <a:t>3)</a:t>
            </a:r>
            <a:r>
              <a:rPr lang="ar-IQ" sz="2000" dirty="0"/>
              <a:t>مكافح أو مناضل .</a:t>
            </a:r>
            <a:endParaRPr lang="en-US" sz="2000" dirty="0"/>
          </a:p>
          <a:p>
            <a:pPr marL="0" indent="0">
              <a:buNone/>
            </a:pPr>
            <a:r>
              <a:rPr lang="ar-IQ" sz="2000" b="1" dirty="0"/>
              <a:t>4)</a:t>
            </a:r>
            <a:r>
              <a:rPr lang="ar-IQ" sz="2000" dirty="0"/>
              <a:t>مندفع .</a:t>
            </a:r>
            <a:endParaRPr lang="en-US" sz="2000" dirty="0"/>
          </a:p>
          <a:p>
            <a:pPr marL="0" indent="0">
              <a:buNone/>
            </a:pPr>
            <a:r>
              <a:rPr lang="ar-IQ" sz="2000" b="1" dirty="0"/>
              <a:t>5)</a:t>
            </a:r>
            <a:r>
              <a:rPr lang="ar-IQ" sz="2000" dirty="0"/>
              <a:t>يجادل كثيراً .</a:t>
            </a:r>
            <a:endParaRPr lang="en-US" sz="2000" dirty="0"/>
          </a:p>
          <a:p>
            <a:pPr marL="0" indent="0">
              <a:buNone/>
            </a:pPr>
            <a:r>
              <a:rPr lang="ar-IQ" sz="2000" b="1" dirty="0"/>
              <a:t>6)</a:t>
            </a:r>
            <a:r>
              <a:rPr lang="ar-IQ" sz="2000" dirty="0"/>
              <a:t>متوتر الاعصاب ويفتقر إلى التوازن العاطفي .</a:t>
            </a:r>
            <a:endParaRPr lang="en-US" sz="2000" dirty="0"/>
          </a:p>
          <a:p>
            <a:pPr marL="0" indent="0">
              <a:buNone/>
            </a:pPr>
            <a:r>
              <a:rPr lang="ar-IQ" sz="2000" b="1" dirty="0"/>
              <a:t>7)</a:t>
            </a:r>
            <a:r>
              <a:rPr lang="ar-IQ" sz="2000" dirty="0"/>
              <a:t>بائس .</a:t>
            </a:r>
            <a:endParaRPr lang="en-US" sz="2000" dirty="0"/>
          </a:p>
        </p:txBody>
      </p:sp>
    </p:spTree>
    <p:extLst>
      <p:ext uri="{BB962C8B-B14F-4D97-AF65-F5344CB8AC3E}">
        <p14:creationId xmlns:p14="http://schemas.microsoft.com/office/powerpoint/2010/main" val="33081882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179512" y="764704"/>
            <a:ext cx="8517632" cy="5757272"/>
          </a:xfrm>
        </p:spPr>
        <p:txBody>
          <a:bodyPr>
            <a:normAutofit/>
          </a:bodyPr>
          <a:lstStyle/>
          <a:p>
            <a:pPr marL="0" indent="0">
              <a:buNone/>
            </a:pPr>
            <a:r>
              <a:rPr lang="ar-IQ" b="1" u="sng" dirty="0"/>
              <a:t>المصادر :</a:t>
            </a:r>
            <a:endParaRPr lang="en-US" dirty="0"/>
          </a:p>
          <a:p>
            <a:pPr marL="0" indent="0">
              <a:buNone/>
            </a:pPr>
            <a:r>
              <a:rPr lang="ar-IQ" b="1" dirty="0"/>
              <a:t>1. حسونة ، العفيف ، عبد الباسط ، محمود ، 2007 ادارة المفاوضات ،مقررات الكترونية ، جامعة الباحة ، كلية العلوم الادارية والمالية ، ادارة الاعمال ، القاهرة ، مصر </a:t>
            </a:r>
            <a:endParaRPr lang="en-US" dirty="0"/>
          </a:p>
          <a:p>
            <a:pPr marL="0" indent="0">
              <a:buNone/>
            </a:pPr>
            <a:r>
              <a:rPr lang="ar-IQ" b="1" dirty="0"/>
              <a:t>2. خضر،حسان،2005،الفريق التفاوضي، المعهد العربي للتخطيط.  </a:t>
            </a:r>
            <a:endParaRPr lang="en-US" dirty="0"/>
          </a:p>
          <a:p>
            <a:pPr marL="0" indent="0">
              <a:buNone/>
            </a:pPr>
            <a:r>
              <a:rPr lang="ar-IQ" b="1" dirty="0"/>
              <a:t>3. كايلي ،</a:t>
            </a:r>
            <a:r>
              <a:rPr lang="ar-IQ" b="1" dirty="0" err="1"/>
              <a:t>ريمه،التفاوضل</a:t>
            </a:r>
            <a:r>
              <a:rPr lang="ar-IQ" b="1" dirty="0"/>
              <a:t> و </a:t>
            </a:r>
            <a:r>
              <a:rPr lang="ar-IQ" b="1" dirty="0" err="1"/>
              <a:t>دروه</a:t>
            </a:r>
            <a:r>
              <a:rPr lang="ar-IQ" b="1" dirty="0"/>
              <a:t> في تفعيل العملية </a:t>
            </a:r>
            <a:r>
              <a:rPr lang="ar-IQ" b="1" dirty="0" err="1"/>
              <a:t>البيعية،مقدمة</a:t>
            </a:r>
            <a:r>
              <a:rPr lang="ar-IQ" b="1" dirty="0"/>
              <a:t> لنيل شهادة الماجستير ، بوقرة </a:t>
            </a:r>
            <a:r>
              <a:rPr lang="ar-IQ" b="1" dirty="0" err="1"/>
              <a:t>بورمداس</a:t>
            </a:r>
            <a:r>
              <a:rPr lang="ar-IQ" b="1" dirty="0"/>
              <a:t>، . 2014</a:t>
            </a:r>
            <a:endParaRPr lang="en-US" dirty="0"/>
          </a:p>
          <a:p>
            <a:pPr marL="0" indent="0">
              <a:buNone/>
            </a:pPr>
            <a:r>
              <a:rPr lang="ar-IQ" b="1" dirty="0"/>
              <a:t>4. عبد الله جماعة ،احمد ابراهيم عبد الهادي ، </a:t>
            </a:r>
            <a:r>
              <a:rPr lang="ar-IQ" b="1" dirty="0" err="1"/>
              <a:t>التفاوضل</a:t>
            </a:r>
            <a:r>
              <a:rPr lang="ar-IQ" b="1" dirty="0"/>
              <a:t> اصول علمية و مهارات و فنون ، مركز التعليم المفتوح ص121.</a:t>
            </a:r>
            <a:endParaRPr lang="en-US" dirty="0"/>
          </a:p>
          <a:p>
            <a:pPr marL="0" indent="0">
              <a:buNone/>
            </a:pPr>
            <a:endParaRPr lang="ar-IQ" dirty="0"/>
          </a:p>
        </p:txBody>
      </p:sp>
    </p:spTree>
    <p:extLst>
      <p:ext uri="{BB962C8B-B14F-4D97-AF65-F5344CB8AC3E}">
        <p14:creationId xmlns:p14="http://schemas.microsoft.com/office/powerpoint/2010/main" val="3971994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476672"/>
            <a:ext cx="8229600" cy="6192688"/>
          </a:xfrm>
        </p:spPr>
        <p:txBody>
          <a:bodyPr>
            <a:noAutofit/>
          </a:bodyPr>
          <a:lstStyle/>
          <a:p>
            <a:pPr marL="0" indent="0">
              <a:buNone/>
            </a:pPr>
            <a:r>
              <a:rPr lang="ar-IQ" sz="1800" b="1" dirty="0"/>
              <a:t>ومن مظاهر سلوكه :</a:t>
            </a:r>
            <a:endParaRPr lang="en-US" sz="1800" dirty="0"/>
          </a:p>
          <a:p>
            <a:pPr marL="0" indent="0">
              <a:buNone/>
            </a:pPr>
            <a:r>
              <a:rPr lang="ar-IQ" sz="1800" b="1" dirty="0"/>
              <a:t>1)</a:t>
            </a:r>
            <a:r>
              <a:rPr lang="ar-IQ" sz="1800" dirty="0"/>
              <a:t>يهاجم بشدة في البداية .</a:t>
            </a:r>
            <a:endParaRPr lang="en-US" sz="1800" dirty="0"/>
          </a:p>
          <a:p>
            <a:pPr marL="0" indent="0">
              <a:buNone/>
            </a:pPr>
            <a:r>
              <a:rPr lang="ar-IQ" sz="1800" b="1" dirty="0"/>
              <a:t>2)</a:t>
            </a:r>
            <a:r>
              <a:rPr lang="ar-IQ" sz="1800" dirty="0"/>
              <a:t>يتراجع فجأة عند نقطة معينة وبسرعة وبدرجة كبيرة .</a:t>
            </a:r>
            <a:endParaRPr lang="en-US" sz="1800" dirty="0"/>
          </a:p>
          <a:p>
            <a:pPr marL="0" indent="0">
              <a:buNone/>
            </a:pPr>
            <a:r>
              <a:rPr lang="ar-IQ" sz="1800" b="1" dirty="0"/>
              <a:t>3)</a:t>
            </a:r>
            <a:r>
              <a:rPr lang="ar-IQ" sz="1800" dirty="0"/>
              <a:t>يجاول أن يروعك في البداية .</a:t>
            </a:r>
            <a:endParaRPr lang="en-US" sz="1800" dirty="0"/>
          </a:p>
          <a:p>
            <a:pPr marL="0" indent="0">
              <a:buNone/>
            </a:pPr>
            <a:r>
              <a:rPr lang="ar-IQ" sz="1800" b="1" dirty="0"/>
              <a:t>4)</a:t>
            </a:r>
            <a:r>
              <a:rPr lang="ar-IQ" sz="1800" dirty="0"/>
              <a:t>يرفع الراية البيضاء في نهاية قتاله أي يستسلم .</a:t>
            </a:r>
            <a:endParaRPr lang="en-US" sz="1800" dirty="0"/>
          </a:p>
          <a:p>
            <a:pPr marL="0" indent="0">
              <a:buNone/>
            </a:pPr>
            <a:r>
              <a:rPr lang="ar-IQ" sz="1800" b="1" dirty="0"/>
              <a:t>5)</a:t>
            </a:r>
            <a:r>
              <a:rPr lang="ar-IQ" sz="1800" dirty="0"/>
              <a:t>يثير قضية من لا شيء احياناً .</a:t>
            </a:r>
            <a:endParaRPr lang="en-US" sz="1800" dirty="0"/>
          </a:p>
          <a:p>
            <a:pPr marL="0" indent="0">
              <a:buNone/>
            </a:pPr>
            <a:r>
              <a:rPr lang="ar-IQ" sz="1800" dirty="0"/>
              <a:t> </a:t>
            </a:r>
            <a:endParaRPr lang="en-US" sz="1800" dirty="0"/>
          </a:p>
          <a:p>
            <a:pPr marL="0" indent="0">
              <a:buNone/>
            </a:pPr>
            <a:r>
              <a:rPr lang="ar-IQ" sz="1800" b="1" u="sng" dirty="0"/>
              <a:t>ب_ المفاوض الهجومي :</a:t>
            </a:r>
            <a:r>
              <a:rPr lang="ar-IQ" sz="1800" dirty="0"/>
              <a:t> وهذا النوع يستخدم أسلوب الهجوم المستمر </a:t>
            </a:r>
            <a:r>
              <a:rPr lang="ar-IQ" sz="1800" dirty="0" err="1"/>
              <a:t>الأستفزازي</a:t>
            </a:r>
            <a:r>
              <a:rPr lang="ar-IQ" sz="1800" dirty="0"/>
              <a:t> في كافة مراحل المفاوضات أن هذا النوع عندما تتعامل معه عليك بأسلوب </a:t>
            </a:r>
            <a:r>
              <a:rPr lang="ar-IQ" sz="1800" dirty="0" err="1"/>
              <a:t>الإفحام</a:t>
            </a:r>
            <a:r>
              <a:rPr lang="ar-IQ" sz="1800" dirty="0"/>
              <a:t> معه من خلال المعلومات التي علمتها عنه أو من خلال توريطه عن طريق الاستفزاز ومن خلال كلامه </a:t>
            </a:r>
            <a:endParaRPr lang="en-US" sz="1800" dirty="0"/>
          </a:p>
          <a:p>
            <a:pPr marL="0" indent="0">
              <a:buNone/>
            </a:pPr>
            <a:r>
              <a:rPr lang="ar-IQ" sz="1800" b="1" dirty="0"/>
              <a:t>وتتمثل خصائصه الشخصية :</a:t>
            </a:r>
            <a:endParaRPr lang="en-US" sz="1800" dirty="0"/>
          </a:p>
          <a:p>
            <a:pPr marL="0" indent="0">
              <a:buNone/>
            </a:pPr>
            <a:r>
              <a:rPr lang="ar-IQ" sz="1800" b="1" dirty="0"/>
              <a:t>1)</a:t>
            </a:r>
            <a:r>
              <a:rPr lang="ar-IQ" sz="1800" dirty="0"/>
              <a:t>مهاجم . </a:t>
            </a:r>
            <a:r>
              <a:rPr lang="ar-IQ" sz="1800" b="1" dirty="0"/>
              <a:t>2)</a:t>
            </a:r>
            <a:r>
              <a:rPr lang="ar-IQ" sz="1800" dirty="0"/>
              <a:t>سريع الغضب . </a:t>
            </a:r>
            <a:r>
              <a:rPr lang="ar-IQ" sz="1800" b="1" dirty="0"/>
              <a:t>3)</a:t>
            </a:r>
            <a:r>
              <a:rPr lang="ar-IQ" sz="1800" dirty="0"/>
              <a:t>متوتر </a:t>
            </a:r>
            <a:r>
              <a:rPr lang="ar-IQ" sz="1800" b="1" dirty="0"/>
              <a:t>4)</a:t>
            </a:r>
            <a:r>
              <a:rPr lang="ar-IQ" sz="1800" dirty="0"/>
              <a:t>جارح. </a:t>
            </a:r>
            <a:r>
              <a:rPr lang="ar-IQ" sz="1800" b="1" dirty="0"/>
              <a:t>5)</a:t>
            </a:r>
            <a:r>
              <a:rPr lang="ar-IQ" sz="1800" dirty="0"/>
              <a:t>عنيد أو متصلب الرأي .</a:t>
            </a:r>
            <a:r>
              <a:rPr lang="ar-IQ" sz="1800" b="1" dirty="0"/>
              <a:t>6)</a:t>
            </a:r>
            <a:r>
              <a:rPr lang="ar-IQ" sz="1800" dirty="0"/>
              <a:t>يميل الى الغدر. 7)لا يحترم الاخرين .</a:t>
            </a:r>
            <a:endParaRPr lang="en-US" sz="1800" dirty="0"/>
          </a:p>
          <a:p>
            <a:pPr marL="0" indent="0">
              <a:buNone/>
            </a:pPr>
            <a:r>
              <a:rPr lang="ar-IQ" sz="1800" b="1" dirty="0"/>
              <a:t>ومن مظاهر سلوكه :</a:t>
            </a:r>
            <a:endParaRPr lang="en-US" sz="1800" dirty="0"/>
          </a:p>
          <a:p>
            <a:pPr marL="0" indent="0">
              <a:buNone/>
            </a:pPr>
            <a:r>
              <a:rPr lang="ar-IQ" sz="1800" b="1" dirty="0"/>
              <a:t>1)</a:t>
            </a:r>
            <a:r>
              <a:rPr lang="ar-IQ" sz="1800" dirty="0"/>
              <a:t>مساوم .</a:t>
            </a:r>
            <a:endParaRPr lang="en-US" sz="1800" dirty="0"/>
          </a:p>
          <a:p>
            <a:pPr marL="0" indent="0">
              <a:buNone/>
            </a:pPr>
            <a:r>
              <a:rPr lang="ar-IQ" sz="1800" b="1" dirty="0"/>
              <a:t>2)</a:t>
            </a:r>
            <a:r>
              <a:rPr lang="ar-IQ" sz="1800" dirty="0"/>
              <a:t>كثير المقاطعة للحديث .</a:t>
            </a:r>
            <a:endParaRPr lang="en-US" sz="1800" dirty="0"/>
          </a:p>
          <a:p>
            <a:pPr marL="0" indent="0">
              <a:buNone/>
            </a:pPr>
            <a:r>
              <a:rPr lang="ar-IQ" sz="1800" b="1" dirty="0"/>
              <a:t>3)</a:t>
            </a:r>
            <a:r>
              <a:rPr lang="ar-IQ" sz="1800" dirty="0"/>
              <a:t>يتصرف تصرفات عدوانية .</a:t>
            </a:r>
            <a:endParaRPr lang="en-US" sz="1800" dirty="0"/>
          </a:p>
          <a:p>
            <a:pPr marL="0" indent="0">
              <a:buNone/>
            </a:pPr>
            <a:r>
              <a:rPr lang="ar-IQ" sz="1800" b="1" dirty="0"/>
              <a:t>4)</a:t>
            </a:r>
            <a:r>
              <a:rPr lang="ar-IQ" sz="1800" dirty="0"/>
              <a:t>يتمسك برأيه مع التلويح بالتهديد أو التخويف .</a:t>
            </a:r>
            <a:endParaRPr lang="en-US" sz="1800" dirty="0"/>
          </a:p>
          <a:p>
            <a:pPr marL="0" indent="0">
              <a:buNone/>
            </a:pPr>
            <a:r>
              <a:rPr lang="ar-IQ" sz="1800" b="1" dirty="0"/>
              <a:t>5)</a:t>
            </a:r>
            <a:r>
              <a:rPr lang="ar-IQ" sz="1800" dirty="0"/>
              <a:t>يستخدم الصوت العالي .</a:t>
            </a:r>
            <a:endParaRPr lang="en-US" sz="1800" dirty="0"/>
          </a:p>
        </p:txBody>
      </p:sp>
    </p:spTree>
    <p:extLst>
      <p:ext uri="{BB962C8B-B14F-4D97-AF65-F5344CB8AC3E}">
        <p14:creationId xmlns:p14="http://schemas.microsoft.com/office/powerpoint/2010/main" val="2886224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476672"/>
            <a:ext cx="8507288" cy="6264696"/>
          </a:xfrm>
        </p:spPr>
        <p:txBody>
          <a:bodyPr>
            <a:noAutofit/>
          </a:bodyPr>
          <a:lstStyle/>
          <a:p>
            <a:pPr marL="0" indent="0">
              <a:buNone/>
            </a:pPr>
            <a:r>
              <a:rPr lang="ar-IQ" sz="1800" b="1" dirty="0"/>
              <a:t>ثانياً : المفاوض الواقعي والمأزق التفاوضي </a:t>
            </a:r>
            <a:r>
              <a:rPr lang="ar-IQ" sz="1800" b="1" dirty="0" smtClean="0"/>
              <a:t>:</a:t>
            </a:r>
            <a:endParaRPr lang="en-US" sz="1800" dirty="0"/>
          </a:p>
          <a:p>
            <a:pPr marL="0" indent="0">
              <a:buNone/>
            </a:pPr>
            <a:r>
              <a:rPr lang="ar-IQ" sz="1600" b="1" u="sng" dirty="0"/>
              <a:t>أ_ المفاوض الواقعي :</a:t>
            </a:r>
            <a:r>
              <a:rPr lang="ar-IQ" sz="1600" dirty="0"/>
              <a:t> المفاوضون الواقعيون يتميزون </a:t>
            </a:r>
            <a:r>
              <a:rPr lang="ar-IQ" sz="1600" dirty="0" err="1"/>
              <a:t>بإعطاهم</a:t>
            </a:r>
            <a:r>
              <a:rPr lang="ar-IQ" sz="1600" dirty="0"/>
              <a:t> اهتمام بالوقت وهو النوع الذي يريد الدخول في صلب الموضوع مباشرة دون الخروج هنا أو هناك عن صلب الموضوع والدخول في هوامش غير مهمة بالنسبة له ، ويتصفون بأنهم منظمون ويميلون للتعامل الرسمي وهذا النوع عندما تتفاوض معه عليك أن تدخل مباشرة في صلب الموضوع بدون ثرثرة وتفاصيل كثيرة وإضاعة للوقت ، وعليك أن تأخذ قرارتك مع هذا النوع بسرعة وبتشدد دون تقديم تنازلات ولكن يجب أن تكون قراراتك مستندة على معلومات وحقائق واضحة ومباشرة .</a:t>
            </a:r>
            <a:endParaRPr lang="en-US" sz="1600" dirty="0"/>
          </a:p>
          <a:p>
            <a:pPr marL="0" indent="0">
              <a:buNone/>
            </a:pPr>
            <a:r>
              <a:rPr lang="ar-IQ" sz="1600" b="1" dirty="0"/>
              <a:t>ومن خصائص هذه الشخصية :</a:t>
            </a:r>
            <a:endParaRPr lang="en-US" sz="1600" dirty="0"/>
          </a:p>
          <a:p>
            <a:pPr marL="0" indent="0">
              <a:buNone/>
            </a:pPr>
            <a:r>
              <a:rPr lang="ar-IQ" sz="1600" b="1" dirty="0"/>
              <a:t>1)</a:t>
            </a:r>
            <a:r>
              <a:rPr lang="ar-IQ" sz="1600" dirty="0"/>
              <a:t>يستثمر وقته بكفاءة </a:t>
            </a:r>
            <a:r>
              <a:rPr lang="ar-IQ" sz="1600" b="1" dirty="0"/>
              <a:t>2)</a:t>
            </a:r>
            <a:r>
              <a:rPr lang="ar-IQ" sz="1600" dirty="0"/>
              <a:t>منظم ومرتب </a:t>
            </a:r>
            <a:r>
              <a:rPr lang="ar-IQ" sz="1600" b="1" dirty="0"/>
              <a:t>3)</a:t>
            </a:r>
            <a:r>
              <a:rPr lang="ar-IQ" sz="1600" dirty="0"/>
              <a:t>واقعي في </a:t>
            </a:r>
            <a:r>
              <a:rPr lang="ar-IQ" sz="1600" dirty="0" err="1"/>
              <a:t>مقتراحاته</a:t>
            </a:r>
            <a:r>
              <a:rPr lang="ar-IQ" sz="1600" dirty="0"/>
              <a:t> </a:t>
            </a:r>
            <a:r>
              <a:rPr lang="ar-IQ" sz="1600" b="1" dirty="0"/>
              <a:t>4)</a:t>
            </a:r>
            <a:r>
              <a:rPr lang="ar-IQ" sz="1600" dirty="0"/>
              <a:t>واعي بالبيئة المحيطة بالموقف التفاوضي </a:t>
            </a:r>
            <a:r>
              <a:rPr lang="ar-IQ" sz="1600" b="1" dirty="0"/>
              <a:t>5)</a:t>
            </a:r>
            <a:r>
              <a:rPr lang="ar-IQ" sz="1600" dirty="0"/>
              <a:t>متعايش مع السوق واتجاهاته أو موقف الادارة والعمال </a:t>
            </a:r>
            <a:r>
              <a:rPr lang="ar-IQ" sz="1600" b="1" dirty="0"/>
              <a:t>6)</a:t>
            </a:r>
            <a:r>
              <a:rPr lang="ar-IQ" sz="1600" dirty="0"/>
              <a:t>بعيد عن المثالية </a:t>
            </a:r>
            <a:r>
              <a:rPr lang="ar-IQ" sz="1600" b="1" dirty="0"/>
              <a:t>7)</a:t>
            </a:r>
            <a:r>
              <a:rPr lang="ar-IQ" sz="1600" dirty="0"/>
              <a:t>الكفاءة العالية في الاداء </a:t>
            </a:r>
            <a:r>
              <a:rPr lang="ar-IQ" sz="1600" b="1" dirty="0"/>
              <a:t>8)</a:t>
            </a:r>
            <a:r>
              <a:rPr lang="ar-IQ" sz="1600" dirty="0"/>
              <a:t>نشيط .</a:t>
            </a:r>
            <a:endParaRPr lang="en-US" sz="1600" dirty="0"/>
          </a:p>
          <a:p>
            <a:pPr marL="0" indent="0">
              <a:buNone/>
            </a:pPr>
            <a:r>
              <a:rPr lang="ar-IQ" sz="1600" b="1" dirty="0"/>
              <a:t>مظاهر سلوك هذه الشخصية :</a:t>
            </a:r>
            <a:endParaRPr lang="en-US" sz="1600" dirty="0"/>
          </a:p>
          <a:p>
            <a:pPr marL="0" indent="0">
              <a:buNone/>
            </a:pPr>
            <a:r>
              <a:rPr lang="ar-IQ" sz="1600" b="1" dirty="0"/>
              <a:t>1)</a:t>
            </a:r>
            <a:r>
              <a:rPr lang="ar-IQ" sz="1600" dirty="0"/>
              <a:t>يتقدم بمقترحات عملية تعبر عن الواقع .</a:t>
            </a:r>
            <a:endParaRPr lang="en-US" sz="1600" dirty="0"/>
          </a:p>
          <a:p>
            <a:pPr marL="0" indent="0">
              <a:buNone/>
            </a:pPr>
            <a:r>
              <a:rPr lang="ar-IQ" sz="1600" b="1" dirty="0"/>
              <a:t>2)</a:t>
            </a:r>
            <a:r>
              <a:rPr lang="ar-IQ" sz="1600" dirty="0"/>
              <a:t>يطرح حقائق تعبر عن الواقع .</a:t>
            </a:r>
            <a:endParaRPr lang="en-US" sz="1600" dirty="0"/>
          </a:p>
          <a:p>
            <a:pPr marL="0" indent="0">
              <a:buNone/>
            </a:pPr>
            <a:r>
              <a:rPr lang="ar-IQ" sz="1600" b="1" dirty="0"/>
              <a:t>3)</a:t>
            </a:r>
            <a:r>
              <a:rPr lang="ar-IQ" sz="1600" dirty="0"/>
              <a:t>لا يهتم بالوعود البراقة .</a:t>
            </a:r>
            <a:endParaRPr lang="en-US" sz="1600" dirty="0"/>
          </a:p>
          <a:p>
            <a:pPr marL="0" indent="0">
              <a:buNone/>
            </a:pPr>
            <a:r>
              <a:rPr lang="ar-IQ" sz="1600" b="1" dirty="0"/>
              <a:t>4)</a:t>
            </a:r>
            <a:r>
              <a:rPr lang="ar-IQ" sz="1600" dirty="0"/>
              <a:t>يعمل بجدية ونشاط وتعاون مع الآخر .</a:t>
            </a:r>
            <a:endParaRPr lang="en-US" sz="1600" dirty="0"/>
          </a:p>
          <a:p>
            <a:pPr marL="0" indent="0">
              <a:buNone/>
            </a:pPr>
            <a:r>
              <a:rPr lang="ar-IQ" sz="1600" b="1" dirty="0"/>
              <a:t>5)</a:t>
            </a:r>
            <a:r>
              <a:rPr lang="ar-IQ" sz="1600" dirty="0"/>
              <a:t>يقدر ظروف الموقف والأطراف الاخرى ويستجيب ايجابيا لها .</a:t>
            </a:r>
            <a:endParaRPr lang="en-US" sz="1600" dirty="0"/>
          </a:p>
          <a:p>
            <a:pPr marL="0" indent="0">
              <a:buNone/>
            </a:pPr>
            <a:r>
              <a:rPr lang="ar-IQ" sz="1600" b="1" u="sng" dirty="0"/>
              <a:t>ب_ المأزق التفاوضي :</a:t>
            </a:r>
            <a:r>
              <a:rPr lang="ar-IQ" sz="1600" dirty="0"/>
              <a:t> يحدث المأزق التفاوضي عندما يستمر الطرفان في التفاوض مدة من الزمن أو تكون مفاوضاتهم بدون نتائج ، وللخروج من هذا المأزق هناك عدة طرق ومنها أن تدخل الية معينة لدفع التفاوض نحو الخروج من هذا المأزق أيا كانت هذه الآلية أو تغيير اطراف التفاوض </a:t>
            </a:r>
            <a:r>
              <a:rPr lang="ar-IQ" sz="1600" dirty="0" err="1"/>
              <a:t>الاشحاص</a:t>
            </a:r>
            <a:r>
              <a:rPr lang="ar-IQ" sz="1600" dirty="0"/>
              <a:t> المتفاوضين أو الفريق أو تطلب تأجيله إلى حين (أي أن تأخذ استراحة ) أو يتم تغيير مكان التفاوض أو الاسلوب مثلا أن يكون التفاوض غداء أو عشاء عمل مثلاً ، إذا لم تفلح هذه الطرق في دفع التفاوض نحو الخروج من الممكن أن تتنازل عن اشياء بسيطة مثلاً قد تعطي الشخص المقابل دفعة للأمام لتقديم تنازلات والخروج من هذا المأزق ولكن لا يجب أن تكون هذه التفاصيل التي تتنازل عنها جوهرية أو أن </a:t>
            </a:r>
            <a:r>
              <a:rPr lang="ar-IQ" sz="1600" dirty="0" err="1"/>
              <a:t>تتؤجل</a:t>
            </a:r>
            <a:r>
              <a:rPr lang="ar-IQ" sz="1600" dirty="0"/>
              <a:t> بعض النقاط  مثلاً جانبا ومؤقتا إلى حين إذا كانت هي السبب في هذا المأزق ويمكن العودة الى هذه النقاط التي نحيتها </a:t>
            </a:r>
            <a:endParaRPr lang="en-US" sz="1600" dirty="0"/>
          </a:p>
        </p:txBody>
      </p:sp>
    </p:spTree>
    <p:extLst>
      <p:ext uri="{BB962C8B-B14F-4D97-AF65-F5344CB8AC3E}">
        <p14:creationId xmlns:p14="http://schemas.microsoft.com/office/powerpoint/2010/main" val="2931139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124744"/>
            <a:ext cx="8352928" cy="7056784"/>
          </a:xfrm>
        </p:spPr>
        <p:txBody>
          <a:bodyPr>
            <a:normAutofit/>
          </a:bodyPr>
          <a:lstStyle/>
          <a:p>
            <a:pPr marL="0" indent="0" algn="justLow">
              <a:lnSpc>
                <a:spcPct val="200000"/>
              </a:lnSpc>
              <a:buNone/>
            </a:pPr>
            <a:r>
              <a:rPr lang="ar-IQ" sz="2000" dirty="0" smtClean="0"/>
              <a:t>جانباً بعد </a:t>
            </a:r>
            <a:r>
              <a:rPr lang="ar-IQ" sz="2000" dirty="0"/>
              <a:t>أن يستمر سير التفاوض وفي مراحله النهائية حيث يكون الأطراف المتفاوضين أكثر مرونة </a:t>
            </a:r>
            <a:r>
              <a:rPr lang="ar-IQ" sz="2000" dirty="0" smtClean="0"/>
              <a:t>.</a:t>
            </a:r>
            <a:endParaRPr lang="en-US" sz="2000" dirty="0"/>
          </a:p>
          <a:p>
            <a:pPr marL="0" indent="0" algn="justLow">
              <a:lnSpc>
                <a:spcPct val="200000"/>
              </a:lnSpc>
              <a:buNone/>
            </a:pPr>
            <a:r>
              <a:rPr lang="ar-IQ" sz="2000" dirty="0"/>
              <a:t>أحياناً المفاوض يصل لنقطة تسمى </a:t>
            </a:r>
            <a:r>
              <a:rPr lang="ar-IQ" sz="2000" dirty="0" err="1"/>
              <a:t>اللاعودة</a:t>
            </a:r>
            <a:r>
              <a:rPr lang="ar-IQ" sz="2000" dirty="0"/>
              <a:t> في التفاوض ويكون بذلك قد وقع في مأزق بأنه لا يستطيع العودة ومضطرا للمواصلة لأسباب عديدة أحياناً يجد نفسه المفاوض مضطراً للتفاوض والوصول لحل فإن الحل هو أن يدخل طرفا ثالثا ًوهو ما يسمى (الانقاذ) بشرط أن يكون هذا الطرف محايداً وليس له مصلحة أو مكاسب من إتمام الاتفاق أو الغاية ، فأن هذا المنقذ سوف يتمكن من دفع العجلة خصوصاً إذا كان ذو مصداقية وخبرة في مجال التفاوض .</a:t>
            </a:r>
            <a:endParaRPr lang="en-US" sz="2000" dirty="0"/>
          </a:p>
        </p:txBody>
      </p:sp>
    </p:spTree>
    <p:extLst>
      <p:ext uri="{BB962C8B-B14F-4D97-AF65-F5344CB8AC3E}">
        <p14:creationId xmlns:p14="http://schemas.microsoft.com/office/powerpoint/2010/main" val="3005617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827584" y="404664"/>
            <a:ext cx="7840381" cy="6264696"/>
          </a:xfrm>
        </p:spPr>
        <p:txBody>
          <a:bodyPr>
            <a:noAutofit/>
          </a:bodyPr>
          <a:lstStyle/>
          <a:p>
            <a:pPr marL="0" indent="0">
              <a:buNone/>
            </a:pPr>
            <a:r>
              <a:rPr lang="ar-IQ" sz="1800" b="1" dirty="0"/>
              <a:t>شخصيات المفاوضين حسب المنهج التعاوني </a:t>
            </a:r>
            <a:r>
              <a:rPr lang="ar-IQ" sz="1800" b="1" dirty="0" smtClean="0"/>
              <a:t>:</a:t>
            </a:r>
            <a:endParaRPr lang="en-US" sz="1800" dirty="0"/>
          </a:p>
          <a:p>
            <a:pPr marL="0" indent="0">
              <a:buNone/>
            </a:pPr>
            <a:r>
              <a:rPr lang="ar-IQ" sz="1800" dirty="0"/>
              <a:t>في هذا المطلب سنتطرق لأنماط وشخصيات المفاوضين الذين لهم شخصية تتماشى مع المنهج التعاوني أو قريبة منه أو بتعبير آخر تلك الشخصيات التي لها خصائص شخصية تمكنها من إتباع المنهج التعاوني وتوظيفه أكثر من غيرها مثل النمط المتعاون والودود </a:t>
            </a:r>
            <a:r>
              <a:rPr lang="ar-IQ" sz="1800" dirty="0" err="1"/>
              <a:t>والانفتاحي</a:t>
            </a:r>
            <a:r>
              <a:rPr lang="ar-IQ" sz="1800" dirty="0"/>
              <a:t> والتحليلي .</a:t>
            </a:r>
            <a:endParaRPr lang="en-US" sz="1800" dirty="0"/>
          </a:p>
          <a:p>
            <a:pPr marL="0" indent="0">
              <a:buNone/>
            </a:pPr>
            <a:r>
              <a:rPr lang="ar-IQ" sz="1800" b="1" u="sng" dirty="0"/>
              <a:t>اولاً : المفاوض </a:t>
            </a:r>
            <a:r>
              <a:rPr lang="ar-IQ" sz="1800" b="1" u="sng" dirty="0" err="1"/>
              <a:t>الانفتاحي</a:t>
            </a:r>
            <a:r>
              <a:rPr lang="ar-IQ" sz="1800" b="1" u="sng" dirty="0"/>
              <a:t> والتحليلي </a:t>
            </a:r>
            <a:r>
              <a:rPr lang="ar-IQ" sz="1800" b="1" u="sng" dirty="0" smtClean="0"/>
              <a:t>:</a:t>
            </a:r>
            <a:endParaRPr lang="en-US" sz="1800" dirty="0"/>
          </a:p>
          <a:p>
            <a:pPr marL="0" indent="0">
              <a:buNone/>
            </a:pPr>
            <a:r>
              <a:rPr lang="ar-IQ" sz="1800" b="1" u="sng" dirty="0"/>
              <a:t>ا_ المفاوض التحليلي :</a:t>
            </a:r>
            <a:endParaRPr lang="en-US" sz="1800" dirty="0"/>
          </a:p>
          <a:p>
            <a:pPr marL="0" indent="0">
              <a:buNone/>
            </a:pPr>
            <a:r>
              <a:rPr lang="ar-IQ" sz="1800" dirty="0"/>
              <a:t>وهذا النوع لا يقع ابدا ً بأي عرض إلا بعد أن يعرف كل التفاصيل وتفاصيل التفاصيل وبالطبع فأن ذلك سوف يكون له الاثر على الوقت وسرعة اتخاذ القرار من قبلهم ، فسوف تتسم المفاوضات معهم </a:t>
            </a:r>
            <a:r>
              <a:rPr lang="ar-IQ" sz="1800" dirty="0" err="1"/>
              <a:t>بالبطئ</a:t>
            </a:r>
            <a:r>
              <a:rPr lang="ar-IQ" sz="1800" dirty="0"/>
              <a:t> . فإنهم يحبون أو يريدون أن </a:t>
            </a:r>
            <a:r>
              <a:rPr lang="ar-IQ" sz="1800" dirty="0" err="1"/>
              <a:t>يأخذو</a:t>
            </a:r>
            <a:r>
              <a:rPr lang="ar-IQ" sz="1800" dirty="0"/>
              <a:t> وقتهم الكافي في التحليل والتمحيص في كل التفاصيل ولا يحبون أن يدفعهم المفاوض المقابل </a:t>
            </a:r>
            <a:r>
              <a:rPr lang="ar-IQ" sz="1800" dirty="0" err="1"/>
              <a:t>لأتخاذ</a:t>
            </a:r>
            <a:r>
              <a:rPr lang="ar-IQ" sz="1800" dirty="0"/>
              <a:t> القرارات بل يردون أن يكون كل شيء في مكانة تماما بعد اخذ كل التفاصيل والمعلومات وغيرة . هذا النوع عندما تقع فيه أثناء تفاوضك فعليك أن لا تعطيه كل المعلومات المطلوبة وإنما يجب أ تعطيه إياها على مراحل كلما سئل عنها أو طلبها ولتعطي لنفسك فرصة الاجابة على أسئلته التي لن تنتهي </a:t>
            </a:r>
            <a:r>
              <a:rPr lang="ar-IQ" sz="1800" dirty="0" smtClean="0"/>
              <a:t>.</a:t>
            </a:r>
            <a:endParaRPr lang="en-US" sz="1800" dirty="0"/>
          </a:p>
          <a:p>
            <a:pPr marL="0" indent="0">
              <a:buNone/>
            </a:pPr>
            <a:r>
              <a:rPr lang="ar-IQ" sz="1800" b="1" u="sng" dirty="0"/>
              <a:t>ب_ المفاوض </a:t>
            </a:r>
            <a:r>
              <a:rPr lang="ar-IQ" sz="1800" b="1" u="sng" dirty="0" err="1"/>
              <a:t>الانفتاحي</a:t>
            </a:r>
            <a:r>
              <a:rPr lang="ar-IQ" sz="1800" b="1" u="sng" dirty="0"/>
              <a:t> : </a:t>
            </a:r>
            <a:r>
              <a:rPr lang="ar-IQ" sz="1800" b="1" dirty="0" err="1"/>
              <a:t>تتمبز</a:t>
            </a:r>
            <a:r>
              <a:rPr lang="ar-IQ" sz="1800" b="1" dirty="0"/>
              <a:t> خصائصه الشخصية بكونه </a:t>
            </a:r>
            <a:endParaRPr lang="en-US" sz="1800" dirty="0"/>
          </a:p>
          <a:p>
            <a:pPr marL="0" indent="0">
              <a:buNone/>
            </a:pPr>
            <a:r>
              <a:rPr lang="ar-IQ" sz="1800" b="1" dirty="0"/>
              <a:t>1)</a:t>
            </a:r>
            <a:r>
              <a:rPr lang="ar-IQ" sz="1800" dirty="0"/>
              <a:t>شخص منفتح على الآخرين </a:t>
            </a:r>
            <a:r>
              <a:rPr lang="ar-IQ" sz="1800" b="1" dirty="0"/>
              <a:t>2)</a:t>
            </a:r>
            <a:r>
              <a:rPr lang="ar-IQ" sz="1800" dirty="0"/>
              <a:t>يميل إلى الصداقة </a:t>
            </a:r>
            <a:r>
              <a:rPr lang="ar-IQ" sz="1800" b="1" dirty="0"/>
              <a:t>3)</a:t>
            </a:r>
            <a:r>
              <a:rPr lang="ar-IQ" sz="1800" dirty="0"/>
              <a:t>صريح في الغالب </a:t>
            </a:r>
            <a:r>
              <a:rPr lang="ar-IQ" sz="1800" b="1" dirty="0"/>
              <a:t>4)</a:t>
            </a:r>
            <a:r>
              <a:rPr lang="ar-IQ" sz="1800" dirty="0"/>
              <a:t>تمتزج شخصيته بالمشاعر العاطفية </a:t>
            </a:r>
            <a:r>
              <a:rPr lang="ar-IQ" sz="1800" b="1" dirty="0"/>
              <a:t>5)</a:t>
            </a:r>
            <a:r>
              <a:rPr lang="ar-IQ" sz="1800" dirty="0"/>
              <a:t>يتمتع عادة بروح الفكاهة أو الدعابة </a:t>
            </a:r>
            <a:r>
              <a:rPr lang="ar-IQ" sz="1800" b="1" dirty="0"/>
              <a:t>6)</a:t>
            </a:r>
            <a:r>
              <a:rPr lang="ar-IQ" sz="1800" dirty="0"/>
              <a:t>منجز الاهداف </a:t>
            </a:r>
            <a:r>
              <a:rPr lang="ar-IQ" sz="1800" dirty="0" smtClean="0"/>
              <a:t>.</a:t>
            </a:r>
            <a:endParaRPr lang="en-US" sz="1800" dirty="0"/>
          </a:p>
          <a:p>
            <a:pPr marL="0" indent="0">
              <a:buNone/>
            </a:pPr>
            <a:r>
              <a:rPr lang="ar-IQ" sz="1800" b="1" dirty="0"/>
              <a:t>اما مظاهر سلوكه فيه :</a:t>
            </a:r>
            <a:endParaRPr lang="en-US" sz="1800" dirty="0"/>
          </a:p>
          <a:p>
            <a:pPr marL="0" indent="0">
              <a:buNone/>
            </a:pPr>
            <a:r>
              <a:rPr lang="ar-IQ" sz="1800" b="1" dirty="0"/>
              <a:t>1)</a:t>
            </a:r>
            <a:r>
              <a:rPr lang="ar-IQ" sz="1800" dirty="0"/>
              <a:t>ينمي صدقات كثيرة</a:t>
            </a:r>
            <a:r>
              <a:rPr lang="ar-IQ" sz="1800" b="1" dirty="0"/>
              <a:t> 2)</a:t>
            </a:r>
            <a:r>
              <a:rPr lang="ar-IQ" sz="1800" dirty="0"/>
              <a:t>يتخذ قرارات بسرعة</a:t>
            </a:r>
            <a:r>
              <a:rPr lang="ar-IQ" sz="1800" b="1" dirty="0"/>
              <a:t> 3)</a:t>
            </a:r>
            <a:r>
              <a:rPr lang="ar-IQ" sz="1800" dirty="0"/>
              <a:t>لا يتردد أو يخشى القول للآخرين</a:t>
            </a:r>
            <a:r>
              <a:rPr lang="ar-IQ" sz="1800" b="1" dirty="0"/>
              <a:t> 4)</a:t>
            </a:r>
            <a:r>
              <a:rPr lang="ar-IQ" sz="1800" dirty="0"/>
              <a:t>يبدأ الحديث بشكل جيد ولكن لا يحسن إنهاء هذا الحديث</a:t>
            </a:r>
            <a:r>
              <a:rPr lang="ar-IQ" sz="1800" b="1" dirty="0"/>
              <a:t> 5)</a:t>
            </a:r>
            <a:r>
              <a:rPr lang="ar-IQ" sz="1800" dirty="0"/>
              <a:t>يناقش القضايا وربما بصراحة واضحة</a:t>
            </a:r>
            <a:r>
              <a:rPr lang="ar-IQ" sz="1800" b="1" dirty="0"/>
              <a:t> 6)</a:t>
            </a:r>
            <a:r>
              <a:rPr lang="ar-IQ" sz="1800" dirty="0"/>
              <a:t>يداعب الآخرين من فترة لأخرى</a:t>
            </a:r>
            <a:r>
              <a:rPr lang="ar-IQ" sz="1800" b="1" dirty="0"/>
              <a:t> 7)</a:t>
            </a:r>
            <a:r>
              <a:rPr lang="ar-IQ" sz="1800" dirty="0"/>
              <a:t>يرد على جميع الاسئلة وعلى</a:t>
            </a:r>
            <a:r>
              <a:rPr lang="ar-IQ" sz="1800" b="1" dirty="0"/>
              <a:t> </a:t>
            </a:r>
            <a:r>
              <a:rPr lang="ar-IQ" sz="1800" dirty="0"/>
              <a:t>جميع المكالمات التلفونية التي ترد إلى مكتبه </a:t>
            </a:r>
            <a:r>
              <a:rPr lang="ar-IQ" sz="1800" b="1" dirty="0"/>
              <a:t>8)</a:t>
            </a:r>
            <a:r>
              <a:rPr lang="ar-IQ" sz="1800" dirty="0"/>
              <a:t>مكتبه غير منظم</a:t>
            </a:r>
            <a:r>
              <a:rPr lang="ar-IQ" sz="1800" b="1" dirty="0"/>
              <a:t> 9)</a:t>
            </a:r>
            <a:r>
              <a:rPr lang="ar-IQ" sz="1800" dirty="0"/>
              <a:t>لا يتابع الامور</a:t>
            </a:r>
            <a:r>
              <a:rPr lang="ar-IQ" sz="1800" b="1" dirty="0"/>
              <a:t> </a:t>
            </a:r>
            <a:r>
              <a:rPr lang="ar-IQ" sz="1800" dirty="0"/>
              <a:t>جيداً .</a:t>
            </a:r>
            <a:endParaRPr lang="en-US" sz="1800" dirty="0"/>
          </a:p>
        </p:txBody>
      </p:sp>
    </p:spTree>
    <p:extLst>
      <p:ext uri="{BB962C8B-B14F-4D97-AF65-F5344CB8AC3E}">
        <p14:creationId xmlns:p14="http://schemas.microsoft.com/office/powerpoint/2010/main" val="1650335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51520" y="332656"/>
            <a:ext cx="8424936" cy="5976664"/>
          </a:xfrm>
        </p:spPr>
        <p:txBody>
          <a:bodyPr>
            <a:noAutofit/>
          </a:bodyPr>
          <a:lstStyle/>
          <a:p>
            <a:pPr marL="0" indent="0">
              <a:buNone/>
            </a:pPr>
            <a:r>
              <a:rPr lang="ar-IQ" sz="2000" b="1" dirty="0"/>
              <a:t>ثانياً : المفاوض المتعاون والودود :</a:t>
            </a:r>
            <a:endParaRPr lang="en-US" sz="2000" dirty="0"/>
          </a:p>
          <a:p>
            <a:pPr marL="0" indent="0">
              <a:buNone/>
            </a:pPr>
            <a:r>
              <a:rPr lang="ar-IQ" sz="1800" b="1" u="sng" dirty="0"/>
              <a:t>أ _ المفاوض الودود :</a:t>
            </a:r>
            <a:r>
              <a:rPr lang="ar-IQ" sz="1800" b="1" dirty="0"/>
              <a:t> </a:t>
            </a:r>
            <a:r>
              <a:rPr lang="ar-IQ" sz="1800" dirty="0"/>
              <a:t>يتسم المفاوض الودود بالمرح ويحب تكوين صدقات كما أنه يقبل التوجيه </a:t>
            </a:r>
            <a:r>
              <a:rPr lang="ar-IQ" sz="1800" dirty="0" err="1"/>
              <a:t>والنصحية</a:t>
            </a:r>
            <a:r>
              <a:rPr lang="ar-IQ" sz="1800" dirty="0"/>
              <a:t> وينتظر من أصدقائه ممن يؤدون له خدمات الكثير من الخدمات الإضافية ويحتاج المفاوض من هذا النوع للاطمئنان قبل التصرف ، لذا يتسمون </a:t>
            </a:r>
            <a:r>
              <a:rPr lang="ar-IQ" sz="1800" dirty="0" err="1"/>
              <a:t>بالبطئ</a:t>
            </a:r>
            <a:r>
              <a:rPr lang="ar-IQ" sz="1800" dirty="0"/>
              <a:t> في اتخاذ القرارات ويكرهون التفاوض تحت أي</a:t>
            </a:r>
            <a:r>
              <a:rPr lang="ar-IQ" sz="1800" b="1" dirty="0"/>
              <a:t> </a:t>
            </a:r>
            <a:r>
              <a:rPr lang="ar-IQ" sz="1800" dirty="0"/>
              <a:t>ضغوط .</a:t>
            </a:r>
            <a:endParaRPr lang="en-US" sz="1800" dirty="0"/>
          </a:p>
          <a:p>
            <a:pPr marL="0" indent="0">
              <a:buNone/>
            </a:pPr>
            <a:r>
              <a:rPr lang="ar-IQ" sz="1800" b="1" dirty="0"/>
              <a:t>ومن مظاهر سلوكه :</a:t>
            </a:r>
            <a:endParaRPr lang="en-US" sz="1800" dirty="0"/>
          </a:p>
          <a:p>
            <a:pPr marL="0" indent="0">
              <a:buNone/>
            </a:pPr>
            <a:r>
              <a:rPr lang="ar-IQ" sz="1800" b="1" dirty="0"/>
              <a:t>1)</a:t>
            </a:r>
            <a:r>
              <a:rPr lang="ar-IQ" sz="1800" dirty="0"/>
              <a:t>يتحدث كثيراً وخاصة في الاجتماعات .</a:t>
            </a:r>
            <a:endParaRPr lang="en-US" sz="1800" dirty="0"/>
          </a:p>
          <a:p>
            <a:pPr marL="0" indent="0">
              <a:buNone/>
            </a:pPr>
            <a:r>
              <a:rPr lang="ar-IQ" sz="1800" b="1" dirty="0"/>
              <a:t>2)</a:t>
            </a:r>
            <a:r>
              <a:rPr lang="ar-IQ" sz="1800" dirty="0"/>
              <a:t>يشجع السلوك الودي .</a:t>
            </a:r>
            <a:endParaRPr lang="en-US" sz="1800" dirty="0"/>
          </a:p>
          <a:p>
            <a:pPr marL="0" indent="0">
              <a:buNone/>
            </a:pPr>
            <a:r>
              <a:rPr lang="ar-IQ" sz="1800" b="1" dirty="0"/>
              <a:t>3)</a:t>
            </a:r>
            <a:r>
              <a:rPr lang="ar-IQ" sz="1800" dirty="0"/>
              <a:t>لا يحافظ على مواعيده .</a:t>
            </a:r>
            <a:endParaRPr lang="en-US" sz="1800" dirty="0"/>
          </a:p>
          <a:p>
            <a:pPr marL="0" indent="0">
              <a:buNone/>
            </a:pPr>
            <a:r>
              <a:rPr lang="ar-IQ" sz="1800" b="1" dirty="0"/>
              <a:t>4)</a:t>
            </a:r>
            <a:r>
              <a:rPr lang="ar-IQ" sz="1800" dirty="0"/>
              <a:t>لا يهتم كثيراً بالوقت أو تخطيته .</a:t>
            </a:r>
            <a:endParaRPr lang="en-US" sz="1800" dirty="0"/>
          </a:p>
          <a:p>
            <a:pPr marL="0" indent="0">
              <a:buNone/>
            </a:pPr>
            <a:r>
              <a:rPr lang="ar-IQ" sz="1800" b="1" dirty="0"/>
              <a:t>5)</a:t>
            </a:r>
            <a:r>
              <a:rPr lang="ar-IQ" sz="1800" dirty="0"/>
              <a:t>يتعامل مع الآخرين كأنهم زائرين أو ضيوف .</a:t>
            </a:r>
            <a:endParaRPr lang="en-US" sz="1800" dirty="0"/>
          </a:p>
          <a:p>
            <a:pPr marL="0" indent="0">
              <a:buNone/>
            </a:pPr>
            <a:r>
              <a:rPr lang="ar-IQ" sz="1800" b="1" dirty="0"/>
              <a:t>6)</a:t>
            </a:r>
            <a:r>
              <a:rPr lang="ar-IQ" sz="1800" dirty="0"/>
              <a:t>يحافظ على العلاقات ولا يعمل على انقطاعها .</a:t>
            </a:r>
            <a:endParaRPr lang="en-US" sz="1800" dirty="0"/>
          </a:p>
          <a:p>
            <a:pPr marL="0" indent="0">
              <a:buNone/>
            </a:pPr>
            <a:r>
              <a:rPr lang="ar-IQ" sz="1800" dirty="0"/>
              <a:t> </a:t>
            </a:r>
            <a:endParaRPr lang="en-US" sz="1800" dirty="0"/>
          </a:p>
          <a:p>
            <a:pPr marL="0" indent="0">
              <a:buNone/>
            </a:pPr>
            <a:r>
              <a:rPr lang="ar-IQ" sz="1800" b="1" dirty="0"/>
              <a:t>ب_ المفاوض المتعاون :</a:t>
            </a:r>
            <a:endParaRPr lang="en-US" sz="1800" dirty="0"/>
          </a:p>
          <a:p>
            <a:pPr marL="0" indent="0">
              <a:buNone/>
            </a:pPr>
            <a:r>
              <a:rPr lang="ar-IQ" sz="1800" dirty="0"/>
              <a:t>يتميز المفاوض المتعاون بكونه يحب أثناء التفاوض أن يبتعد عن أجواء العمل ليجد لنفسه </a:t>
            </a:r>
            <a:r>
              <a:rPr lang="ar-IQ" sz="1800" dirty="0" err="1"/>
              <a:t>شيءمن</a:t>
            </a:r>
            <a:r>
              <a:rPr lang="ar-IQ" sz="1800" dirty="0"/>
              <a:t> المداعبة مع الشخص المقابل وتجده متساهل أثناء تفاوضه ويمتازون بحبهم للناس وتجد أن تصرفاتهم عاطفية أو يغلب عليها التعاطف مع الناس وهذا النوع مطلوب منك أنت فقط أن تجعله يشعر </a:t>
            </a:r>
            <a:r>
              <a:rPr lang="ar-IQ" sz="1800" dirty="0" err="1"/>
              <a:t>بالأطمئنان</a:t>
            </a:r>
            <a:r>
              <a:rPr lang="ar-IQ" sz="1800" dirty="0"/>
              <a:t> تجاهك لأنه في بداية تفاوضه سوف لن يتخذ أي قرار إلى بعد أن يشعر </a:t>
            </a:r>
            <a:r>
              <a:rPr lang="ar-IQ" sz="1800" dirty="0" err="1"/>
              <a:t>بلأطمئنان</a:t>
            </a:r>
            <a:r>
              <a:rPr lang="ar-IQ" sz="1800" dirty="0"/>
              <a:t> نحوك ولذلك تجدهم يتسمون </a:t>
            </a:r>
            <a:r>
              <a:rPr lang="ar-IQ" sz="1800" dirty="0" err="1"/>
              <a:t>بالبطئ</a:t>
            </a:r>
            <a:r>
              <a:rPr lang="ar-IQ" sz="1800" dirty="0"/>
              <a:t> في اتخاذ القرارات ويكرهون الضغط فهم لم ينتموا أو يوافقوا أو </a:t>
            </a:r>
            <a:r>
              <a:rPr lang="ar-IQ" sz="1800" dirty="0" err="1"/>
              <a:t>يتخذو</a:t>
            </a:r>
            <a:r>
              <a:rPr lang="ar-IQ" sz="1800" dirty="0"/>
              <a:t> قرار تحت الضغط أيا كان . وهذا النوع في أثناء التفاوض يتحولون إلى عناصر تهدئه غالبا فهم يسعون دائما ً إلى إسعاد الجميع أي جميع الاطراف المتفاوضة .</a:t>
            </a:r>
            <a:endParaRPr lang="en-US" sz="1800" dirty="0"/>
          </a:p>
        </p:txBody>
      </p:sp>
    </p:spTree>
    <p:extLst>
      <p:ext uri="{BB962C8B-B14F-4D97-AF65-F5344CB8AC3E}">
        <p14:creationId xmlns:p14="http://schemas.microsoft.com/office/powerpoint/2010/main" val="2181193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0" y="404664"/>
            <a:ext cx="9057184" cy="6453336"/>
          </a:xfrm>
        </p:spPr>
        <p:txBody>
          <a:bodyPr>
            <a:noAutofit/>
          </a:bodyPr>
          <a:lstStyle/>
          <a:p>
            <a:pPr marL="0" indent="0">
              <a:buNone/>
            </a:pPr>
            <a:r>
              <a:rPr lang="ar-IQ" sz="2000" b="1" dirty="0"/>
              <a:t>المهارات </a:t>
            </a:r>
            <a:r>
              <a:rPr lang="ar-IQ" sz="2000" b="1" dirty="0" err="1"/>
              <a:t>الرئسية</a:t>
            </a:r>
            <a:r>
              <a:rPr lang="ar-IQ" sz="2000" b="1" dirty="0"/>
              <a:t> للمفاوض الناجح :</a:t>
            </a:r>
            <a:endParaRPr lang="en-US" sz="2000" dirty="0"/>
          </a:p>
          <a:p>
            <a:pPr marL="0" indent="0">
              <a:buNone/>
            </a:pPr>
            <a:r>
              <a:rPr lang="ar-IQ" sz="1800" b="1" u="sng" dirty="0"/>
              <a:t>اولاً : مهارات الاستماع والإنصات :</a:t>
            </a:r>
            <a:r>
              <a:rPr lang="ar-IQ" sz="1800" b="1" dirty="0"/>
              <a:t> يمكن للمفاوض أن ينمي مهارته في الاستماع من خلال :</a:t>
            </a:r>
            <a:endParaRPr lang="en-US" sz="1800" dirty="0"/>
          </a:p>
          <a:p>
            <a:pPr marL="0" indent="0">
              <a:buNone/>
            </a:pPr>
            <a:r>
              <a:rPr lang="ar-IQ" sz="1800" dirty="0"/>
              <a:t>أ _ يؤدي عدم متابعة حديث الطرف الآخر الى عدم استيعاب وجهة نظره .</a:t>
            </a:r>
            <a:endParaRPr lang="en-US" sz="1800" dirty="0"/>
          </a:p>
          <a:p>
            <a:pPr marL="0" indent="0">
              <a:buNone/>
            </a:pPr>
            <a:r>
              <a:rPr lang="ar-IQ" sz="1800" dirty="0"/>
              <a:t>ب_ يؤدي الاستماع الجيد الى تفهم منهج تفكير الطرف الاخر ومعرفة نقاط الضعف والقوة .</a:t>
            </a:r>
            <a:endParaRPr lang="en-US" sz="1800" dirty="0"/>
          </a:p>
          <a:p>
            <a:pPr marL="0" indent="0">
              <a:buNone/>
            </a:pPr>
            <a:r>
              <a:rPr lang="ar-IQ" sz="1800" dirty="0"/>
              <a:t>ج_ يؤدي حسن الاستماع الى ادراك الطرف الآخر بان لديك الرغبة القوية لتفهم </a:t>
            </a:r>
            <a:r>
              <a:rPr lang="ar-IQ" sz="1800" dirty="0" err="1"/>
              <a:t>اهدافة</a:t>
            </a:r>
            <a:r>
              <a:rPr lang="ar-IQ" sz="1800" dirty="0"/>
              <a:t> ومن ثم إيجاد جو من التفاهم والثقة .</a:t>
            </a:r>
            <a:endParaRPr lang="en-US" sz="1800" dirty="0"/>
          </a:p>
          <a:p>
            <a:pPr marL="0" indent="0">
              <a:buNone/>
            </a:pPr>
            <a:r>
              <a:rPr lang="ar-IQ" sz="1800" dirty="0"/>
              <a:t>د_ يؤدي حسن الاستماع الى تأكيد تمتعك بعقلية متفتحة .</a:t>
            </a:r>
            <a:endParaRPr lang="en-US" sz="1800" dirty="0"/>
          </a:p>
          <a:p>
            <a:pPr marL="0" indent="0">
              <a:buNone/>
            </a:pPr>
            <a:r>
              <a:rPr lang="ar-IQ" sz="1800" dirty="0"/>
              <a:t>ه_ حسن الاستماع يعد اولى التضحيات التي تقدمها للطرف الاخر </a:t>
            </a:r>
            <a:r>
              <a:rPr lang="ar-IQ" sz="1800" dirty="0" smtClean="0"/>
              <a:t>.</a:t>
            </a:r>
            <a:endParaRPr lang="en-US" sz="1800" dirty="0"/>
          </a:p>
          <a:p>
            <a:pPr marL="0" indent="0">
              <a:buNone/>
            </a:pPr>
            <a:r>
              <a:rPr lang="ar-IQ" sz="1800" b="1" dirty="0"/>
              <a:t>ث</a:t>
            </a:r>
            <a:r>
              <a:rPr lang="ar-IQ" sz="1800" b="1" u="sng" dirty="0"/>
              <a:t>انياً : مهارات التحدث :  </a:t>
            </a:r>
            <a:endParaRPr lang="en-US" sz="1800" dirty="0"/>
          </a:p>
          <a:p>
            <a:pPr marL="0" indent="0">
              <a:buNone/>
            </a:pPr>
            <a:r>
              <a:rPr lang="ar-IQ" sz="1800" b="1" u="sng" dirty="0"/>
              <a:t>1_ اساليب تنمية مهارات التحدث :</a:t>
            </a:r>
            <a:r>
              <a:rPr lang="ar-IQ" sz="1800" b="1" dirty="0"/>
              <a:t> يمكن تنمية مهارات التحدث من خلال :</a:t>
            </a:r>
            <a:endParaRPr lang="en-US" sz="1800" dirty="0"/>
          </a:p>
          <a:p>
            <a:pPr marL="0" indent="0">
              <a:buNone/>
            </a:pPr>
            <a:r>
              <a:rPr lang="ar-IQ" sz="1800" b="1" dirty="0"/>
              <a:t> </a:t>
            </a:r>
            <a:endParaRPr lang="en-US" sz="1800" dirty="0"/>
          </a:p>
          <a:p>
            <a:pPr marL="0" indent="0">
              <a:buNone/>
            </a:pPr>
            <a:r>
              <a:rPr lang="ar-IQ" sz="1800" b="1" dirty="0"/>
              <a:t>ا_ اعرض ما تريد ان تقدمه من معلومات بصورة لا تثير دافع الاعتراض .</a:t>
            </a:r>
            <a:endParaRPr lang="en-US" sz="1800" dirty="0"/>
          </a:p>
          <a:p>
            <a:pPr marL="0" indent="0">
              <a:buNone/>
            </a:pPr>
            <a:r>
              <a:rPr lang="ar-IQ" sz="1800" b="1" dirty="0"/>
              <a:t>ب_ </a:t>
            </a:r>
            <a:r>
              <a:rPr lang="ar-IQ" sz="1800" b="1" dirty="0" err="1"/>
              <a:t>استحدام</a:t>
            </a:r>
            <a:r>
              <a:rPr lang="ar-IQ" sz="1800" b="1" dirty="0"/>
              <a:t> صيغ التساؤلات التي تدفع الطرف الآخر للإجابة بنعم .</a:t>
            </a:r>
            <a:endParaRPr lang="en-US" sz="1800" dirty="0"/>
          </a:p>
          <a:p>
            <a:pPr marL="0" indent="0">
              <a:buNone/>
            </a:pPr>
            <a:r>
              <a:rPr lang="ar-IQ" sz="1800" b="1" dirty="0"/>
              <a:t>ج_ احذر أن تشغل بالتفكير في الرد أثناء الكلام قبل أن ينهي الطرف الآخر حديثه لان ذلك يعني انك لم تتابعه ولم تتفهم رأيه كاملا .</a:t>
            </a:r>
            <a:endParaRPr lang="en-US" sz="1800" dirty="0"/>
          </a:p>
          <a:p>
            <a:pPr marL="0" indent="0">
              <a:buNone/>
            </a:pPr>
            <a:r>
              <a:rPr lang="ar-IQ" sz="1800" b="1" dirty="0"/>
              <a:t>د_ لا تقاطــــــــــــع المتحدث .</a:t>
            </a:r>
            <a:endParaRPr lang="en-US" sz="1800" dirty="0"/>
          </a:p>
          <a:p>
            <a:pPr marL="0" indent="0">
              <a:buNone/>
            </a:pPr>
            <a:r>
              <a:rPr lang="ar-IQ" sz="1800" b="1" dirty="0"/>
              <a:t>ه_ الالتزام بأدب المقاطعة للطرف الآخر ومنها عرض بدائل محدودة لمواجهة إطالة الطرف الاخر للحديث .</a:t>
            </a:r>
            <a:endParaRPr lang="en-US" sz="1800" dirty="0"/>
          </a:p>
          <a:p>
            <a:pPr marL="0" indent="0">
              <a:buNone/>
            </a:pPr>
            <a:r>
              <a:rPr lang="ar-IQ" sz="1800" b="1" dirty="0"/>
              <a:t>ع_ استخدام الاسئلة الموجهة وعدم الخروج عن الموضوع الاساسي .</a:t>
            </a:r>
            <a:endParaRPr lang="en-US" sz="1800" dirty="0"/>
          </a:p>
          <a:p>
            <a:pPr marL="0" indent="0">
              <a:buNone/>
            </a:pPr>
            <a:r>
              <a:rPr lang="ar-IQ" sz="1800" b="1" dirty="0"/>
              <a:t>و_ استخدام اسلوب الاستئذان بشكل لبق .</a:t>
            </a:r>
            <a:endParaRPr lang="en-US" sz="1800" dirty="0"/>
          </a:p>
          <a:p>
            <a:pPr marL="0" indent="0">
              <a:buNone/>
            </a:pPr>
            <a:r>
              <a:rPr lang="ar-IQ" sz="1800" b="1" dirty="0"/>
              <a:t> </a:t>
            </a:r>
            <a:endParaRPr lang="en-US" sz="1800" dirty="0"/>
          </a:p>
          <a:p>
            <a:pPr marL="0" indent="0">
              <a:buNone/>
            </a:pPr>
            <a:endParaRPr lang="ar-IQ" sz="1800" dirty="0"/>
          </a:p>
        </p:txBody>
      </p:sp>
    </p:spTree>
    <p:extLst>
      <p:ext uri="{BB962C8B-B14F-4D97-AF65-F5344CB8AC3E}">
        <p14:creationId xmlns:p14="http://schemas.microsoft.com/office/powerpoint/2010/main" val="2005417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8298" y="720080"/>
            <a:ext cx="8928992" cy="6669360"/>
          </a:xfrm>
        </p:spPr>
        <p:txBody>
          <a:bodyPr>
            <a:normAutofit fontScale="77500" lnSpcReduction="20000"/>
          </a:bodyPr>
          <a:lstStyle/>
          <a:p>
            <a:pPr marL="0" indent="0">
              <a:buNone/>
            </a:pPr>
            <a:r>
              <a:rPr lang="ar-IQ" b="1" dirty="0"/>
              <a:t>2_ المهارات الفرعية لمهارات التحدث :</a:t>
            </a:r>
            <a:endParaRPr lang="en-US" dirty="0"/>
          </a:p>
          <a:p>
            <a:pPr marL="0" indent="0">
              <a:buNone/>
            </a:pPr>
            <a:r>
              <a:rPr lang="ar-IQ" b="1" dirty="0"/>
              <a:t> </a:t>
            </a:r>
            <a:endParaRPr lang="en-US" dirty="0"/>
          </a:p>
          <a:p>
            <a:pPr marL="0" indent="0">
              <a:buNone/>
            </a:pPr>
            <a:r>
              <a:rPr lang="ar-IQ" b="1" u="sng" dirty="0"/>
              <a:t>أ_ مهارات الحوار الفعال :</a:t>
            </a:r>
            <a:r>
              <a:rPr lang="ar-IQ" b="1" dirty="0"/>
              <a:t>ويمكن تنمية مهارتك في تحقيق الحوار الفعال من خلال :</a:t>
            </a:r>
            <a:endParaRPr lang="en-US" dirty="0"/>
          </a:p>
          <a:p>
            <a:pPr marL="0" indent="0">
              <a:buNone/>
            </a:pPr>
            <a:r>
              <a:rPr lang="ar-IQ" b="1" dirty="0"/>
              <a:t>_</a:t>
            </a:r>
            <a:r>
              <a:rPr lang="ar-IQ" dirty="0"/>
              <a:t>استوعب المنهج التفاوضي للطرف الاخر </a:t>
            </a:r>
            <a:r>
              <a:rPr lang="ar-IQ" b="1" dirty="0"/>
              <a:t>.</a:t>
            </a:r>
            <a:endParaRPr lang="en-US" dirty="0"/>
          </a:p>
          <a:p>
            <a:pPr marL="0" indent="0">
              <a:buNone/>
            </a:pPr>
            <a:r>
              <a:rPr lang="ar-IQ" dirty="0"/>
              <a:t>_ تعرف على نقاط القوة والضعف للطرف الاخر .</a:t>
            </a:r>
            <a:endParaRPr lang="en-US" dirty="0"/>
          </a:p>
          <a:p>
            <a:pPr marL="0" indent="0">
              <a:buNone/>
            </a:pPr>
            <a:r>
              <a:rPr lang="ar-IQ" dirty="0"/>
              <a:t>_ استخدم التعبيرات المؤثرة والموجزة .</a:t>
            </a:r>
            <a:endParaRPr lang="en-US" dirty="0"/>
          </a:p>
          <a:p>
            <a:pPr marL="0" indent="0">
              <a:buNone/>
            </a:pPr>
            <a:r>
              <a:rPr lang="ar-IQ" dirty="0"/>
              <a:t>_تجنب تقليل قيمة الافكار التي يطرحها الطرف الاخر.</a:t>
            </a:r>
            <a:endParaRPr lang="en-US" dirty="0"/>
          </a:p>
          <a:p>
            <a:pPr marL="0" indent="0">
              <a:buNone/>
            </a:pPr>
            <a:r>
              <a:rPr lang="ar-IQ" dirty="0"/>
              <a:t>_ احرص على حسن الاستماع وتقبل الرأي الاخر. </a:t>
            </a:r>
            <a:endParaRPr lang="en-US" dirty="0"/>
          </a:p>
          <a:p>
            <a:pPr marL="0" indent="0">
              <a:buNone/>
            </a:pPr>
            <a:r>
              <a:rPr lang="ar-IQ" dirty="0"/>
              <a:t>_ تجنب اتخاذ الرأي المعاكس .</a:t>
            </a:r>
            <a:endParaRPr lang="en-US" dirty="0"/>
          </a:p>
          <a:p>
            <a:pPr marL="0" indent="0">
              <a:buNone/>
            </a:pPr>
            <a:r>
              <a:rPr lang="ar-IQ" dirty="0"/>
              <a:t>_ تجنب الوضوح في تبني موقف الرفض .</a:t>
            </a:r>
            <a:endParaRPr lang="en-US" dirty="0"/>
          </a:p>
          <a:p>
            <a:pPr marL="0" indent="0">
              <a:buNone/>
            </a:pPr>
            <a:r>
              <a:rPr lang="ar-IQ" dirty="0"/>
              <a:t>_ لا تظهر بمظهر المدافع المستميت عن آرائك .</a:t>
            </a:r>
            <a:endParaRPr lang="en-US" dirty="0"/>
          </a:p>
          <a:p>
            <a:pPr marL="0" indent="0">
              <a:buNone/>
            </a:pPr>
            <a:r>
              <a:rPr lang="ar-IQ" dirty="0"/>
              <a:t>_ ركز تحفظك على الموضوع ذاته واحذر ان يكون تحفظك على صاحب الموضوع الطرف الاخر .</a:t>
            </a:r>
            <a:endParaRPr lang="en-US" dirty="0"/>
          </a:p>
          <a:p>
            <a:pPr marL="0" indent="0">
              <a:buNone/>
            </a:pPr>
            <a:r>
              <a:rPr lang="ar-IQ" b="1" u="sng" dirty="0"/>
              <a:t>ب_ مهارات التأثير الفعال :</a:t>
            </a:r>
            <a:r>
              <a:rPr lang="ar-IQ" b="1" dirty="0"/>
              <a:t> يمكن تنمية مهاراتك في التأثير والاقناع من خلال :</a:t>
            </a:r>
            <a:endParaRPr lang="en-US" dirty="0"/>
          </a:p>
          <a:p>
            <a:pPr marL="0" indent="0">
              <a:buNone/>
            </a:pPr>
            <a:r>
              <a:rPr lang="ar-IQ" dirty="0"/>
              <a:t> </a:t>
            </a:r>
            <a:endParaRPr lang="en-US" dirty="0"/>
          </a:p>
          <a:p>
            <a:pPr marL="0" indent="0">
              <a:buNone/>
            </a:pPr>
            <a:r>
              <a:rPr lang="ar-IQ" dirty="0"/>
              <a:t>_ يؤدي توفير المعلومات عن موضوعات التفاوض الى القدرة على الاقناع .</a:t>
            </a:r>
            <a:endParaRPr lang="en-US" dirty="0"/>
          </a:p>
          <a:p>
            <a:pPr marL="0" indent="0">
              <a:buNone/>
            </a:pPr>
            <a:r>
              <a:rPr lang="ar-IQ" dirty="0"/>
              <a:t>_من خلال الادراك الجيد الناتج عن اليقظة الذهنية يمكنك أن تحسن التعبير عن اهدافك وتكون مقنعاً .</a:t>
            </a:r>
            <a:endParaRPr lang="en-US" dirty="0"/>
          </a:p>
          <a:p>
            <a:pPr marL="0" indent="0">
              <a:buNone/>
            </a:pPr>
            <a:r>
              <a:rPr lang="ar-IQ" dirty="0"/>
              <a:t>_ تؤدي المرونة الذهنية وامكانية البدائل الى تنمية الاستدلال .</a:t>
            </a:r>
            <a:endParaRPr lang="en-US" dirty="0"/>
          </a:p>
          <a:p>
            <a:pPr marL="0" indent="0">
              <a:buNone/>
            </a:pPr>
            <a:r>
              <a:rPr lang="ar-IQ" dirty="0"/>
              <a:t>_ تنعكس درجة اقناعك بأهدافك على تعبيرات وجهك وقدرتك على الاقناع .</a:t>
            </a:r>
            <a:endParaRPr lang="en-US" dirty="0"/>
          </a:p>
          <a:p>
            <a:pPr marL="0" indent="0">
              <a:buNone/>
            </a:pPr>
            <a:r>
              <a:rPr lang="ar-IQ" dirty="0"/>
              <a:t>_ يؤدي حرصك على تحقيق اهدافك وممارستك لها باستمتاع الى تنمية قدرتك على التأثير</a:t>
            </a:r>
            <a:endParaRPr lang="en-US" dirty="0"/>
          </a:p>
          <a:p>
            <a:pPr marL="0" indent="0">
              <a:buNone/>
            </a:pPr>
            <a:endParaRPr lang="ar-IQ" dirty="0"/>
          </a:p>
        </p:txBody>
      </p:sp>
    </p:spTree>
    <p:extLst>
      <p:ext uri="{BB962C8B-B14F-4D97-AF65-F5344CB8AC3E}">
        <p14:creationId xmlns:p14="http://schemas.microsoft.com/office/powerpoint/2010/main" val="26973584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تدفق">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76</TotalTime>
  <Words>2149</Words>
  <Application>Microsoft Office PowerPoint</Application>
  <PresentationFormat>On-screen Show (4:3)</PresentationFormat>
  <Paragraphs>256</Paragraphs>
  <Slides>20</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20</vt:i4>
      </vt:variant>
    </vt:vector>
  </HeadingPairs>
  <TitlesOfParts>
    <vt:vector size="32" baseType="lpstr">
      <vt:lpstr>Arial</vt:lpstr>
      <vt:lpstr>Calibri</vt:lpstr>
      <vt:lpstr>Constantia</vt:lpstr>
      <vt:lpstr>Garamond</vt:lpstr>
      <vt:lpstr>Majalla UI</vt:lpstr>
      <vt:lpstr>Tahoma</vt:lpstr>
      <vt:lpstr>Times New Roman</vt:lpstr>
      <vt:lpstr>Traditional Arabic</vt:lpstr>
      <vt:lpstr>Tunga</vt:lpstr>
      <vt:lpstr>Wingdings 2</vt:lpstr>
      <vt:lpstr>تدفق</vt:lpstr>
      <vt:lpstr>BlackTie</vt:lpstr>
      <vt:lpstr>        انماط ومهارات وفريق التفاوض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الجامعة المستنصرية                                                                   المادة / اخلاقيات المهنة  كلية الادارة والاقتصاد                                                                            الكورس/ الثاني  قسم ادارة الاعمال                                                                                الاسبوع السابع دبلوم ادارة مكتب     مستويات ونماذج اخلاقيات الادارة     بحث مقدم الى مشرف المادة / أ . م . د  كاظم أحمد جواد     اعداد الطالب / بسام ناظم عبد الهادي</dc:title>
  <dc:creator>Hussein Alaa</dc:creator>
  <cp:lastModifiedBy>Maher</cp:lastModifiedBy>
  <cp:revision>19</cp:revision>
  <dcterms:created xsi:type="dcterms:W3CDTF">2020-04-23T07:14:35Z</dcterms:created>
  <dcterms:modified xsi:type="dcterms:W3CDTF">2020-10-17T09:34:42Z</dcterms:modified>
</cp:coreProperties>
</file>