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lvl="0">
      <a:defRPr lang="ar-IQ"/>
    </a:defPPr>
    <a:lvl1pPr marL="0" lvl="0" algn="r" defTabSz="914400" rtl="1" eaLnBrk="1" latinLnBrk="0" hangingPunct="1">
      <a:defRPr sz="1800" kern="1200">
        <a:solidFill>
          <a:schemeClr val="tx1"/>
        </a:solidFill>
        <a:latin typeface="+mn-lt"/>
        <a:ea typeface="+mn-ea"/>
        <a:cs typeface="+mn-cs"/>
      </a:defRPr>
    </a:lvl1pPr>
    <a:lvl2pPr marL="457200" lvl="1" algn="r" defTabSz="914400" rtl="1" eaLnBrk="1" latinLnBrk="0" hangingPunct="1">
      <a:defRPr sz="1800" kern="1200">
        <a:solidFill>
          <a:schemeClr val="tx1"/>
        </a:solidFill>
        <a:latin typeface="+mn-lt"/>
        <a:ea typeface="+mn-ea"/>
        <a:cs typeface="+mn-cs"/>
      </a:defRPr>
    </a:lvl2pPr>
    <a:lvl3pPr marL="914400" lvl="2" algn="r" defTabSz="914400" rtl="1" eaLnBrk="1" latinLnBrk="0" hangingPunct="1">
      <a:defRPr sz="1800" kern="1200">
        <a:solidFill>
          <a:schemeClr val="tx1"/>
        </a:solidFill>
        <a:latin typeface="+mn-lt"/>
        <a:ea typeface="+mn-ea"/>
        <a:cs typeface="+mn-cs"/>
      </a:defRPr>
    </a:lvl3pPr>
    <a:lvl4pPr marL="1371600" lvl="3" algn="r" defTabSz="914400" rtl="1" eaLnBrk="1" latinLnBrk="0" hangingPunct="1">
      <a:defRPr sz="1800" kern="1200">
        <a:solidFill>
          <a:schemeClr val="tx1"/>
        </a:solidFill>
        <a:latin typeface="+mn-lt"/>
        <a:ea typeface="+mn-ea"/>
        <a:cs typeface="+mn-cs"/>
      </a:defRPr>
    </a:lvl4pPr>
    <a:lvl5pPr marL="1828800" lvl="4" algn="r" defTabSz="914400" rtl="1" eaLnBrk="1" latinLnBrk="0" hangingPunct="1">
      <a:defRPr sz="1800" kern="1200">
        <a:solidFill>
          <a:schemeClr val="tx1"/>
        </a:solidFill>
        <a:latin typeface="+mn-lt"/>
        <a:ea typeface="+mn-ea"/>
        <a:cs typeface="+mn-cs"/>
      </a:defRPr>
    </a:lvl5pPr>
    <a:lvl6pPr marL="2286000" lvl="5" algn="r" defTabSz="914400" rtl="1" eaLnBrk="1" latinLnBrk="0" hangingPunct="1">
      <a:defRPr sz="1800" kern="1200">
        <a:solidFill>
          <a:schemeClr val="tx1"/>
        </a:solidFill>
        <a:latin typeface="+mn-lt"/>
        <a:ea typeface="+mn-ea"/>
        <a:cs typeface="+mn-cs"/>
      </a:defRPr>
    </a:lvl6pPr>
    <a:lvl7pPr marL="2743200" lvl="6" algn="r" defTabSz="914400" rtl="1" eaLnBrk="1" latinLnBrk="0" hangingPunct="1">
      <a:defRPr sz="1800" kern="1200">
        <a:solidFill>
          <a:schemeClr val="tx1"/>
        </a:solidFill>
        <a:latin typeface="+mn-lt"/>
        <a:ea typeface="+mn-ea"/>
        <a:cs typeface="+mn-cs"/>
      </a:defRPr>
    </a:lvl7pPr>
    <a:lvl8pPr marL="3200400" lvl="7" algn="r" defTabSz="914400" rtl="1" eaLnBrk="1" latinLnBrk="0" hangingPunct="1">
      <a:defRPr sz="1800" kern="1200">
        <a:solidFill>
          <a:schemeClr val="tx1"/>
        </a:solidFill>
        <a:latin typeface="+mn-lt"/>
        <a:ea typeface="+mn-ea"/>
        <a:cs typeface="+mn-cs"/>
      </a:defRPr>
    </a:lvl8pPr>
    <a:lvl9pPr marL="3657600" lvl="8"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450"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B20CB8D-8A47-4882-AE4E-32CE68913F69}" type="datetimeFigureOut">
              <a:rPr lang="ar-IQ" smtClean="0"/>
              <a:t>01/03/1442</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6749CD29-5E41-4761-9113-33EA736648DC}"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20CB8D-8A47-4882-AE4E-32CE68913F69}" type="datetimeFigureOut">
              <a:rPr lang="ar-IQ" smtClean="0"/>
              <a:t>01/03/1442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749CD29-5E41-4761-9113-33EA736648D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20CB8D-8A47-4882-AE4E-32CE68913F69}" type="datetimeFigureOut">
              <a:rPr lang="ar-IQ" smtClean="0"/>
              <a:t>01/03/1442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749CD29-5E41-4761-9113-33EA736648D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20CB8D-8A47-4882-AE4E-32CE68913F69}" type="datetimeFigureOut">
              <a:rPr lang="ar-IQ" smtClean="0"/>
              <a:t>01/03/1442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749CD29-5E41-4761-9113-33EA736648DC}"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B20CB8D-8A47-4882-AE4E-32CE68913F69}" type="datetimeFigureOut">
              <a:rPr lang="ar-IQ" smtClean="0"/>
              <a:t>01/03/1442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749CD29-5E41-4761-9113-33EA736648DC}"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B20CB8D-8A47-4882-AE4E-32CE68913F69}" type="datetimeFigureOut">
              <a:rPr lang="ar-IQ" smtClean="0"/>
              <a:t>01/03/1442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749CD29-5E41-4761-9113-33EA736648DC}"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B20CB8D-8A47-4882-AE4E-32CE68913F69}" type="datetimeFigureOut">
              <a:rPr lang="ar-IQ" smtClean="0"/>
              <a:t>01/03/1442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749CD29-5E41-4761-9113-33EA736648DC}"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B20CB8D-8A47-4882-AE4E-32CE68913F69}" type="datetimeFigureOut">
              <a:rPr lang="ar-IQ" smtClean="0"/>
              <a:t>01/03/1442</a:t>
            </a:fld>
            <a:endParaRPr lang="ar-IQ"/>
          </a:p>
        </p:txBody>
      </p:sp>
      <p:sp>
        <p:nvSpPr>
          <p:cNvPr id="8" name="Slide Number Placeholder 7"/>
          <p:cNvSpPr>
            <a:spLocks noGrp="1"/>
          </p:cNvSpPr>
          <p:nvPr>
            <p:ph type="sldNum" sz="quarter" idx="11"/>
          </p:nvPr>
        </p:nvSpPr>
        <p:spPr/>
        <p:txBody>
          <a:bodyPr/>
          <a:lstStyle/>
          <a:p>
            <a:fld id="{6749CD29-5E41-4761-9113-33EA736648DC}" type="slidenum">
              <a:rPr lang="ar-IQ" smtClean="0"/>
              <a:t>‹#›</a:t>
            </a:fld>
            <a:endParaRPr lang="ar-IQ"/>
          </a:p>
        </p:txBody>
      </p:sp>
      <p:sp>
        <p:nvSpPr>
          <p:cNvPr id="9" name="Footer Placeholder 8"/>
          <p:cNvSpPr>
            <a:spLocks noGrp="1"/>
          </p:cNvSpPr>
          <p:nvPr>
            <p:ph type="ftr" sz="quarter" idx="12"/>
          </p:nvPr>
        </p:nvSpPr>
        <p:spPr/>
        <p:txBody>
          <a:bodyPr/>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20CB8D-8A47-4882-AE4E-32CE68913F69}" type="datetimeFigureOut">
              <a:rPr lang="ar-IQ" smtClean="0"/>
              <a:t>01/03/1442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749CD29-5E41-4761-9113-33EA736648D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B20CB8D-8A47-4882-AE4E-32CE68913F69}" type="datetimeFigureOut">
              <a:rPr lang="ar-IQ" smtClean="0"/>
              <a:t>01/03/1442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156448" y="6422064"/>
            <a:ext cx="762000" cy="365125"/>
          </a:xfrm>
        </p:spPr>
        <p:txBody>
          <a:bodyPr/>
          <a:lstStyle/>
          <a:p>
            <a:fld id="{6749CD29-5E41-4761-9113-33EA736648DC}"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6B20CB8D-8A47-4882-AE4E-32CE68913F69}" type="datetimeFigureOut">
              <a:rPr lang="ar-IQ" smtClean="0"/>
              <a:t>01/03/1442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749CD29-5E41-4761-9113-33EA736648DC}"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6B20CB8D-8A47-4882-AE4E-32CE68913F69}" type="datetimeFigureOut">
              <a:rPr lang="ar-IQ" smtClean="0"/>
              <a:t>01/03/1442</a:t>
            </a:fld>
            <a:endParaRPr lang="ar-IQ"/>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ar-IQ"/>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6749CD29-5E41-4761-9113-33EA736648DC}"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9064" y="620688"/>
            <a:ext cx="6735224" cy="1440160"/>
          </a:xfrm>
        </p:spPr>
        <p:txBody>
          <a:bodyPr/>
          <a:lstStyle/>
          <a:p>
            <a:pPr algn="ctr"/>
            <a:r>
              <a:rPr lang="ar-IQ" dirty="0"/>
              <a:t> المدخل الى التفاوض </a:t>
            </a:r>
          </a:p>
        </p:txBody>
      </p:sp>
      <p:sp>
        <p:nvSpPr>
          <p:cNvPr id="3" name="Subtitle 2"/>
          <p:cNvSpPr>
            <a:spLocks noGrp="1"/>
          </p:cNvSpPr>
          <p:nvPr>
            <p:ph type="subTitle" idx="1"/>
          </p:nvPr>
        </p:nvSpPr>
        <p:spPr>
          <a:xfrm>
            <a:off x="323528" y="2492896"/>
            <a:ext cx="4392488" cy="2808312"/>
          </a:xfrm>
        </p:spPr>
        <p:txBody>
          <a:bodyPr>
            <a:noAutofit/>
          </a:bodyPr>
          <a:lstStyle/>
          <a:p>
            <a:pPr algn="ctr"/>
            <a:r>
              <a:rPr lang="ar-IQ" sz="2800" dirty="0" smtClean="0"/>
              <a:t>أ </a:t>
            </a:r>
            <a:r>
              <a:rPr lang="ar-IQ" sz="2800" dirty="0" smtClean="0"/>
              <a:t>. م. د</a:t>
            </a:r>
            <a:r>
              <a:rPr lang="ar-IQ" sz="2800" dirty="0"/>
              <a:t> </a:t>
            </a:r>
            <a:r>
              <a:rPr lang="ar-IQ" sz="2800" dirty="0" smtClean="0"/>
              <a:t>سمية عباس الربيعي</a:t>
            </a:r>
          </a:p>
          <a:p>
            <a:pPr algn="ctr"/>
            <a:endParaRPr lang="ar-IQ" sz="2800" dirty="0" smtClean="0"/>
          </a:p>
          <a:p>
            <a:pPr algn="l"/>
            <a:r>
              <a:rPr lang="ar-IQ" sz="2800" dirty="0" smtClean="0"/>
              <a:t>2020</a:t>
            </a:r>
          </a:p>
        </p:txBody>
      </p:sp>
    </p:spTree>
    <p:extLst>
      <p:ext uri="{BB962C8B-B14F-4D97-AF65-F5344CB8AC3E}">
        <p14:creationId xmlns:p14="http://schemas.microsoft.com/office/powerpoint/2010/main" val="29244011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 عناصر التفاوض </a:t>
            </a:r>
          </a:p>
        </p:txBody>
      </p:sp>
      <p:sp>
        <p:nvSpPr>
          <p:cNvPr id="3" name="Content Placeholder 2"/>
          <p:cNvSpPr>
            <a:spLocks noGrp="1"/>
          </p:cNvSpPr>
          <p:nvPr>
            <p:ph idx="1"/>
          </p:nvPr>
        </p:nvSpPr>
        <p:spPr/>
        <p:txBody>
          <a:bodyPr>
            <a:normAutofit fontScale="70000" lnSpcReduction="20000"/>
          </a:bodyPr>
          <a:lstStyle/>
          <a:p>
            <a:pPr marL="36576" indent="0">
              <a:buNone/>
            </a:pPr>
            <a:r>
              <a:rPr lang="ar-IQ" dirty="0" smtClean="0"/>
              <a:t>ثانيًا :أ طراف </a:t>
            </a:r>
            <a:r>
              <a:rPr lang="ar-IQ" dirty="0"/>
              <a:t>التفاوض:</a:t>
            </a:r>
          </a:p>
          <a:p>
            <a:pPr marL="36576" indent="0">
              <a:buNone/>
            </a:pPr>
            <a:r>
              <a:rPr lang="ar-IQ" dirty="0"/>
              <a:t>يتم التفاوض </a:t>
            </a:r>
            <a:r>
              <a:rPr lang="ar-IQ" dirty="0" smtClean="0"/>
              <a:t>في العادة </a:t>
            </a:r>
            <a:r>
              <a:rPr lang="ar-IQ" dirty="0"/>
              <a:t>بين طرفين، وأحيانًا يتسع النطاق ليشمل أكثر من طرفين وذلك نظرًا لتشابك المصالح والتعارض الذي يحدث أحيانًا بين الأطراف المتفاوضة وبعض الأطراف المتأثرة بنتيجة هذا التفاوض.</a:t>
            </a:r>
          </a:p>
          <a:p>
            <a:pPr marL="36576" indent="0">
              <a:buNone/>
            </a:pPr>
            <a:r>
              <a:rPr lang="ar-IQ" dirty="0"/>
              <a:t>ومن هنا يمكن تقسيم أطراف التفاوض إلى:</a:t>
            </a:r>
          </a:p>
          <a:p>
            <a:pPr marL="36576" indent="0">
              <a:buNone/>
            </a:pPr>
            <a:r>
              <a:rPr lang="ar-IQ" dirty="0"/>
              <a:t>أطراف مباشرة؛ وهى الأطراف </a:t>
            </a:r>
            <a:r>
              <a:rPr lang="ar-IQ" dirty="0" smtClean="0"/>
              <a:t>التي </a:t>
            </a:r>
            <a:r>
              <a:rPr lang="ar-IQ" dirty="0"/>
              <a:t>تجلس على مائدة التفاوض وتقوم بالعملية التفاوضية. </a:t>
            </a:r>
          </a:p>
          <a:p>
            <a:pPr marL="36576" indent="0">
              <a:buNone/>
            </a:pPr>
            <a:r>
              <a:rPr lang="ar-IQ" dirty="0"/>
              <a:t>وأطراف غير مباشرة؛ وهي الأطراف التي تؤثر بشكل ما في عملية التفاوض، وذلك لوجود مصالح خاصة بهذه الأطراف تتأثر بنتيجة العملية التفاوضية، ويمكن أن تؤثر هذه الأطراف في سير عملية التفاوض بالسلب أو الإيجاب، وتؤثر أيضًا على نتائجها ولكن هذه الأطراف لا تجلس على مائدة المفاوضات بل تتوارى خلف الكواليس، وتشرف على إدارة العملية التفاوضية وتلقين بعض الأطراف المتفاوضة ما يجب أن يقوموا به لتحقيق أهدافها المعلنة أو غير المعلنة</a:t>
            </a:r>
          </a:p>
          <a:p>
            <a:pPr marL="36576" indent="0">
              <a:buNone/>
            </a:pPr>
            <a:endParaRPr lang="ar-IQ" dirty="0"/>
          </a:p>
        </p:txBody>
      </p:sp>
    </p:spTree>
    <p:extLst>
      <p:ext uri="{BB962C8B-B14F-4D97-AF65-F5344CB8AC3E}">
        <p14:creationId xmlns:p14="http://schemas.microsoft.com/office/powerpoint/2010/main" val="3838465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a:t> </a:t>
            </a:r>
            <a:r>
              <a:rPr lang="ar-IQ"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عناصر التفاوض </a:t>
            </a:r>
          </a:p>
        </p:txBody>
      </p:sp>
      <p:sp>
        <p:nvSpPr>
          <p:cNvPr id="3" name="Content Placeholder 2"/>
          <p:cNvSpPr>
            <a:spLocks noGrp="1"/>
          </p:cNvSpPr>
          <p:nvPr>
            <p:ph idx="1"/>
          </p:nvPr>
        </p:nvSpPr>
        <p:spPr/>
        <p:txBody>
          <a:bodyPr>
            <a:normAutofit fontScale="85000" lnSpcReduction="20000"/>
          </a:bodyPr>
          <a:lstStyle/>
          <a:p>
            <a:pPr marL="36576" indent="0">
              <a:buNone/>
            </a:pPr>
            <a:r>
              <a:rPr lang="ar-IQ" dirty="0"/>
              <a:t>ثالًثا: القضية التفاوضية:</a:t>
            </a:r>
          </a:p>
          <a:p>
            <a:pPr marL="36576" indent="0">
              <a:buNone/>
            </a:pPr>
            <a:r>
              <a:rPr lang="ar-IQ" dirty="0"/>
              <a:t>لابد وأن </a:t>
            </a:r>
            <a:r>
              <a:rPr lang="ar-IQ" dirty="0" smtClean="0"/>
              <a:t>يدور التفاوض </a:t>
            </a:r>
            <a:r>
              <a:rPr lang="ar-IQ" dirty="0"/>
              <a:t>حول " قضية أو موضوع معين " يمثل هذا الموضوع محور العملية التفاوضية، وقد يكون الموضوع قضية إنسانية عامة، أو قضية </a:t>
            </a:r>
            <a:r>
              <a:rPr lang="ar-IQ" dirty="0" smtClean="0"/>
              <a:t>شخصية او اجتماعية ،أو اقتصادية ، أو سياسية</a:t>
            </a:r>
            <a:r>
              <a:rPr lang="ar-IQ" dirty="0"/>
              <a:t>......الخ.</a:t>
            </a:r>
          </a:p>
          <a:p>
            <a:pPr marL="36576" indent="0">
              <a:buNone/>
            </a:pPr>
            <a:r>
              <a:rPr lang="ar-IQ" dirty="0"/>
              <a:t> ومن خلال القضية المتفاوض بشأنها يتحدد الهدف التفاوضي، وأيضًا يتحدد غرض كل مرحلة من مراحل التفاوض، والنقاط والعناصر التي يجب تناولها، وأيضًا الأدوات والاستراتيجيات الواجب استخدامها في كل مرحلة، وتوزيع الأدوار على فريق التفاوض، وفقًا لكل مرحلة. </a:t>
            </a:r>
          </a:p>
          <a:p>
            <a:pPr marL="36576" indent="0">
              <a:buNone/>
            </a:pPr>
            <a:r>
              <a:rPr lang="ar-IQ" dirty="0" smtClean="0"/>
              <a:t> </a:t>
            </a:r>
            <a:endParaRPr lang="ar-IQ" dirty="0"/>
          </a:p>
        </p:txBody>
      </p:sp>
    </p:spTree>
    <p:extLst>
      <p:ext uri="{BB962C8B-B14F-4D97-AF65-F5344CB8AC3E}">
        <p14:creationId xmlns:p14="http://schemas.microsoft.com/office/powerpoint/2010/main" val="632031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عناصر التفاوض </a:t>
            </a:r>
          </a:p>
        </p:txBody>
      </p:sp>
      <p:sp>
        <p:nvSpPr>
          <p:cNvPr id="3" name="Content Placeholder 2"/>
          <p:cNvSpPr>
            <a:spLocks noGrp="1"/>
          </p:cNvSpPr>
          <p:nvPr>
            <p:ph idx="1"/>
          </p:nvPr>
        </p:nvSpPr>
        <p:spPr/>
        <p:txBody>
          <a:bodyPr>
            <a:normAutofit fontScale="92500" lnSpcReduction="20000"/>
          </a:bodyPr>
          <a:lstStyle/>
          <a:p>
            <a:pPr marL="36576" indent="0">
              <a:buNone/>
            </a:pPr>
            <a:r>
              <a:rPr lang="ar-IQ" dirty="0"/>
              <a:t>رابعًا: الهدف التفاوضي:</a:t>
            </a:r>
          </a:p>
          <a:p>
            <a:pPr marL="36576" indent="0">
              <a:buNone/>
            </a:pPr>
            <a:r>
              <a:rPr lang="ar-IQ" dirty="0"/>
              <a:t>لا تتم أي عملية تفاوض بدون هدف أساسي تسعى إلى تحقيقه أو الوصول إليه وتوضع من أجله الخطط والسياسات، وتستخدم الأدوات والتكتيكات وتحفز من أجله الجهود، وبناء على الهدف التفاوضي يتم قياس مدى تقدم الجهود التفاوضية وتعمل الحسابات الدقيقة، بل وتستبدل الأدوات والتكتيكات التفاوضية، بل والمفاوضون أنفسهم ويحل محلهم آخرون بناء على مدى تقدمهم وبراعتهم </a:t>
            </a:r>
            <a:r>
              <a:rPr lang="ar-IQ" dirty="0" smtClean="0"/>
              <a:t>في </a:t>
            </a:r>
            <a:r>
              <a:rPr lang="ar-IQ" dirty="0"/>
              <a:t>كسب الجولات التفاوضية واقترابهم من الهدف النهائي الموضوع.</a:t>
            </a:r>
          </a:p>
          <a:p>
            <a:pPr marL="36576" indent="0">
              <a:buNone/>
            </a:pPr>
            <a:r>
              <a:rPr lang="ar-IQ" dirty="0" smtClean="0"/>
              <a:t> </a:t>
            </a:r>
            <a:endParaRPr lang="ar-IQ" dirty="0"/>
          </a:p>
        </p:txBody>
      </p:sp>
    </p:spTree>
    <p:extLst>
      <p:ext uri="{BB962C8B-B14F-4D97-AF65-F5344CB8AC3E}">
        <p14:creationId xmlns:p14="http://schemas.microsoft.com/office/powerpoint/2010/main" val="1348063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مبادئ التفاوض</a:t>
            </a:r>
            <a:r>
              <a:rPr lang="ar-IQ" dirty="0"/>
              <a:t>.</a:t>
            </a:r>
          </a:p>
        </p:txBody>
      </p:sp>
      <p:sp>
        <p:nvSpPr>
          <p:cNvPr id="3" name="Content Placeholder 2"/>
          <p:cNvSpPr>
            <a:spLocks noGrp="1"/>
          </p:cNvSpPr>
          <p:nvPr>
            <p:ph idx="1"/>
          </p:nvPr>
        </p:nvSpPr>
        <p:spPr/>
        <p:txBody>
          <a:bodyPr>
            <a:normAutofit fontScale="55000" lnSpcReduction="20000"/>
          </a:bodyPr>
          <a:lstStyle/>
          <a:p>
            <a:pPr marL="36576" indent="0">
              <a:buNone/>
            </a:pPr>
            <a:r>
              <a:rPr lang="ar-IQ" dirty="0"/>
              <a:t>– </a:t>
            </a:r>
            <a:r>
              <a:rPr lang="ar-IQ" sz="3300" dirty="0"/>
              <a:t>مبدأ القدرة الذاتية :</a:t>
            </a:r>
          </a:p>
          <a:p>
            <a:pPr marL="36576" indent="0">
              <a:buNone/>
            </a:pPr>
            <a:r>
              <a:rPr lang="ar-IQ" sz="3300" dirty="0" smtClean="0"/>
              <a:t>وهي </a:t>
            </a:r>
            <a:r>
              <a:rPr lang="ar-IQ" sz="3300" dirty="0"/>
              <a:t>قدرة المفاوض على تفهمه للقضية وأبعادها وقدرته على فهم الطرف الآخر من حيث سلوكه وأفكاره كما يتمثل في قدرته على القيادة والإشراف ومهاراته في الاتصال والحوار والإقناع .</a:t>
            </a:r>
          </a:p>
          <a:p>
            <a:pPr marL="36576" indent="0">
              <a:buNone/>
            </a:pPr>
            <a:r>
              <a:rPr lang="ar-IQ" sz="3300" dirty="0"/>
              <a:t>2 – مبدأ المنفعة :</a:t>
            </a:r>
          </a:p>
          <a:p>
            <a:pPr marL="36576" indent="0">
              <a:buNone/>
            </a:pPr>
            <a:r>
              <a:rPr lang="ar-IQ" sz="3300" dirty="0"/>
              <a:t>وهي الفوائد والمنافع التي يسعى كل طرف إلى تحقيقها سواء أكان ذلك مكسب أو تقليل للخسائر.</a:t>
            </a:r>
          </a:p>
          <a:p>
            <a:pPr marL="36576" indent="0">
              <a:buNone/>
            </a:pPr>
            <a:r>
              <a:rPr lang="ar-IQ" sz="3300" dirty="0"/>
              <a:t>3 – مبدأ الالتزام :</a:t>
            </a:r>
          </a:p>
          <a:p>
            <a:pPr marL="36576" indent="0">
              <a:buNone/>
            </a:pPr>
            <a:r>
              <a:rPr lang="ar-IQ" sz="3300" dirty="0"/>
              <a:t>وهي التزام كل طرف بالعمل على تحقيق الأهداف والمنافع للطرف الذي ينتمي إليه وكذلك التزامه بتنفيذ ما يتم التوصل إليه من اتفاقيات واحترام المواعيد المحددة بأوقاتها .</a:t>
            </a:r>
          </a:p>
          <a:p>
            <a:pPr marL="36576" indent="0">
              <a:buNone/>
            </a:pPr>
            <a:r>
              <a:rPr lang="ar-IQ" sz="3300" dirty="0"/>
              <a:t>4 – مبدأ العلاقات المتبادلة :</a:t>
            </a:r>
          </a:p>
          <a:p>
            <a:pPr marL="36576" indent="0">
              <a:buNone/>
            </a:pPr>
            <a:r>
              <a:rPr lang="ar-IQ" sz="3300" dirty="0"/>
              <a:t>أي المحافظة على استمرارية العلاقات المتبادلة المستقبلية بين أطراف التفاوض .</a:t>
            </a:r>
          </a:p>
          <a:p>
            <a:pPr marL="36576" indent="0">
              <a:buNone/>
            </a:pPr>
            <a:r>
              <a:rPr lang="ar-IQ" sz="3300" dirty="0"/>
              <a:t>5- مبدأ أخلاقيات التفاوض :</a:t>
            </a:r>
          </a:p>
          <a:p>
            <a:pPr marL="36576" indent="0">
              <a:buNone/>
            </a:pPr>
            <a:r>
              <a:rPr lang="ar-IQ" sz="3300" dirty="0"/>
              <a:t>هي التأكيد على أهمية الأخلاق في التعامل بعيداً عن الغش والتضليل حيث أن المفاوض أولاً وأخيراً يمثل واجهة المنظمة التي ينظر إليها الجميع .</a:t>
            </a:r>
          </a:p>
          <a:p>
            <a:pPr marL="36576" indent="0">
              <a:buNone/>
            </a:pPr>
            <a:endParaRPr lang="ar-IQ" sz="3300" dirty="0"/>
          </a:p>
        </p:txBody>
      </p:sp>
    </p:spTree>
    <p:extLst>
      <p:ext uri="{BB962C8B-B14F-4D97-AF65-F5344CB8AC3E}">
        <p14:creationId xmlns:p14="http://schemas.microsoft.com/office/powerpoint/2010/main" val="863033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 خصائص التفاوض</a:t>
            </a:r>
          </a:p>
        </p:txBody>
      </p:sp>
      <p:sp>
        <p:nvSpPr>
          <p:cNvPr id="3" name="Content Placeholder 2"/>
          <p:cNvSpPr>
            <a:spLocks noGrp="1"/>
          </p:cNvSpPr>
          <p:nvPr>
            <p:ph idx="1"/>
          </p:nvPr>
        </p:nvSpPr>
        <p:spPr/>
        <p:txBody>
          <a:bodyPr/>
          <a:lstStyle/>
          <a:p>
            <a:pPr marL="36576" indent="0">
              <a:buNone/>
            </a:pPr>
            <a:r>
              <a:rPr lang="ar-IQ" dirty="0" smtClean="0"/>
              <a:t>1-المفاوضات </a:t>
            </a:r>
            <a:r>
              <a:rPr lang="ar-IQ" dirty="0"/>
              <a:t>عملية تتكون من عدة مراحل هي:</a:t>
            </a:r>
          </a:p>
          <a:p>
            <a:pPr marL="36576" indent="0">
              <a:buNone/>
            </a:pPr>
            <a:r>
              <a:rPr lang="ar-IQ" dirty="0"/>
              <a:t>أ. تشخيص القضية التفاوضية وتحديدا. </a:t>
            </a:r>
          </a:p>
          <a:p>
            <a:pPr marL="36576" indent="0">
              <a:buNone/>
            </a:pPr>
            <a:r>
              <a:rPr lang="ar-IQ" dirty="0"/>
              <a:t>ب. تهيئة المناخ التفاوضي. </a:t>
            </a:r>
          </a:p>
          <a:p>
            <a:pPr marL="36576" indent="0">
              <a:buNone/>
            </a:pPr>
            <a:r>
              <a:rPr lang="ar-IQ" dirty="0"/>
              <a:t>ج. قبول الأطراف المتنازعة للتفاوض. </a:t>
            </a:r>
          </a:p>
          <a:p>
            <a:pPr marL="36576" indent="0">
              <a:buNone/>
            </a:pPr>
            <a:r>
              <a:rPr lang="ar-IQ" dirty="0"/>
              <a:t>د. بدء عمليات التفاوض. </a:t>
            </a:r>
          </a:p>
          <a:p>
            <a:pPr marL="36576" indent="0">
              <a:buNone/>
            </a:pPr>
            <a:r>
              <a:rPr lang="ar-IQ" dirty="0"/>
              <a:t>ه‍‍.. التوصل إلى اتفاق. </a:t>
            </a:r>
          </a:p>
          <a:p>
            <a:pPr marL="36576" indent="0">
              <a:buNone/>
            </a:pPr>
            <a:r>
              <a:rPr lang="ar-IQ" dirty="0"/>
              <a:t>و. تقويم ومتابعة نتائج عملية التفاوض. </a:t>
            </a:r>
          </a:p>
          <a:p>
            <a:pPr marL="36576" indent="0">
              <a:buNone/>
            </a:pPr>
            <a:endParaRPr lang="ar-IQ" dirty="0"/>
          </a:p>
        </p:txBody>
      </p:sp>
    </p:spTree>
    <p:extLst>
      <p:ext uri="{BB962C8B-B14F-4D97-AF65-F5344CB8AC3E}">
        <p14:creationId xmlns:p14="http://schemas.microsoft.com/office/powerpoint/2010/main" val="21718599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a:t> </a:t>
            </a:r>
            <a:r>
              <a:rPr lang="ar-IQ"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خصائص التفاوض</a:t>
            </a:r>
          </a:p>
        </p:txBody>
      </p:sp>
      <p:sp>
        <p:nvSpPr>
          <p:cNvPr id="3" name="Content Placeholder 2"/>
          <p:cNvSpPr>
            <a:spLocks noGrp="1"/>
          </p:cNvSpPr>
          <p:nvPr>
            <p:ph idx="1"/>
          </p:nvPr>
        </p:nvSpPr>
        <p:spPr/>
        <p:txBody>
          <a:bodyPr>
            <a:normAutofit fontScale="85000" lnSpcReduction="20000"/>
          </a:bodyPr>
          <a:lstStyle/>
          <a:p>
            <a:pPr marL="36576" indent="0">
              <a:buNone/>
            </a:pPr>
            <a:r>
              <a:rPr lang="ar-IQ" dirty="0"/>
              <a:t>2.المفاوضات عملية تبادلية تقوم على </a:t>
            </a:r>
            <a:r>
              <a:rPr lang="ar-IQ" dirty="0" smtClean="0"/>
              <a:t>الأخذ و العطاء . بين </a:t>
            </a:r>
            <a:r>
              <a:rPr lang="ar-IQ" dirty="0"/>
              <a:t>طرفين او اكثر </a:t>
            </a:r>
            <a:r>
              <a:rPr lang="ar-IQ" dirty="0" smtClean="0"/>
              <a:t>او على </a:t>
            </a:r>
            <a:r>
              <a:rPr lang="ar-IQ" dirty="0"/>
              <a:t>التوازن النسبي في قوى الأطراف</a:t>
            </a:r>
          </a:p>
          <a:p>
            <a:pPr marL="36576" indent="0">
              <a:buNone/>
            </a:pPr>
            <a:r>
              <a:rPr lang="ar-IQ" dirty="0"/>
              <a:t>3.المفاوضات علاقات اختيارية ارادية. </a:t>
            </a:r>
          </a:p>
          <a:p>
            <a:pPr marL="36576" indent="0">
              <a:buNone/>
            </a:pPr>
            <a:r>
              <a:rPr lang="ar-IQ" dirty="0"/>
              <a:t>4.المفاوضات عملية تحيط بها القيود والمحفزات وتحتمل الاحتكاك </a:t>
            </a:r>
            <a:r>
              <a:rPr lang="ar-IQ" dirty="0" smtClean="0"/>
              <a:t>ويكتنفها الازعاج للأطراف </a:t>
            </a:r>
            <a:endParaRPr lang="ar-IQ" dirty="0"/>
          </a:p>
          <a:p>
            <a:pPr marL="36576" indent="0">
              <a:buNone/>
            </a:pPr>
            <a:r>
              <a:rPr lang="ar-IQ" dirty="0"/>
              <a:t>5.اساس المفاوضات وجود قضية أو مشكله مهمه يسعى كل طرف من الأطراف التفاوض من خلال </a:t>
            </a:r>
            <a:r>
              <a:rPr lang="ar-IQ" dirty="0" smtClean="0"/>
              <a:t>التحاور و التفاعل </a:t>
            </a:r>
            <a:r>
              <a:rPr lang="ar-IQ" dirty="0"/>
              <a:t>الى إيجاد حل </a:t>
            </a:r>
            <a:r>
              <a:rPr lang="ar-IQ" dirty="0" smtClean="0"/>
              <a:t>او التوصل </a:t>
            </a:r>
            <a:r>
              <a:rPr lang="ar-IQ" dirty="0"/>
              <a:t>الى اتفاق معين تلزم به الأطراف المتفاوضة </a:t>
            </a:r>
          </a:p>
          <a:p>
            <a:pPr marL="36576" indent="0">
              <a:buNone/>
            </a:pPr>
            <a:r>
              <a:rPr lang="ar-IQ" dirty="0"/>
              <a:t>6.يكون بين الأطراف </a:t>
            </a:r>
            <a:r>
              <a:rPr lang="ar-IQ" dirty="0" smtClean="0"/>
              <a:t>قدر من </a:t>
            </a:r>
            <a:r>
              <a:rPr lang="ar-IQ" dirty="0"/>
              <a:t>النزاع أو الصراع. </a:t>
            </a:r>
          </a:p>
          <a:p>
            <a:pPr marL="36576" indent="0">
              <a:buNone/>
            </a:pPr>
            <a:r>
              <a:rPr lang="ar-IQ" dirty="0"/>
              <a:t>7.التفاوض انواع متعددة</a:t>
            </a:r>
          </a:p>
          <a:p>
            <a:pPr marL="36576" indent="0">
              <a:buNone/>
            </a:pPr>
            <a:endParaRPr lang="ar-IQ" dirty="0"/>
          </a:p>
        </p:txBody>
      </p:sp>
    </p:spTree>
    <p:extLst>
      <p:ext uri="{BB962C8B-B14F-4D97-AF65-F5344CB8AC3E}">
        <p14:creationId xmlns:p14="http://schemas.microsoft.com/office/powerpoint/2010/main" val="148949953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 خصائص التفاوض</a:t>
            </a:r>
          </a:p>
        </p:txBody>
      </p:sp>
      <p:sp>
        <p:nvSpPr>
          <p:cNvPr id="3" name="Content Placeholder 2"/>
          <p:cNvSpPr>
            <a:spLocks noGrp="1"/>
          </p:cNvSpPr>
          <p:nvPr>
            <p:ph idx="1"/>
          </p:nvPr>
        </p:nvSpPr>
        <p:spPr/>
        <p:txBody>
          <a:bodyPr/>
          <a:lstStyle/>
          <a:p>
            <a:pPr marL="36576" indent="0">
              <a:buNone/>
            </a:pPr>
            <a:r>
              <a:rPr lang="ar-IQ" dirty="0" smtClean="0"/>
              <a:t>8.تقوم </a:t>
            </a:r>
            <a:r>
              <a:rPr lang="ar-IQ" dirty="0"/>
              <a:t>نتائج المفاوضات على عدم التأكد وهي على </a:t>
            </a:r>
            <a:r>
              <a:rPr lang="ar-IQ" dirty="0" smtClean="0"/>
              <a:t>نوعين :</a:t>
            </a:r>
          </a:p>
          <a:p>
            <a:pPr marL="36576" indent="0">
              <a:buNone/>
            </a:pPr>
            <a:r>
              <a:rPr lang="ar-IQ" dirty="0" smtClean="0"/>
              <a:t>أ- الإيجابية </a:t>
            </a:r>
            <a:r>
              <a:rPr lang="ar-IQ" dirty="0"/>
              <a:t>وتشمل :الحل والتكييف. </a:t>
            </a:r>
          </a:p>
          <a:p>
            <a:pPr marL="36576" indent="0">
              <a:buNone/>
            </a:pPr>
            <a:r>
              <a:rPr lang="ar-IQ" dirty="0" smtClean="0"/>
              <a:t>ب- </a:t>
            </a:r>
            <a:r>
              <a:rPr lang="ar-IQ" dirty="0"/>
              <a:t>السلبية </a:t>
            </a:r>
            <a:r>
              <a:rPr lang="ar-IQ" dirty="0" smtClean="0"/>
              <a:t>وتشمل : فرض </a:t>
            </a:r>
            <a:r>
              <a:rPr lang="ar-IQ" dirty="0"/>
              <a:t>الحل، </a:t>
            </a:r>
            <a:r>
              <a:rPr lang="ar-IQ" dirty="0" smtClean="0"/>
              <a:t>الاستسلام ، </a:t>
            </a:r>
            <a:r>
              <a:rPr lang="ar-IQ" dirty="0"/>
              <a:t>الحل الوسط، التصحيح، المآزق، استبدال الأشخاص </a:t>
            </a:r>
            <a:r>
              <a:rPr lang="ar-IQ" dirty="0" smtClean="0"/>
              <a:t>بغيرهم ، الكف </a:t>
            </a:r>
            <a:r>
              <a:rPr lang="ar-IQ" dirty="0"/>
              <a:t>عن التفاوض. </a:t>
            </a:r>
          </a:p>
          <a:p>
            <a:pPr marL="36576" indent="0">
              <a:buNone/>
            </a:pPr>
            <a:endParaRPr lang="ar-IQ" dirty="0"/>
          </a:p>
        </p:txBody>
      </p:sp>
    </p:spTree>
    <p:extLst>
      <p:ext uri="{BB962C8B-B14F-4D97-AF65-F5344CB8AC3E}">
        <p14:creationId xmlns:p14="http://schemas.microsoft.com/office/powerpoint/2010/main" val="22231176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خصائص أخرى للتفاوض </a:t>
            </a:r>
          </a:p>
        </p:txBody>
      </p:sp>
      <p:sp>
        <p:nvSpPr>
          <p:cNvPr id="3" name="Content Placeholder 2"/>
          <p:cNvSpPr>
            <a:spLocks noGrp="1"/>
          </p:cNvSpPr>
          <p:nvPr>
            <p:ph idx="1"/>
          </p:nvPr>
        </p:nvSpPr>
        <p:spPr/>
        <p:txBody>
          <a:bodyPr>
            <a:normAutofit fontScale="70000" lnSpcReduction="20000"/>
          </a:bodyPr>
          <a:lstStyle/>
          <a:p>
            <a:pPr marL="36576" indent="0">
              <a:buNone/>
            </a:pPr>
            <a:r>
              <a:rPr lang="ar-IQ" dirty="0"/>
              <a:t>1 – التفاوض عملية متكاملة .</a:t>
            </a:r>
          </a:p>
          <a:p>
            <a:pPr marL="36576" indent="0">
              <a:buNone/>
            </a:pPr>
            <a:r>
              <a:rPr lang="ar-IQ" dirty="0"/>
              <a:t>2 – التفاوض عملية مستمرة .</a:t>
            </a:r>
          </a:p>
          <a:p>
            <a:pPr marL="36576" indent="0">
              <a:buNone/>
            </a:pPr>
            <a:r>
              <a:rPr lang="ar-IQ" dirty="0"/>
              <a:t>3 –  عملية التفاوض تكون هادفة.</a:t>
            </a:r>
          </a:p>
          <a:p>
            <a:pPr marL="36576" indent="0">
              <a:buNone/>
            </a:pPr>
            <a:r>
              <a:rPr lang="ar-IQ" dirty="0"/>
              <a:t>4 –  عملية احتمالية معقدة تتأثر بهيكل العلاقات الاجتماعية وعادات وتقاليد ولغة الأطراف التفاوضية .</a:t>
            </a:r>
          </a:p>
          <a:p>
            <a:pPr marL="36576" indent="0">
              <a:buNone/>
            </a:pPr>
            <a:r>
              <a:rPr lang="ar-IQ" dirty="0"/>
              <a:t>5-عملية نفسية تتأثر بإدراكات واتجاهات وشخصيات المفاوضين .</a:t>
            </a:r>
          </a:p>
          <a:p>
            <a:pPr marL="36576" indent="0">
              <a:buNone/>
            </a:pPr>
            <a:r>
              <a:rPr lang="ar-IQ" dirty="0"/>
              <a:t>6- عملية تتأثر بالعلاقات السابقة واللاحقة بين الطرفين وكذلك بالأهداف المعلنة وغير المعلنة لكل منها .</a:t>
            </a:r>
          </a:p>
          <a:p>
            <a:pPr marL="36576" indent="0">
              <a:buNone/>
            </a:pPr>
            <a:r>
              <a:rPr lang="ar-IQ" dirty="0"/>
              <a:t>7 – الآثار المترتبة على عملية التفاوض تتجاوز عادة إبرام العقود أو إتمام الاتفاق حيث إنها لا تعالج مشاكل الحاضر فقط بل(تأخذ في الاعتبار الآثار المستقبلية) .</a:t>
            </a:r>
          </a:p>
          <a:p>
            <a:pPr marL="36576" indent="0">
              <a:buNone/>
            </a:pPr>
            <a:r>
              <a:rPr lang="ar-IQ" dirty="0"/>
              <a:t>8 – عملية التفاوض تعتمد على مهارات المفاوضين في مجال الاتصال واللباقة وحسن التصرف والتعامل مع الآخرين .</a:t>
            </a:r>
          </a:p>
          <a:p>
            <a:pPr marL="36576" indent="0">
              <a:buNone/>
            </a:pPr>
            <a:r>
              <a:rPr lang="ar-IQ" dirty="0"/>
              <a:t>9 – عملية التفاوض تتصف بالعمومية من حيث مبادئها واستراتيجياتها وتكتيكاتها فهي تطبق على مختلف أنواع النزاعات .</a:t>
            </a:r>
          </a:p>
          <a:p>
            <a:pPr marL="36576" indent="0">
              <a:buNone/>
            </a:pPr>
            <a:endParaRPr lang="ar-IQ" dirty="0"/>
          </a:p>
        </p:txBody>
      </p:sp>
    </p:spTree>
    <p:extLst>
      <p:ext uri="{BB962C8B-B14F-4D97-AF65-F5344CB8AC3E}">
        <p14:creationId xmlns:p14="http://schemas.microsoft.com/office/powerpoint/2010/main" val="36511033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dirty="0"/>
              <a:t> </a:t>
            </a:r>
            <a:r>
              <a:rPr lang="ar-IQ"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دعائم الهدف التفاوضي الناجح</a:t>
            </a:r>
          </a:p>
        </p:txBody>
      </p:sp>
      <p:sp>
        <p:nvSpPr>
          <p:cNvPr id="3" name="Content Placeholder 2"/>
          <p:cNvSpPr>
            <a:spLocks noGrp="1"/>
          </p:cNvSpPr>
          <p:nvPr>
            <p:ph idx="1"/>
          </p:nvPr>
        </p:nvSpPr>
        <p:spPr/>
        <p:txBody>
          <a:bodyPr>
            <a:normAutofit fontScale="70000" lnSpcReduction="20000"/>
          </a:bodyPr>
          <a:lstStyle/>
          <a:p>
            <a:pPr marL="36576" indent="0">
              <a:buNone/>
            </a:pPr>
            <a:r>
              <a:rPr lang="ar-IQ" dirty="0"/>
              <a:t>.الوضوح:</a:t>
            </a:r>
          </a:p>
          <a:p>
            <a:pPr marL="36576" indent="0">
              <a:buNone/>
            </a:pPr>
            <a:r>
              <a:rPr lang="ar-IQ" dirty="0"/>
              <a:t>بمعنى وضوح أهداف التفاوض للأطراف المشاركة فيه والاتفاق عليها بشكل قطعيٍّ لا يحتمل لبسًا أو غموضا فيما بينهم.</a:t>
            </a:r>
          </a:p>
          <a:p>
            <a:pPr marL="36576" indent="0">
              <a:buNone/>
            </a:pPr>
            <a:r>
              <a:rPr lang="ar-IQ" dirty="0"/>
              <a:t> لابد أيضًا من اقتناع المفاوض بالأهداف فلا معنى لتحديد أهداف لا يقتنع بها القائم بالتفاوض؛ لأنه لن يُخلِص في السعي لتحقيقيها عن وعي </a:t>
            </a:r>
            <a:r>
              <a:rPr lang="ar-IQ" dirty="0" smtClean="0"/>
              <a:t>أو غير </a:t>
            </a:r>
            <a:r>
              <a:rPr lang="ar-IQ" dirty="0"/>
              <a:t>وعي، ولعل المشاركة في تحديدها من البداية أحد أهم وسائل ضمان الاقتناع بما يتحدد من أهداف.</a:t>
            </a:r>
          </a:p>
          <a:p>
            <a:pPr marL="36576" indent="0">
              <a:buNone/>
            </a:pPr>
            <a:r>
              <a:rPr lang="ar-IQ" dirty="0"/>
              <a:t>2.المرونة:</a:t>
            </a:r>
          </a:p>
          <a:p>
            <a:pPr marL="36576" indent="0">
              <a:buNone/>
            </a:pPr>
            <a:r>
              <a:rPr lang="ar-IQ" dirty="0"/>
              <a:t>المقصود بالمرونة هو أن يُحدَّد الهدف بأسلوب يتيح إطارًا يمكن للمفاوض التحرك فيه مع المحافظة على الهدف العام.</a:t>
            </a:r>
          </a:p>
          <a:p>
            <a:pPr marL="36576" indent="0">
              <a:buNone/>
            </a:pPr>
            <a:r>
              <a:rPr lang="ar-IQ" dirty="0"/>
              <a:t>كما تساهم مرونة الأهداف في زيادة القابلية لمراجعتها في ضوء سير المفاوضات </a:t>
            </a:r>
            <a:r>
              <a:rPr lang="ar-IQ" dirty="0" smtClean="0"/>
              <a:t>و </a:t>
            </a:r>
            <a:r>
              <a:rPr lang="ar-IQ" dirty="0" err="1" smtClean="0"/>
              <a:t>طروء</a:t>
            </a:r>
            <a:r>
              <a:rPr lang="ar-IQ" dirty="0" smtClean="0"/>
              <a:t> </a:t>
            </a:r>
            <a:r>
              <a:rPr lang="ar-IQ" dirty="0"/>
              <a:t>المتغيرات المختلفة، وظهور المعلومات الجديدة قد تحتاج إلى مراجعة ما سبق تحديده من أهداف، وهذا واضع طبيعيٌّ للغاية، فالأهداف ما هي إلا علامات ومؤشرات على الطريق لإرشاد السلوك وتوجيه الجهود، ويتعين تغييرها عند الضرورة القصوى.</a:t>
            </a:r>
          </a:p>
          <a:p>
            <a:pPr marL="36576" indent="0">
              <a:buNone/>
            </a:pPr>
            <a:endParaRPr lang="ar-IQ" dirty="0"/>
          </a:p>
        </p:txBody>
      </p:sp>
    </p:spTree>
    <p:extLst>
      <p:ext uri="{BB962C8B-B14F-4D97-AF65-F5344CB8AC3E}">
        <p14:creationId xmlns:p14="http://schemas.microsoft.com/office/powerpoint/2010/main" val="12734887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a:t> </a:t>
            </a:r>
            <a:r>
              <a:rPr lang="ar-IQ" sz="4100"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دعائم الهدف التفاوضي الناجح</a:t>
            </a:r>
          </a:p>
        </p:txBody>
      </p:sp>
      <p:sp>
        <p:nvSpPr>
          <p:cNvPr id="3" name="Content Placeholder 2"/>
          <p:cNvSpPr>
            <a:spLocks noGrp="1"/>
          </p:cNvSpPr>
          <p:nvPr>
            <p:ph idx="1"/>
          </p:nvPr>
        </p:nvSpPr>
        <p:spPr/>
        <p:txBody>
          <a:bodyPr>
            <a:normAutofit fontScale="77500" lnSpcReduction="20000"/>
          </a:bodyPr>
          <a:lstStyle/>
          <a:p>
            <a:pPr marL="36576" indent="0">
              <a:buNone/>
            </a:pPr>
            <a:r>
              <a:rPr lang="ar-IQ" dirty="0"/>
              <a:t>.الواقعية:</a:t>
            </a:r>
          </a:p>
          <a:p>
            <a:pPr marL="36576" indent="0">
              <a:buNone/>
            </a:pPr>
            <a:r>
              <a:rPr lang="ar-IQ" dirty="0"/>
              <a:t>أي تحديد غير واقعي للأهداف يعني تضاؤل فرص تحققها، وهو يؤدي إلى فشل المفاوضات أولًا ومن ثم إحباط المفاوضين، كما يؤدي إلى إضعاف المركز التفاوضي مستقبلًا.٠</a:t>
            </a:r>
          </a:p>
          <a:p>
            <a:pPr marL="36576" indent="0">
              <a:buNone/>
            </a:pPr>
            <a:r>
              <a:rPr lang="ar-IQ" dirty="0"/>
              <a:t>4.القابلية للقياس:</a:t>
            </a:r>
          </a:p>
          <a:p>
            <a:pPr marL="36576" indent="0">
              <a:buNone/>
            </a:pPr>
            <a:r>
              <a:rPr lang="ar-IQ" dirty="0"/>
              <a:t>وتلك الدعامة هي التي يمكن من خلالها قياس التقدم المحقق صوب الهدف، وبالتالي الاستمرار في التفاوض بفاعلية، أو التوقف عنه، وكذلك  تقويم أداء المفاوضين من خلال معايير قياسية.</a:t>
            </a:r>
          </a:p>
          <a:p>
            <a:pPr marL="36576" indent="0">
              <a:buNone/>
            </a:pPr>
            <a:r>
              <a:rPr lang="ar-IQ" dirty="0"/>
              <a:t>5.السرية:</a:t>
            </a:r>
          </a:p>
          <a:p>
            <a:pPr marL="36576" indent="0">
              <a:buNone/>
            </a:pPr>
            <a:r>
              <a:rPr lang="ar-IQ" dirty="0"/>
              <a:t> بمعنى أنه لا يجب أعلام الطرف الآخر بكل ما تسعى إليه أو تأمل في تحقيقه؛ سواءً للاستفادة من إمكانية تحقيق أكثر مما كنت تأمل في تحقيقه، أو  تنازلك عن أهدافك المبدئية </a:t>
            </a:r>
          </a:p>
          <a:p>
            <a:pPr marL="36576" indent="0">
              <a:buNone/>
            </a:pPr>
            <a:endParaRPr lang="ar-IQ" dirty="0"/>
          </a:p>
          <a:p>
            <a:pPr marL="36576" indent="0">
              <a:buNone/>
            </a:pPr>
            <a:endParaRPr lang="ar-IQ" dirty="0"/>
          </a:p>
        </p:txBody>
      </p:sp>
    </p:spTree>
    <p:extLst>
      <p:ext uri="{BB962C8B-B14F-4D97-AF65-F5344CB8AC3E}">
        <p14:creationId xmlns:p14="http://schemas.microsoft.com/office/powerpoint/2010/main" val="3814315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ar-IQ"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المقدمة</a:t>
            </a:r>
            <a:r>
              <a:rPr lang="ar-IQ" dirty="0" smtClean="0"/>
              <a:t> </a:t>
            </a:r>
            <a:endParaRPr lang="ar-IQ" dirty="0"/>
          </a:p>
        </p:txBody>
      </p:sp>
      <p:sp>
        <p:nvSpPr>
          <p:cNvPr id="2" name="Content Placeholder 1"/>
          <p:cNvSpPr>
            <a:spLocks noGrp="1"/>
          </p:cNvSpPr>
          <p:nvPr>
            <p:ph idx="1"/>
          </p:nvPr>
        </p:nvSpPr>
        <p:spPr/>
        <p:txBody>
          <a:bodyPr>
            <a:normAutofit fontScale="92500" lnSpcReduction="20000"/>
          </a:bodyPr>
          <a:lstStyle/>
          <a:p>
            <a:r>
              <a:rPr lang="ar-IQ" dirty="0"/>
              <a:t>لقد أصبح  ميدان التفاوض من أهم الميادين العلمية ذات التأثير في التعامل اليومي نتيجة للازدياد في حجم العلاقات بين الأفراد والمؤسسات على اختلاف مستوياتها وأشكالها .فالإنسان لا يكاد يمر يومه إلا ومع كل موقف عملية تفاوضية تحتاج إلى وقت وجهد كبير ويلجأ الإنسان إلى ذلك لتحقيق </a:t>
            </a:r>
            <a:r>
              <a:rPr lang="ar-IQ" dirty="0" smtClean="0"/>
              <a:t>تلائم </a:t>
            </a:r>
            <a:r>
              <a:rPr lang="ar-IQ" dirty="0"/>
              <a:t>بين هذه المواقف وبين مصالحه التي لا تتم إلا من خلال هذه العملية .والعملية التفاوضية ما هي إلا نشاط </a:t>
            </a:r>
            <a:r>
              <a:rPr lang="ar-IQ" dirty="0" smtClean="0"/>
              <a:t>يمارسه الإنسان </a:t>
            </a:r>
            <a:r>
              <a:rPr lang="ar-IQ" dirty="0"/>
              <a:t>كل يوم لبلوغ غاياته وتحقيق أهدافه ولأنها عملية مرتبطة بالإنسان فهي موجودة ومنذ وجوده </a:t>
            </a:r>
            <a:r>
              <a:rPr lang="ar-IQ" dirty="0" smtClean="0"/>
              <a:t>.</a:t>
            </a:r>
            <a:r>
              <a:rPr lang="en-US" dirty="0" smtClean="0"/>
              <a:t> </a:t>
            </a:r>
            <a:endParaRPr lang="ar-IQ" dirty="0"/>
          </a:p>
        </p:txBody>
      </p:sp>
    </p:spTree>
    <p:extLst>
      <p:ext uri="{BB962C8B-B14F-4D97-AF65-F5344CB8AC3E}">
        <p14:creationId xmlns:p14="http://schemas.microsoft.com/office/powerpoint/2010/main" val="3884705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ar-IQ"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نشأة التفاوض</a:t>
            </a:r>
            <a:r>
              <a:rPr lang="ar-IQ" dirty="0"/>
              <a:t>:</a:t>
            </a:r>
          </a:p>
        </p:txBody>
      </p:sp>
      <p:sp>
        <p:nvSpPr>
          <p:cNvPr id="2" name="Content Placeholder 1"/>
          <p:cNvSpPr>
            <a:spLocks noGrp="1"/>
          </p:cNvSpPr>
          <p:nvPr>
            <p:ph idx="1"/>
          </p:nvPr>
        </p:nvSpPr>
        <p:spPr/>
        <p:txBody>
          <a:bodyPr>
            <a:normAutofit fontScale="85000" lnSpcReduction="20000"/>
          </a:bodyPr>
          <a:lstStyle/>
          <a:p>
            <a:r>
              <a:rPr lang="ar-IQ" dirty="0"/>
              <a:t>نشأ: عبر التاريخ وأوردته النصوص التاريخية </a:t>
            </a:r>
            <a:r>
              <a:rPr lang="ar-IQ" dirty="0" smtClean="0"/>
              <a:t>المختلفة </a:t>
            </a:r>
            <a:r>
              <a:rPr lang="ar-IQ" dirty="0"/>
              <a:t>وتاريخنا الاسلامي زاخر بالشواهد القصصية. والادلة القرآنية حول هذا الجانب كثير فالتفاوض </a:t>
            </a:r>
            <a:r>
              <a:rPr lang="ar-IQ" dirty="0" smtClean="0"/>
              <a:t>كأداة للحوار </a:t>
            </a:r>
            <a:r>
              <a:rPr lang="ar-IQ" dirty="0"/>
              <a:t>جوهر الرسالة الاسلامية والاسلوب القرآني خير دليل على ذلك كأفضل أسلوب </a:t>
            </a:r>
            <a:r>
              <a:rPr lang="ar-IQ" dirty="0" smtClean="0"/>
              <a:t>للإقناع </a:t>
            </a:r>
          </a:p>
          <a:p>
            <a:endParaRPr lang="ar-IQ" dirty="0"/>
          </a:p>
          <a:p>
            <a:r>
              <a:rPr lang="ar-IQ" dirty="0"/>
              <a:t>ومع تطور الزمن نشأت الدول وبرزت التجارة الخارجية وتطورت العلاقات العامة، ومعها أصبح للتفاوض دورا مهما في حياة الأمم.</a:t>
            </a:r>
          </a:p>
          <a:p>
            <a:r>
              <a:rPr lang="ar-IQ" dirty="0"/>
              <a:t>   أما حديثا فقد اهتمت الجامعات والمعاهد وكذا الهيئات العلمية والإدارية والمحلية والدولية على حد سواء، بموضوع التفاوض.</a:t>
            </a:r>
          </a:p>
          <a:p>
            <a:endParaRPr lang="ar-IQ" dirty="0"/>
          </a:p>
        </p:txBody>
      </p:sp>
    </p:spTree>
    <p:extLst>
      <p:ext uri="{BB962C8B-B14F-4D97-AF65-F5344CB8AC3E}">
        <p14:creationId xmlns:p14="http://schemas.microsoft.com/office/powerpoint/2010/main" val="573969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r"/>
            <a:r>
              <a:rPr lang="ar-IQ"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المعنى والمفاهيم والخصائص </a:t>
            </a:r>
          </a:p>
        </p:txBody>
      </p:sp>
      <p:sp>
        <p:nvSpPr>
          <p:cNvPr id="2" name="Content Placeholder 1"/>
          <p:cNvSpPr>
            <a:spLocks noGrp="1"/>
          </p:cNvSpPr>
          <p:nvPr>
            <p:ph idx="1"/>
          </p:nvPr>
        </p:nvSpPr>
        <p:spPr/>
        <p:txBody>
          <a:bodyPr>
            <a:normAutofit fontScale="70000" lnSpcReduction="20000"/>
          </a:bodyPr>
          <a:lstStyle/>
          <a:p>
            <a:r>
              <a:rPr lang="ar-IQ" dirty="0"/>
              <a:t>التفاوض هو النشاط الذي يتضمن مشاركة طرفين أو اكثر (أفراد، مجموعات، وفود)، في إطار السعي لإيجاد حل مرضي غير عنيف لقضية تهم الطرفين. مع الأخذ بعين الاعتبار واقع كل منهما</a:t>
            </a:r>
            <a:r>
              <a:rPr lang="ar-IQ" dirty="0" smtClean="0"/>
              <a:t>. </a:t>
            </a:r>
          </a:p>
          <a:p>
            <a:endParaRPr lang="ar-IQ" dirty="0"/>
          </a:p>
          <a:p>
            <a:endParaRPr lang="ar-IQ" dirty="0" smtClean="0"/>
          </a:p>
          <a:p>
            <a:r>
              <a:rPr lang="ar-IQ" dirty="0"/>
              <a:t>عملية اتصال بين شخصين أو أكثر يدرسون فيها البدائل للتوصل لحلول مقبولة لديهم أو بلوغ أهداف مرضية </a:t>
            </a:r>
            <a:r>
              <a:rPr lang="ar-IQ" dirty="0" smtClean="0"/>
              <a:t>لهم فهو </a:t>
            </a:r>
            <a:r>
              <a:rPr lang="ar-IQ" dirty="0"/>
              <a:t>موقف يتبارى فيه تعبيريا طرفان أو أكثر من خلال مجموعة من العمليات لا تخضع لشروط محددة سلفا حول موضوع من الموضوعات المشتركة، يتم فيه عرض مطالب كل طرف وتبادل الآراء، وتقريب وجهات النظر، وموائمة الحلول المقترحة، وتكييف الاتفاق، واللجوء إلى كافة أساليب الإقناع المتاحة لكل طرف لإجبار الطرف الآخر على القبول بما يقدمه من حلول واقتراحات، تنتهي باتفاق الاطراف</a:t>
            </a:r>
          </a:p>
        </p:txBody>
      </p:sp>
    </p:spTree>
    <p:extLst>
      <p:ext uri="{BB962C8B-B14F-4D97-AF65-F5344CB8AC3E}">
        <p14:creationId xmlns:p14="http://schemas.microsoft.com/office/powerpoint/2010/main" val="666652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r"/>
            <a:r>
              <a:rPr lang="ar-IQ" sz="5100"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مفاهيم مرتبطة بعملية التفاوض</a:t>
            </a:r>
            <a:r>
              <a:rPr lang="ar-IQ" dirty="0"/>
              <a:t>. </a:t>
            </a:r>
          </a:p>
        </p:txBody>
      </p:sp>
      <p:sp>
        <p:nvSpPr>
          <p:cNvPr id="2" name="Content Placeholder 1"/>
          <p:cNvSpPr>
            <a:spLocks noGrp="1"/>
          </p:cNvSpPr>
          <p:nvPr>
            <p:ph idx="1"/>
          </p:nvPr>
        </p:nvSpPr>
        <p:spPr/>
        <p:txBody>
          <a:bodyPr>
            <a:normAutofit fontScale="62500" lnSpcReduction="20000"/>
          </a:bodyPr>
          <a:lstStyle/>
          <a:p>
            <a:pPr marL="109728" indent="0">
              <a:buNone/>
            </a:pPr>
            <a:r>
              <a:rPr lang="ar-IQ" dirty="0" smtClean="0"/>
              <a:t>●الاستراتيجية : تحدد </a:t>
            </a:r>
            <a:r>
              <a:rPr lang="ar-IQ" dirty="0"/>
              <a:t>الاستراتيجية رسم التوجيهات والقيام بالأعمال الكبرى ووضع الهدف المرغوب تحقيقه. </a:t>
            </a:r>
          </a:p>
          <a:p>
            <a:pPr marL="109728" indent="0">
              <a:buNone/>
            </a:pPr>
            <a:r>
              <a:rPr lang="ar-IQ" dirty="0" smtClean="0"/>
              <a:t>●التقنيات</a:t>
            </a:r>
            <a:r>
              <a:rPr lang="ar-IQ" dirty="0"/>
              <a:t>:</a:t>
            </a:r>
          </a:p>
          <a:p>
            <a:pPr marL="109728" indent="0">
              <a:buNone/>
            </a:pPr>
            <a:r>
              <a:rPr lang="ar-IQ" dirty="0"/>
              <a:t>ت</a:t>
            </a:r>
            <a:r>
              <a:rPr lang="ar-IQ" dirty="0" smtClean="0"/>
              <a:t>حدد الكيفية </a:t>
            </a:r>
            <a:r>
              <a:rPr lang="ar-IQ" dirty="0"/>
              <a:t>التي يتعامل بها المفاوض مع الموضوع </a:t>
            </a:r>
          </a:p>
          <a:p>
            <a:pPr marL="109728" indent="0">
              <a:buNone/>
            </a:pPr>
            <a:r>
              <a:rPr lang="ar-IQ" dirty="0" smtClean="0"/>
              <a:t>●التكتيكات </a:t>
            </a:r>
            <a:r>
              <a:rPr lang="ar-IQ" dirty="0"/>
              <a:t>:</a:t>
            </a:r>
          </a:p>
          <a:p>
            <a:pPr marL="109728" indent="0">
              <a:buNone/>
            </a:pPr>
            <a:r>
              <a:rPr lang="ar-IQ" dirty="0"/>
              <a:t>هي مبادرات </a:t>
            </a:r>
            <a:r>
              <a:rPr lang="ar-IQ" dirty="0" smtClean="0"/>
              <a:t>ظرفية يستغل فيها المفاوض </a:t>
            </a:r>
            <a:r>
              <a:rPr lang="ar-IQ" dirty="0"/>
              <a:t>الفرص العارضة </a:t>
            </a:r>
            <a:r>
              <a:rPr lang="ar-IQ" dirty="0" smtClean="0"/>
              <a:t>او الظرفية لتجاوز العقبات</a:t>
            </a:r>
            <a:r>
              <a:rPr lang="ar-IQ" dirty="0"/>
              <a:t>. </a:t>
            </a:r>
          </a:p>
          <a:p>
            <a:pPr marL="109728" indent="0">
              <a:buNone/>
            </a:pPr>
            <a:r>
              <a:rPr lang="ar-IQ" dirty="0" smtClean="0"/>
              <a:t>●القضية </a:t>
            </a:r>
            <a:r>
              <a:rPr lang="ar-IQ" dirty="0"/>
              <a:t>:</a:t>
            </a:r>
          </a:p>
          <a:p>
            <a:pPr marL="109728" indent="0">
              <a:buNone/>
            </a:pPr>
            <a:r>
              <a:rPr lang="ar-IQ" dirty="0"/>
              <a:t>هي بند من </a:t>
            </a:r>
            <a:r>
              <a:rPr lang="ar-IQ" dirty="0" smtClean="0"/>
              <a:t>بنود جدول </a:t>
            </a:r>
            <a:r>
              <a:rPr lang="ar-IQ" dirty="0"/>
              <a:t>الأعمال، اوهي مشكلة مستقله يحاول الأطراف التحادث بشأنها التي </a:t>
            </a:r>
            <a:r>
              <a:rPr lang="ar-IQ" dirty="0" smtClean="0"/>
              <a:t>تعتبر جزءا من </a:t>
            </a:r>
            <a:r>
              <a:rPr lang="ar-IQ" dirty="0"/>
              <a:t>احتياجاتهم، مطالبهم أو عروضهم. </a:t>
            </a:r>
          </a:p>
          <a:p>
            <a:pPr marL="109728" indent="0">
              <a:buNone/>
            </a:pPr>
            <a:r>
              <a:rPr lang="ar-IQ" dirty="0" smtClean="0"/>
              <a:t>●المحصلة </a:t>
            </a:r>
            <a:r>
              <a:rPr lang="ar-IQ" dirty="0"/>
              <a:t>:</a:t>
            </a:r>
          </a:p>
          <a:p>
            <a:pPr marL="109728" indent="0">
              <a:buNone/>
            </a:pPr>
            <a:r>
              <a:rPr lang="ar-IQ" dirty="0"/>
              <a:t>هي اتفاق صريح بين الأطراف يشتمل على المواضيع أو القضايا التي تم التفاوض بشأنها، أو هو وجه من أوجه السلوك الواقعي (</a:t>
            </a:r>
            <a:r>
              <a:rPr lang="ar-IQ" dirty="0" smtClean="0"/>
              <a:t>المطابقة للواقع</a:t>
            </a:r>
            <a:r>
              <a:rPr lang="ar-IQ" dirty="0"/>
              <a:t>) التي تميز </a:t>
            </a:r>
            <a:r>
              <a:rPr lang="ar-IQ" dirty="0" smtClean="0"/>
              <a:t>بنودا لاتفاقية </a:t>
            </a:r>
            <a:r>
              <a:rPr lang="ar-IQ" dirty="0"/>
              <a:t>وتظل قائمة فترة من الوقت. و يفترض ان يعطي اي طرف قيمة محددة سلبية كانت أم ايجابية للمكاسب </a:t>
            </a:r>
            <a:r>
              <a:rPr lang="ar-IQ" dirty="0" smtClean="0"/>
              <a:t>الحالية أو </a:t>
            </a:r>
            <a:r>
              <a:rPr lang="ar-IQ" dirty="0"/>
              <a:t>المحتملة. </a:t>
            </a:r>
          </a:p>
          <a:p>
            <a:pPr marL="109728" indent="0">
              <a:buNone/>
            </a:pPr>
            <a:endParaRPr lang="ar-IQ" dirty="0"/>
          </a:p>
        </p:txBody>
      </p:sp>
    </p:spTree>
    <p:extLst>
      <p:ext uri="{BB962C8B-B14F-4D97-AF65-F5344CB8AC3E}">
        <p14:creationId xmlns:p14="http://schemas.microsoft.com/office/powerpoint/2010/main" val="862035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أهمية علم التفاوض</a:t>
            </a:r>
          </a:p>
        </p:txBody>
      </p:sp>
      <p:sp>
        <p:nvSpPr>
          <p:cNvPr id="3" name="Content Placeholder 2"/>
          <p:cNvSpPr>
            <a:spLocks noGrp="1"/>
          </p:cNvSpPr>
          <p:nvPr>
            <p:ph idx="1"/>
          </p:nvPr>
        </p:nvSpPr>
        <p:spPr/>
        <p:txBody>
          <a:bodyPr>
            <a:normAutofit/>
          </a:bodyPr>
          <a:lstStyle/>
          <a:p>
            <a:pPr marL="36576" indent="0">
              <a:buNone/>
            </a:pPr>
            <a:r>
              <a:rPr lang="ar-IQ" dirty="0"/>
              <a:t>الاولى: ضرورته:</a:t>
            </a:r>
          </a:p>
          <a:p>
            <a:pPr marL="36576" indent="0">
              <a:buNone/>
            </a:pPr>
            <a:r>
              <a:rPr lang="ar-IQ" dirty="0"/>
              <a:t>وتظهر من العلاقة التفاوضية القائمة بين أطرافه أي ما يتعلق بالقضية التفاوضية التي يتم التفاوض بشأنها وتلك هي الزاوية الأولى.</a:t>
            </a:r>
          </a:p>
          <a:p>
            <a:pPr marL="36576" indent="0">
              <a:buNone/>
            </a:pPr>
            <a:r>
              <a:rPr lang="ar-IQ" dirty="0"/>
              <a:t>الثانية: حتميته:</a:t>
            </a:r>
          </a:p>
          <a:p>
            <a:pPr marL="36576" indent="0">
              <a:buNone/>
            </a:pPr>
            <a:r>
              <a:rPr lang="ar-IQ" dirty="0"/>
              <a:t>نجد أن علم التفاوض يستمد حتميته من كونه المخرج أو المنفذ الوحيد الممكن استخدامه لمعالجة القضية التفاوضية والوصول إلى حل للمشكلة المتنازع بشأنها</a:t>
            </a:r>
            <a:r>
              <a:rPr lang="ar-IQ" dirty="0" smtClean="0"/>
              <a:t>.</a:t>
            </a:r>
            <a:endParaRPr lang="ar-IQ" dirty="0"/>
          </a:p>
          <a:p>
            <a:pPr marL="36576" indent="0">
              <a:buNone/>
            </a:pPr>
            <a:endParaRPr lang="ar-IQ" dirty="0"/>
          </a:p>
        </p:txBody>
      </p:sp>
    </p:spTree>
    <p:extLst>
      <p:ext uri="{BB962C8B-B14F-4D97-AF65-F5344CB8AC3E}">
        <p14:creationId xmlns:p14="http://schemas.microsoft.com/office/powerpoint/2010/main" val="14702020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IQ"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المفاوضات الفعّالة تعمل على نجاح الأعمال</a:t>
            </a:r>
          </a:p>
        </p:txBody>
      </p:sp>
      <p:sp>
        <p:nvSpPr>
          <p:cNvPr id="3" name="Content Placeholder 2"/>
          <p:cNvSpPr>
            <a:spLocks noGrp="1"/>
          </p:cNvSpPr>
          <p:nvPr>
            <p:ph idx="1"/>
          </p:nvPr>
        </p:nvSpPr>
        <p:spPr/>
        <p:txBody>
          <a:bodyPr/>
          <a:lstStyle/>
          <a:p>
            <a:pPr marL="36576" indent="0">
              <a:buNone/>
            </a:pPr>
            <a:r>
              <a:rPr lang="ar-IQ" dirty="0" smtClean="0"/>
              <a:t>●تبني </a:t>
            </a:r>
            <a:r>
              <a:rPr lang="ar-IQ" dirty="0"/>
              <a:t>علاقات جيّدة بين الأشخاص</a:t>
            </a:r>
            <a:r>
              <a:rPr lang="ar-IQ" dirty="0" smtClean="0"/>
              <a:t>.</a:t>
            </a:r>
          </a:p>
          <a:p>
            <a:pPr marL="36576" indent="0">
              <a:buNone/>
            </a:pPr>
            <a:endParaRPr lang="ar-IQ" dirty="0"/>
          </a:p>
          <a:p>
            <a:pPr marL="36576" indent="0">
              <a:buNone/>
            </a:pPr>
            <a:r>
              <a:rPr lang="ar-IQ" dirty="0" smtClean="0"/>
              <a:t>●تقدم </a:t>
            </a:r>
            <a:r>
              <a:rPr lang="ar-IQ" dirty="0"/>
              <a:t>حلولاً دائمة طويلة الأجل تلبي احتياجات الأطراف</a:t>
            </a:r>
            <a:r>
              <a:rPr lang="ar-IQ" dirty="0" smtClean="0"/>
              <a:t>.</a:t>
            </a:r>
          </a:p>
          <a:p>
            <a:pPr marL="36576" indent="0">
              <a:buNone/>
            </a:pPr>
            <a:endParaRPr lang="ar-IQ" dirty="0"/>
          </a:p>
          <a:p>
            <a:pPr marL="36576" indent="0">
              <a:buNone/>
            </a:pPr>
            <a:r>
              <a:rPr lang="ar-IQ" dirty="0" smtClean="0"/>
              <a:t>●تؤدي </a:t>
            </a:r>
            <a:r>
              <a:rPr lang="ar-IQ" dirty="0"/>
              <a:t>إلى تجنب المشاكل والصراعات بين الأطراف</a:t>
            </a:r>
          </a:p>
          <a:p>
            <a:pPr marL="36576" indent="0">
              <a:buNone/>
            </a:pPr>
            <a:endParaRPr lang="ar-IQ" dirty="0"/>
          </a:p>
        </p:txBody>
      </p:sp>
    </p:spTree>
    <p:extLst>
      <p:ext uri="{BB962C8B-B14F-4D97-AF65-F5344CB8AC3E}">
        <p14:creationId xmlns:p14="http://schemas.microsoft.com/office/powerpoint/2010/main" val="3625331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3" name="Title 2"/>
          <p:cNvSpPr>
            <a:spLocks noGrp="1"/>
          </p:cNvSpPr>
          <p:nvPr>
            <p:ph type="title"/>
          </p:nvPr>
        </p:nvSpPr>
        <p:spPr>
          <a:xfrm>
            <a:off x="467544" y="0"/>
            <a:ext cx="7467600" cy="1143000"/>
          </a:xfrm>
        </p:spPr>
        <p:txBody>
          <a:bodyPr/>
          <a:lstStyle/>
          <a:p>
            <a:pPr algn="r"/>
            <a:r>
              <a:rPr lang="ar-IQ" dirty="0"/>
              <a:t> </a:t>
            </a:r>
            <a:r>
              <a:rPr lang="ar-IQ"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عناصر التفاوض </a:t>
            </a:r>
          </a:p>
        </p:txBody>
      </p:sp>
      <p:sp>
        <p:nvSpPr>
          <p:cNvPr id="2" name="Content Placeholder 1"/>
          <p:cNvSpPr>
            <a:spLocks noGrp="1"/>
          </p:cNvSpPr>
          <p:nvPr>
            <p:ph idx="1"/>
          </p:nvPr>
        </p:nvSpPr>
        <p:spPr>
          <a:xfrm>
            <a:off x="251520" y="980728"/>
            <a:ext cx="7673280" cy="5760640"/>
          </a:xfrm>
        </p:spPr>
        <p:txBody>
          <a:bodyPr>
            <a:noAutofit/>
          </a:bodyPr>
          <a:lstStyle/>
          <a:p>
            <a:pPr marL="36576" indent="0">
              <a:buNone/>
            </a:pPr>
            <a:r>
              <a:rPr lang="ar-IQ" sz="2000" dirty="0"/>
              <a:t>الموقف التفاوضي</a:t>
            </a:r>
            <a:r>
              <a:rPr lang="ar-IQ" sz="2000" dirty="0" smtClean="0"/>
              <a:t>.</a:t>
            </a:r>
          </a:p>
          <a:p>
            <a:pPr marL="36576" indent="0">
              <a:buNone/>
            </a:pPr>
            <a:r>
              <a:rPr lang="ar-IQ" sz="2000" dirty="0"/>
              <a:t>وهو موقف تعبيري يستخدم فيه اللفظ والكلمة والإشارة والجملة والعبارة، استخدامًا دقيقًا، وهو أيضًا موقف مرن يتطلب قدرات هائلة للتكيف السريع والمستمر مع متغيرات العملية التفاوضية.</a:t>
            </a:r>
          </a:p>
          <a:p>
            <a:pPr marL="36576" indent="0">
              <a:buNone/>
            </a:pPr>
            <a:endParaRPr lang="ar-IQ" sz="2000" dirty="0" smtClean="0"/>
          </a:p>
          <a:p>
            <a:pPr marL="36576" indent="0">
              <a:buNone/>
            </a:pPr>
            <a:r>
              <a:rPr lang="ar-IQ" sz="2000" dirty="0" smtClean="0"/>
              <a:t>وبصفة </a:t>
            </a:r>
            <a:r>
              <a:rPr lang="ar-IQ" sz="2000" dirty="0"/>
              <a:t>عامة فإن الموقف التفاوضي يتضمن عدة عناصر يجب أن يعيها المفاوض جيدًا مثل</a:t>
            </a:r>
            <a:r>
              <a:rPr lang="ar-IQ" sz="2000" dirty="0" smtClean="0"/>
              <a:t>:</a:t>
            </a:r>
          </a:p>
          <a:p>
            <a:pPr marL="36576" indent="0">
              <a:buNone/>
            </a:pPr>
            <a:r>
              <a:rPr lang="ar-IQ" sz="2000" dirty="0" smtClean="0"/>
              <a:t>1- </a:t>
            </a:r>
            <a:r>
              <a:rPr lang="ar-IQ" sz="2000" dirty="0"/>
              <a:t>الترابط</a:t>
            </a:r>
          </a:p>
          <a:p>
            <a:pPr marL="36576" indent="0">
              <a:buNone/>
            </a:pPr>
            <a:r>
              <a:rPr lang="ar-IQ" sz="2000" dirty="0"/>
              <a:t>وهو يستدعى أن يكون هناك ترابط على المستوى الكلي لعناصر القضية التي يتم التفاوض بشأنها، وإن كان يسهل الوصول إلى العناصر والجزئيات الخاصة لهذا الموقف العام.</a:t>
            </a:r>
          </a:p>
          <a:p>
            <a:pPr marL="36576" indent="0">
              <a:buNone/>
            </a:pPr>
            <a:r>
              <a:rPr lang="ar-IQ" sz="2000" dirty="0"/>
              <a:t>2- التركيب</a:t>
            </a:r>
          </a:p>
          <a:p>
            <a:pPr marL="36576" indent="0">
              <a:buNone/>
            </a:pPr>
            <a:r>
              <a:rPr lang="ar-IQ" sz="2000" dirty="0"/>
              <a:t>ويقصد به أن يكون هذا التركيب السابق - المكون من عام وخاص أو كلي وجزئي - هو تركيب بسيط وواضح بلا غموض.</a:t>
            </a:r>
          </a:p>
          <a:p>
            <a:pPr marL="36576" indent="0">
              <a:buNone/>
            </a:pPr>
            <a:r>
              <a:rPr lang="ar-IQ" sz="2000" dirty="0"/>
              <a:t>3- إمكانية التعرف والتمييز</a:t>
            </a:r>
          </a:p>
          <a:p>
            <a:pPr marL="36576" indent="0">
              <a:buNone/>
            </a:pPr>
            <a:r>
              <a:rPr lang="ar-IQ" sz="2000" dirty="0"/>
              <a:t>يجب أن يتصف الموقف التفاوضي بهذه الصفة، دون فقد لأي من أجزائه أو معالمه.</a:t>
            </a:r>
          </a:p>
          <a:p>
            <a:pPr marL="36576" indent="0">
              <a:buNone/>
            </a:pPr>
            <a:endParaRPr lang="ar-IQ" sz="2000" dirty="0"/>
          </a:p>
        </p:txBody>
      </p:sp>
    </p:spTree>
    <p:extLst>
      <p:ext uri="{BB962C8B-B14F-4D97-AF65-F5344CB8AC3E}">
        <p14:creationId xmlns:p14="http://schemas.microsoft.com/office/powerpoint/2010/main" val="332240897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ar-IQ" dirty="0"/>
              <a:t> </a:t>
            </a:r>
            <a:r>
              <a:rPr lang="ar-IQ"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عناصر التفاوض </a:t>
            </a:r>
          </a:p>
        </p:txBody>
      </p:sp>
      <p:sp>
        <p:nvSpPr>
          <p:cNvPr id="2" name="Content Placeholder 1"/>
          <p:cNvSpPr>
            <a:spLocks noGrp="1"/>
          </p:cNvSpPr>
          <p:nvPr>
            <p:ph idx="1"/>
          </p:nvPr>
        </p:nvSpPr>
        <p:spPr/>
        <p:txBody>
          <a:bodyPr>
            <a:normAutofit fontScale="85000" lnSpcReduction="20000"/>
          </a:bodyPr>
          <a:lstStyle/>
          <a:p>
            <a:pPr marL="36576" indent="0">
              <a:buNone/>
            </a:pPr>
            <a:r>
              <a:rPr lang="ar-IQ" dirty="0" smtClean="0"/>
              <a:t>4- </a:t>
            </a:r>
            <a:r>
              <a:rPr lang="ar-IQ" dirty="0"/>
              <a:t>الاتساع المكاني والزماني</a:t>
            </a:r>
          </a:p>
          <a:p>
            <a:pPr marL="36576" indent="0">
              <a:buNone/>
            </a:pPr>
            <a:r>
              <a:rPr lang="ar-IQ" dirty="0"/>
              <a:t>المرحلة التاريخية </a:t>
            </a:r>
            <a:r>
              <a:rPr lang="ar-IQ" dirty="0" smtClean="0"/>
              <a:t>التي </a:t>
            </a:r>
            <a:r>
              <a:rPr lang="ar-IQ" dirty="0"/>
              <a:t>يتم التفاوض فيها وكذلك المكان الجغرافي الذي تشمله القضية التفاوضية.</a:t>
            </a:r>
          </a:p>
          <a:p>
            <a:pPr marL="36576" indent="0">
              <a:buNone/>
            </a:pPr>
            <a:r>
              <a:rPr lang="ar-IQ" dirty="0"/>
              <a:t>5- التعقيد</a:t>
            </a:r>
          </a:p>
          <a:p>
            <a:pPr marL="36576" indent="0">
              <a:buNone/>
            </a:pPr>
            <a:r>
              <a:rPr lang="ar-IQ" dirty="0"/>
              <a:t>الموقف التفاوضي معقد حيث تتفاعل عوامله </a:t>
            </a:r>
            <a:r>
              <a:rPr lang="ar-IQ" dirty="0" smtClean="0"/>
              <a:t>الداخلية </a:t>
            </a:r>
            <a:r>
              <a:rPr lang="ar-IQ" dirty="0"/>
              <a:t>، يتكون من مجموعة من العوامل وله العديد من الأبعاد التي يجب الإلمام بها جميعًا، حتى نقدر على التعامل مع الموقف ببراعة.</a:t>
            </a:r>
          </a:p>
          <a:p>
            <a:pPr marL="36576" indent="0">
              <a:buNone/>
            </a:pPr>
            <a:r>
              <a:rPr lang="ar-IQ" dirty="0"/>
              <a:t>6- الغموض</a:t>
            </a:r>
          </a:p>
          <a:p>
            <a:pPr marL="36576" indent="0">
              <a:buNone/>
            </a:pPr>
            <a:r>
              <a:rPr lang="ar-IQ" dirty="0"/>
              <a:t>حيث يحيط بالتفاوض ظلال شك وغموض نسبي، مما يدفع المفاوض إلى محاولة تقليل دائرة عدم التأكد عن طريق جمع المعلومات التي تكفل توضيح الموقف</a:t>
            </a:r>
          </a:p>
          <a:p>
            <a:pPr marL="36576" indent="0">
              <a:buNone/>
            </a:pPr>
            <a:endParaRPr lang="ar-IQ" dirty="0"/>
          </a:p>
        </p:txBody>
      </p:sp>
    </p:spTree>
    <p:extLst>
      <p:ext uri="{BB962C8B-B14F-4D97-AF65-F5344CB8AC3E}">
        <p14:creationId xmlns:p14="http://schemas.microsoft.com/office/powerpoint/2010/main" val="1906063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Override1.xml><?xml version="1.0" encoding="utf-8"?>
<a:themeOverride xmlns:a="http://schemas.openxmlformats.org/drawingml/2006/main">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ppt/theme/themeOverride2.xml><?xml version="1.0" encoding="utf-8"?>
<a:themeOverride xmlns:a="http://schemas.openxmlformats.org/drawingml/2006/main">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docProps/app.xml><?xml version="1.0" encoding="utf-8"?>
<Properties xmlns="http://schemas.openxmlformats.org/officeDocument/2006/extended-properties" xmlns:vt="http://schemas.openxmlformats.org/officeDocument/2006/docPropsVTypes">
  <TotalTime>0</TotalTime>
  <Words>1723</Words>
  <Application>Microsoft Office PowerPoint</Application>
  <PresentationFormat>On-screen Show (4:3)</PresentationFormat>
  <Paragraphs>124</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Franklin Gothic Book</vt:lpstr>
      <vt:lpstr>Tahoma</vt:lpstr>
      <vt:lpstr>Wingdings 2</vt:lpstr>
      <vt:lpstr>Technic</vt:lpstr>
      <vt:lpstr> المدخل الى التفاوض </vt:lpstr>
      <vt:lpstr>المقدمة </vt:lpstr>
      <vt:lpstr>نشأة التفاوض:</vt:lpstr>
      <vt:lpstr>المعنى والمفاهيم والخصائص </vt:lpstr>
      <vt:lpstr>مفاهيم مرتبطة بعملية التفاوض. </vt:lpstr>
      <vt:lpstr>أهمية علم التفاوض</vt:lpstr>
      <vt:lpstr>المفاوضات الفعّالة تعمل على نجاح الأعمال</vt:lpstr>
      <vt:lpstr> عناصر التفاوض </vt:lpstr>
      <vt:lpstr> عناصر التفاوض </vt:lpstr>
      <vt:lpstr> عناصر التفاوض </vt:lpstr>
      <vt:lpstr> عناصر التفاوض </vt:lpstr>
      <vt:lpstr>عناصر التفاوض </vt:lpstr>
      <vt:lpstr>مبادئ التفاوض.</vt:lpstr>
      <vt:lpstr> خصائص التفاوض</vt:lpstr>
      <vt:lpstr> خصائص التفاوض</vt:lpstr>
      <vt:lpstr> خصائص التفاوض</vt:lpstr>
      <vt:lpstr>خصائص أخرى للتفاوض </vt:lpstr>
      <vt:lpstr> دعائم الهدف التفاوضي الناجح</vt:lpstr>
      <vt:lpstr> دعائم الهدف التفاوضي الناجح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المدخل الى التفاوض </dc:title>
  <cp:lastModifiedBy>Maher</cp:lastModifiedBy>
  <cp:revision>1</cp:revision>
  <dcterms:modified xsi:type="dcterms:W3CDTF">2020-10-17T09:33:43Z</dcterms:modified>
</cp:coreProperties>
</file>