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9" r:id="rId17"/>
    <p:sldId id="280" r:id="rId18"/>
    <p:sldId id="281" r:id="rId19"/>
    <p:sldId id="282" r:id="rId20"/>
    <p:sldId id="283" r:id="rId21"/>
    <p:sldId id="284" r:id="rId22"/>
    <p:sldId id="285" r:id="rId23"/>
    <p:sldId id="286" r:id="rId24"/>
    <p:sldId id="287" r:id="rId25"/>
    <p:sldId id="272" r:id="rId26"/>
    <p:sldId id="273" r:id="rId27"/>
    <p:sldId id="274" r:id="rId28"/>
    <p:sldId id="275" r:id="rId29"/>
    <p:sldId id="278" r:id="rId3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E8BED0"/>
    <a:srgbClr val="9B154E"/>
    <a:srgbClr val="F5B7D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A7BA05-DC80-45C2-A6FC-2E938133506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A2CBF39-050F-4B71-8E52-9BD92C21EBBD}">
      <dgm:prSet phldrT="[نص]" custT="1"/>
      <dgm:spPr>
        <a:xfrm>
          <a:off x="1023383" y="716252"/>
          <a:ext cx="3583752" cy="484263"/>
        </a:xfrm>
        <a:prstGeom prst="roundRect">
          <a:avLst>
            <a:gd name="adj" fmla="val 10000"/>
          </a:avLst>
        </a:prstGeom>
        <a:solidFill>
          <a:srgbClr val="DEAE00">
            <a:lumMod val="60000"/>
            <a:lumOff val="40000"/>
            <a:alpha val="90000"/>
          </a:srgbClr>
        </a:solidFill>
        <a:ln w="12700" cap="flat" cmpd="sng" algn="ctr">
          <a:solidFill>
            <a:srgbClr val="98C723">
              <a:hueOff val="0"/>
              <a:satOff val="0"/>
              <a:lumOff val="0"/>
              <a:alphaOff val="0"/>
            </a:srgbClr>
          </a:solidFill>
          <a:prstDash val="solid"/>
          <a:miter lim="800000"/>
        </a:ln>
        <a:effectLst/>
      </dgm:spPr>
      <dgm:t>
        <a:bodyPr/>
        <a:lstStyle/>
        <a:p>
          <a:r>
            <a:rPr lang="ar-IQ" sz="1400">
              <a:solidFill>
                <a:srgbClr val="FF0000"/>
              </a:solidFill>
              <a:latin typeface="Calibri"/>
              <a:ea typeface="+mn-ea"/>
              <a:cs typeface="Arial"/>
            </a:rPr>
            <a:t>هناك عدد من الطرق التي يمكن للمنظمات ان تقلل حجم القوى العاملة</a:t>
          </a:r>
        </a:p>
      </dgm:t>
    </dgm:pt>
    <dgm:pt modelId="{17ABE50A-5D7C-431C-A890-1F7A1B230FB4}" type="parTrans" cxnId="{EEEF591A-D2CE-4B47-AE79-8B3D0421E31A}">
      <dgm:prSet/>
      <dgm:spPr/>
      <dgm:t>
        <a:bodyPr/>
        <a:lstStyle/>
        <a:p>
          <a:endParaRPr lang="en-US"/>
        </a:p>
      </dgm:t>
    </dgm:pt>
    <dgm:pt modelId="{D6A84C29-5234-4105-9EEB-4E29B88BB691}" type="sibTrans" cxnId="{EEEF591A-D2CE-4B47-AE79-8B3D0421E31A}">
      <dgm:prSet/>
      <dgm:spPr/>
      <dgm:t>
        <a:bodyPr/>
        <a:lstStyle/>
        <a:p>
          <a:endParaRPr lang="en-US"/>
        </a:p>
      </dgm:t>
    </dgm:pt>
    <dgm:pt modelId="{259A6239-D135-4F7E-ACB9-724EDCF5807D}">
      <dgm:prSet phldrT="[نص]" custT="1"/>
      <dgm:spPr>
        <a:xfrm>
          <a:off x="0" y="1402586"/>
          <a:ext cx="2074520" cy="347708"/>
        </a:xfrm>
        <a:prstGeom prst="roundRect">
          <a:avLst>
            <a:gd name="adj" fmla="val 10000"/>
          </a:avLst>
        </a:prstGeom>
        <a:solidFill>
          <a:srgbClr val="59B0B9">
            <a:lumMod val="20000"/>
            <a:lumOff val="80000"/>
            <a:alpha val="90000"/>
          </a:srgb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هناك مجموعة من البدائل لفحص العمال</a:t>
          </a:r>
          <a:endParaRPr lang="en-US" sz="1400">
            <a:solidFill>
              <a:sysClr val="windowText" lastClr="000000">
                <a:hueOff val="0"/>
                <a:satOff val="0"/>
                <a:lumOff val="0"/>
                <a:alphaOff val="0"/>
              </a:sysClr>
            </a:solidFill>
            <a:latin typeface="Calibri"/>
            <a:ea typeface="+mn-ea"/>
            <a:cs typeface="+mn-cs"/>
          </a:endParaRPr>
        </a:p>
      </dgm:t>
    </dgm:pt>
    <dgm:pt modelId="{23CA56BF-7BAE-454D-B308-5607E8001983}" type="parTrans" cxnId="{6770E73D-66F8-458F-AC20-70B5D46B100C}">
      <dgm:prSet/>
      <dgm:spPr>
        <a:xfrm>
          <a:off x="977721" y="1143954"/>
          <a:ext cx="1778000" cy="202070"/>
        </a:xfrm>
        <a:custGeom>
          <a:avLst/>
          <a:gdLst/>
          <a:ahLst/>
          <a:cxnLst/>
          <a:rect l="0" t="0" r="0" b="0"/>
          <a:pathLst>
            <a:path>
              <a:moveTo>
                <a:pt x="1778000" y="0"/>
              </a:moveTo>
              <a:lnTo>
                <a:pt x="1778000" y="152430"/>
              </a:lnTo>
              <a:lnTo>
                <a:pt x="0" y="152430"/>
              </a:lnTo>
              <a:lnTo>
                <a:pt x="0" y="202070"/>
              </a:lnTo>
            </a:path>
          </a:pathLst>
        </a:custGeom>
        <a:noFill/>
        <a:ln w="12700" cap="flat" cmpd="sng" algn="ctr">
          <a:solidFill>
            <a:srgbClr val="98C723">
              <a:shade val="60000"/>
              <a:hueOff val="0"/>
              <a:satOff val="0"/>
              <a:lumOff val="0"/>
              <a:alphaOff val="0"/>
            </a:srgbClr>
          </a:solidFill>
          <a:prstDash val="solid"/>
          <a:miter lim="800000"/>
        </a:ln>
        <a:effectLst/>
      </dgm:spPr>
      <dgm:t>
        <a:bodyPr/>
        <a:lstStyle/>
        <a:p>
          <a:endParaRPr lang="en-US"/>
        </a:p>
      </dgm:t>
    </dgm:pt>
    <dgm:pt modelId="{A58D71CC-8D88-4982-AE64-C8445DDFB57E}" type="sibTrans" cxnId="{6770E73D-66F8-458F-AC20-70B5D46B100C}">
      <dgm:prSet/>
      <dgm:spPr/>
      <dgm:t>
        <a:bodyPr/>
        <a:lstStyle/>
        <a:p>
          <a:endParaRPr lang="en-US"/>
        </a:p>
      </dgm:t>
    </dgm:pt>
    <dgm:pt modelId="{D4FB8220-9031-41CD-AEE6-5B3928B39704}">
      <dgm:prSet phldrT="[نص]" custT="1"/>
      <dgm:spPr>
        <a:xfrm>
          <a:off x="0" y="1959889"/>
          <a:ext cx="535848"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اعادة التوزيع</a:t>
          </a:r>
          <a:endParaRPr lang="en-US" sz="1400">
            <a:solidFill>
              <a:sysClr val="windowText" lastClr="000000">
                <a:hueOff val="0"/>
                <a:satOff val="0"/>
                <a:lumOff val="0"/>
                <a:alphaOff val="0"/>
              </a:sysClr>
            </a:solidFill>
            <a:latin typeface="Calibri"/>
            <a:ea typeface="+mn-ea"/>
            <a:cs typeface="+mn-cs"/>
          </a:endParaRPr>
        </a:p>
      </dgm:t>
    </dgm:pt>
    <dgm:pt modelId="{655204AC-4976-4F0F-BD11-1EB0DD5D6F34}" type="parTrans" cxnId="{69E37D9A-FEAF-4B21-9EC5-3DB5B0E230CE}">
      <dgm:prSet/>
      <dgm:spPr>
        <a:xfrm>
          <a:off x="208385" y="1693733"/>
          <a:ext cx="769336" cy="209593"/>
        </a:xfrm>
        <a:custGeom>
          <a:avLst/>
          <a:gdLst/>
          <a:ahLst/>
          <a:cxnLst/>
          <a:rect l="0" t="0" r="0" b="0"/>
          <a:pathLst>
            <a:path>
              <a:moveTo>
                <a:pt x="769336" y="0"/>
              </a:moveTo>
              <a:lnTo>
                <a:pt x="769336" y="159953"/>
              </a:lnTo>
              <a:lnTo>
                <a:pt x="0" y="159953"/>
              </a:lnTo>
              <a:lnTo>
                <a:pt x="0" y="209593"/>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196D6535-B9E2-4B1F-ABF1-B83F97795309}" type="sibTrans" cxnId="{69E37D9A-FEAF-4B21-9EC5-3DB5B0E230CE}">
      <dgm:prSet/>
      <dgm:spPr/>
      <dgm:t>
        <a:bodyPr/>
        <a:lstStyle/>
        <a:p>
          <a:endParaRPr lang="en-US"/>
        </a:p>
      </dgm:t>
    </dgm:pt>
    <dgm:pt modelId="{C7D073CC-0EBF-490B-B1B5-5A9115CF7CB7}">
      <dgm:prSet phldrT="[نص]" custT="1"/>
      <dgm:spPr>
        <a:xfrm>
          <a:off x="547823" y="2054686"/>
          <a:ext cx="535848"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عملية التكرا</a:t>
          </a:r>
          <a:r>
            <a:rPr lang="ar-IQ" sz="1000">
              <a:solidFill>
                <a:sysClr val="windowText" lastClr="000000">
                  <a:hueOff val="0"/>
                  <a:satOff val="0"/>
                  <a:lumOff val="0"/>
                  <a:alphaOff val="0"/>
                </a:sysClr>
              </a:solidFill>
              <a:latin typeface="Calibri"/>
              <a:ea typeface="+mn-ea"/>
              <a:cs typeface="Arial"/>
            </a:rPr>
            <a:t>ر</a:t>
          </a:r>
          <a:endParaRPr lang="en-US" sz="1000">
            <a:solidFill>
              <a:sysClr val="windowText" lastClr="000000">
                <a:hueOff val="0"/>
                <a:satOff val="0"/>
                <a:lumOff val="0"/>
                <a:alphaOff val="0"/>
              </a:sysClr>
            </a:solidFill>
            <a:latin typeface="Calibri"/>
            <a:ea typeface="+mn-ea"/>
            <a:cs typeface="+mn-cs"/>
          </a:endParaRPr>
        </a:p>
      </dgm:t>
    </dgm:pt>
    <dgm:pt modelId="{0286D895-1A2F-4020-AD49-C50D8F396F93}" type="parTrans" cxnId="{EAC42FB8-83A2-45E7-A98B-4E2EA59F3FA5}">
      <dgm:prSet/>
      <dgm:spPr>
        <a:xfrm>
          <a:off x="756208" y="1693733"/>
          <a:ext cx="221512" cy="304391"/>
        </a:xfrm>
        <a:custGeom>
          <a:avLst/>
          <a:gdLst/>
          <a:ahLst/>
          <a:cxnLst/>
          <a:rect l="0" t="0" r="0" b="0"/>
          <a:pathLst>
            <a:path>
              <a:moveTo>
                <a:pt x="221512" y="0"/>
              </a:moveTo>
              <a:lnTo>
                <a:pt x="221512" y="254751"/>
              </a:lnTo>
              <a:lnTo>
                <a:pt x="0" y="254751"/>
              </a:lnTo>
              <a:lnTo>
                <a:pt x="0" y="304391"/>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418E19F7-4275-424A-9958-B949E4DE3713}" type="sibTrans" cxnId="{EAC42FB8-83A2-45E7-A98B-4E2EA59F3FA5}">
      <dgm:prSet/>
      <dgm:spPr/>
      <dgm:t>
        <a:bodyPr/>
        <a:lstStyle/>
        <a:p>
          <a:endParaRPr lang="en-US"/>
        </a:p>
      </dgm:t>
    </dgm:pt>
    <dgm:pt modelId="{A69CA850-2C7A-4D56-BF11-5770464AE2CF}">
      <dgm:prSet phldrT="[نص]" custT="1"/>
      <dgm:spPr>
        <a:xfrm>
          <a:off x="3540665" y="1435663"/>
          <a:ext cx="1945734" cy="340263"/>
        </a:xfrm>
        <a:prstGeom prst="roundRect">
          <a:avLst>
            <a:gd name="adj" fmla="val 10000"/>
          </a:avLst>
        </a:prstGeom>
        <a:solidFill>
          <a:srgbClr val="59B0B9">
            <a:lumMod val="20000"/>
            <a:lumOff val="80000"/>
            <a:alpha val="90000"/>
          </a:srgb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فحص الاستراتيجيات التي يستخدمها اصحاب العمل</a:t>
          </a:r>
          <a:endParaRPr lang="en-US" sz="1400">
            <a:solidFill>
              <a:sysClr val="windowText" lastClr="000000">
                <a:hueOff val="0"/>
                <a:satOff val="0"/>
                <a:lumOff val="0"/>
                <a:alphaOff val="0"/>
              </a:sysClr>
            </a:solidFill>
            <a:latin typeface="Calibri"/>
            <a:ea typeface="+mn-ea"/>
            <a:cs typeface="+mn-cs"/>
          </a:endParaRPr>
        </a:p>
      </dgm:t>
    </dgm:pt>
    <dgm:pt modelId="{516A4210-4C3D-43B6-8BF3-3E81B6F9ABEF}" type="parTrans" cxnId="{C0A8BB47-42E8-4E67-96E1-9DE5801300F2}">
      <dgm:prSet/>
      <dgm:spPr>
        <a:xfrm>
          <a:off x="2755721" y="1143954"/>
          <a:ext cx="1698272" cy="235147"/>
        </a:xfrm>
        <a:custGeom>
          <a:avLst/>
          <a:gdLst/>
          <a:ahLst/>
          <a:cxnLst/>
          <a:rect l="0" t="0" r="0" b="0"/>
          <a:pathLst>
            <a:path>
              <a:moveTo>
                <a:pt x="0" y="0"/>
              </a:moveTo>
              <a:lnTo>
                <a:pt x="0" y="185507"/>
              </a:lnTo>
              <a:lnTo>
                <a:pt x="1698272" y="185507"/>
              </a:lnTo>
              <a:lnTo>
                <a:pt x="1698272" y="235147"/>
              </a:lnTo>
            </a:path>
          </a:pathLst>
        </a:custGeom>
        <a:noFill/>
        <a:ln w="12700" cap="flat" cmpd="sng" algn="ctr">
          <a:solidFill>
            <a:srgbClr val="98C723">
              <a:shade val="60000"/>
              <a:hueOff val="0"/>
              <a:satOff val="0"/>
              <a:lumOff val="0"/>
              <a:alphaOff val="0"/>
            </a:srgbClr>
          </a:solidFill>
          <a:prstDash val="solid"/>
          <a:miter lim="800000"/>
        </a:ln>
        <a:effectLst/>
      </dgm:spPr>
      <dgm:t>
        <a:bodyPr/>
        <a:lstStyle/>
        <a:p>
          <a:endParaRPr lang="en-US"/>
        </a:p>
      </dgm:t>
    </dgm:pt>
    <dgm:pt modelId="{BF773243-4225-4331-8207-19739FC88C71}" type="sibTrans" cxnId="{C0A8BB47-42E8-4E67-96E1-9DE5801300F2}">
      <dgm:prSet/>
      <dgm:spPr/>
      <dgm:t>
        <a:bodyPr/>
        <a:lstStyle/>
        <a:p>
          <a:endParaRPr lang="en-US"/>
        </a:p>
      </dgm:t>
    </dgm:pt>
    <dgm:pt modelId="{030EFAA1-CB35-437D-8963-DAA77E37C7C9}">
      <dgm:prSet custT="1"/>
      <dgm:spPr>
        <a:xfrm>
          <a:off x="1185397" y="2030334"/>
          <a:ext cx="651923"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تخفيض</a:t>
          </a:r>
          <a:r>
            <a:rPr lang="ar-IQ" sz="1000">
              <a:solidFill>
                <a:sysClr val="windowText" lastClr="000000">
                  <a:hueOff val="0"/>
                  <a:satOff val="0"/>
                  <a:lumOff val="0"/>
                  <a:alphaOff val="0"/>
                </a:sysClr>
              </a:solidFill>
              <a:latin typeface="Calibri"/>
              <a:ea typeface="+mn-ea"/>
              <a:cs typeface="Arial"/>
            </a:rPr>
            <a:t> </a:t>
          </a:r>
          <a:r>
            <a:rPr lang="ar-IQ" sz="1400">
              <a:solidFill>
                <a:sysClr val="windowText" lastClr="000000">
                  <a:hueOff val="0"/>
                  <a:satOff val="0"/>
                  <a:lumOff val="0"/>
                  <a:alphaOff val="0"/>
                </a:sysClr>
              </a:solidFill>
              <a:latin typeface="Calibri"/>
              <a:ea typeface="+mn-ea"/>
              <a:cs typeface="Arial"/>
            </a:rPr>
            <a:t>الاجور</a:t>
          </a:r>
          <a:endParaRPr lang="en-US" sz="1400">
            <a:solidFill>
              <a:sysClr val="windowText" lastClr="000000">
                <a:hueOff val="0"/>
                <a:satOff val="0"/>
                <a:lumOff val="0"/>
                <a:alphaOff val="0"/>
              </a:sysClr>
            </a:solidFill>
            <a:latin typeface="Calibri"/>
            <a:ea typeface="+mn-ea"/>
            <a:cs typeface="+mn-cs"/>
          </a:endParaRPr>
        </a:p>
      </dgm:t>
    </dgm:pt>
    <dgm:pt modelId="{4B6D5450-C43D-46A9-8788-748B0B662CF1}" type="parTrans" cxnId="{012B577E-5C09-4BE3-8FB4-515C5F57105D}">
      <dgm:prSet/>
      <dgm:spPr>
        <a:xfrm>
          <a:off x="977721" y="1693733"/>
          <a:ext cx="474099" cy="280038"/>
        </a:xfrm>
        <a:custGeom>
          <a:avLst/>
          <a:gdLst/>
          <a:ahLst/>
          <a:cxnLst/>
          <a:rect l="0" t="0" r="0" b="0"/>
          <a:pathLst>
            <a:path>
              <a:moveTo>
                <a:pt x="0" y="0"/>
              </a:moveTo>
              <a:lnTo>
                <a:pt x="0" y="230398"/>
              </a:lnTo>
              <a:lnTo>
                <a:pt x="474099" y="230398"/>
              </a:lnTo>
              <a:lnTo>
                <a:pt x="474099" y="280038"/>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3971E5D3-6B93-4326-B6A6-C368FC1EB5ED}" type="sibTrans" cxnId="{012B577E-5C09-4BE3-8FB4-515C5F57105D}">
      <dgm:prSet/>
      <dgm:spPr/>
      <dgm:t>
        <a:bodyPr/>
        <a:lstStyle/>
        <a:p>
          <a:endParaRPr lang="en-US"/>
        </a:p>
      </dgm:t>
    </dgm:pt>
    <dgm:pt modelId="{AEBE76F1-A08E-44A1-88E3-E4ADA78E3EC3}">
      <dgm:prSet custT="1"/>
      <dgm:spPr>
        <a:xfrm>
          <a:off x="2197118" y="2022732"/>
          <a:ext cx="813578"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التقاعد المبكر</a:t>
          </a:r>
          <a:endParaRPr lang="en-US" sz="1400">
            <a:solidFill>
              <a:sysClr val="windowText" lastClr="000000">
                <a:hueOff val="0"/>
                <a:satOff val="0"/>
                <a:lumOff val="0"/>
                <a:alphaOff val="0"/>
              </a:sysClr>
            </a:solidFill>
            <a:latin typeface="Calibri"/>
            <a:ea typeface="+mn-ea"/>
            <a:cs typeface="+mn-cs"/>
          </a:endParaRPr>
        </a:p>
      </dgm:t>
    </dgm:pt>
    <dgm:pt modelId="{6C1C53A5-FF98-43D5-9EC2-7DA55E03A55B}" type="parTrans" cxnId="{234A8AC9-ED71-4E35-A2AE-BE89B418C83F}">
      <dgm:prSet/>
      <dgm:spPr>
        <a:xfrm>
          <a:off x="2544368" y="1719365"/>
          <a:ext cx="1909625" cy="246805"/>
        </a:xfrm>
        <a:custGeom>
          <a:avLst/>
          <a:gdLst/>
          <a:ahLst/>
          <a:cxnLst/>
          <a:rect l="0" t="0" r="0" b="0"/>
          <a:pathLst>
            <a:path>
              <a:moveTo>
                <a:pt x="1909625" y="0"/>
              </a:moveTo>
              <a:lnTo>
                <a:pt x="1909625"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F9FBEC67-D2EB-46FB-962C-19220AB36D70}" type="sibTrans" cxnId="{234A8AC9-ED71-4E35-A2AE-BE89B418C83F}">
      <dgm:prSet/>
      <dgm:spPr/>
      <dgm:t>
        <a:bodyPr/>
        <a:lstStyle/>
        <a:p>
          <a:endParaRPr lang="en-US"/>
        </a:p>
      </dgm:t>
    </dgm:pt>
    <dgm:pt modelId="{D05D777A-8D06-49FF-9878-053FC11F2EFE}">
      <dgm:prSet custT="1"/>
      <dgm:spPr>
        <a:xfrm>
          <a:off x="3129773" y="2022732"/>
          <a:ext cx="717131"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التكرار الاجباري</a:t>
          </a:r>
          <a:endParaRPr lang="en-US" sz="1400">
            <a:solidFill>
              <a:sysClr val="windowText" lastClr="000000">
                <a:hueOff val="0"/>
                <a:satOff val="0"/>
                <a:lumOff val="0"/>
                <a:alphaOff val="0"/>
              </a:sysClr>
            </a:solidFill>
            <a:latin typeface="Calibri"/>
            <a:ea typeface="+mn-ea"/>
            <a:cs typeface="+mn-cs"/>
          </a:endParaRPr>
        </a:p>
      </dgm:t>
    </dgm:pt>
    <dgm:pt modelId="{24B7F085-FCEC-4577-BF7C-11123D72C6BF}" type="parTrans" cxnId="{68530D33-8F18-42BF-93EF-0A761FA5ABE6}">
      <dgm:prSet/>
      <dgm:spPr>
        <a:xfrm>
          <a:off x="3428800" y="1719365"/>
          <a:ext cx="1025193" cy="246805"/>
        </a:xfrm>
        <a:custGeom>
          <a:avLst/>
          <a:gdLst/>
          <a:ahLst/>
          <a:cxnLst/>
          <a:rect l="0" t="0" r="0" b="0"/>
          <a:pathLst>
            <a:path>
              <a:moveTo>
                <a:pt x="1025193" y="0"/>
              </a:moveTo>
              <a:lnTo>
                <a:pt x="1025193"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101F628A-4FF3-4562-8F38-F52891D108F8}" type="sibTrans" cxnId="{68530D33-8F18-42BF-93EF-0A761FA5ABE6}">
      <dgm:prSet/>
      <dgm:spPr/>
      <dgm:t>
        <a:bodyPr/>
        <a:lstStyle/>
        <a:p>
          <a:endParaRPr lang="en-US"/>
        </a:p>
      </dgm:t>
    </dgm:pt>
    <dgm:pt modelId="{272B3D0E-CD42-4E77-9F3A-E2BD1269B075}">
      <dgm:prSet custT="1"/>
      <dgm:spPr>
        <a:xfrm>
          <a:off x="3965982" y="2022732"/>
          <a:ext cx="739111" cy="340263"/>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التكرار الطوعي</a:t>
          </a:r>
          <a:endParaRPr lang="en-US" sz="1400">
            <a:solidFill>
              <a:sysClr val="windowText" lastClr="000000">
                <a:hueOff val="0"/>
                <a:satOff val="0"/>
                <a:lumOff val="0"/>
                <a:alphaOff val="0"/>
              </a:sysClr>
            </a:solidFill>
            <a:latin typeface="Calibri"/>
            <a:ea typeface="+mn-ea"/>
            <a:cs typeface="+mn-cs"/>
          </a:endParaRPr>
        </a:p>
      </dgm:t>
    </dgm:pt>
    <dgm:pt modelId="{304CBF99-D142-431D-95AF-E88E8404BA7B}" type="parTrans" cxnId="{AC1B26A5-5200-4AB6-8ECB-832B576D4267}">
      <dgm:prSet/>
      <dgm:spPr>
        <a:xfrm>
          <a:off x="4275999" y="1719365"/>
          <a:ext cx="177994" cy="246805"/>
        </a:xfrm>
        <a:custGeom>
          <a:avLst/>
          <a:gdLst/>
          <a:ahLst/>
          <a:cxnLst/>
          <a:rect l="0" t="0" r="0" b="0"/>
          <a:pathLst>
            <a:path>
              <a:moveTo>
                <a:pt x="177994" y="0"/>
              </a:moveTo>
              <a:lnTo>
                <a:pt x="177994"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3F6F61BD-0AC1-4F83-8299-20FEBECFA2C5}" type="sibTrans" cxnId="{AC1B26A5-5200-4AB6-8ECB-832B576D4267}">
      <dgm:prSet/>
      <dgm:spPr/>
      <dgm:t>
        <a:bodyPr/>
        <a:lstStyle/>
        <a:p>
          <a:endParaRPr lang="en-US"/>
        </a:p>
      </dgm:t>
    </dgm:pt>
    <dgm:pt modelId="{18930601-F714-4E3C-91F5-98CF87119E1F}">
      <dgm:prSet custT="1"/>
      <dgm:spPr>
        <a:xfrm>
          <a:off x="4824171" y="2022732"/>
          <a:ext cx="661874" cy="29313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gm:spPr>
      <dgm:t>
        <a:bodyPr/>
        <a:lstStyle/>
        <a:p>
          <a:r>
            <a:rPr lang="ar-IQ" sz="1400">
              <a:solidFill>
                <a:sysClr val="windowText" lastClr="000000">
                  <a:hueOff val="0"/>
                  <a:satOff val="0"/>
                  <a:lumOff val="0"/>
                  <a:alphaOff val="0"/>
                </a:sysClr>
              </a:solidFill>
              <a:latin typeface="Calibri"/>
              <a:ea typeface="+mn-ea"/>
              <a:cs typeface="Arial"/>
            </a:rPr>
            <a:t>ا</a:t>
          </a:r>
          <a:r>
            <a:rPr lang="ar-IQ" sz="1200">
              <a:solidFill>
                <a:sysClr val="windowText" lastClr="000000">
                  <a:hueOff val="0"/>
                  <a:satOff val="0"/>
                  <a:lumOff val="0"/>
                  <a:alphaOff val="0"/>
                </a:sysClr>
              </a:solidFill>
              <a:latin typeface="Calibri"/>
              <a:ea typeface="+mn-ea"/>
              <a:cs typeface="Arial"/>
            </a:rPr>
            <a:t>لاستنزا</a:t>
          </a:r>
          <a:r>
            <a:rPr lang="ar-IQ" sz="1400">
              <a:solidFill>
                <a:sysClr val="windowText" lastClr="000000">
                  <a:hueOff val="0"/>
                  <a:satOff val="0"/>
                  <a:lumOff val="0"/>
                  <a:alphaOff val="0"/>
                </a:sysClr>
              </a:solidFill>
              <a:latin typeface="Calibri"/>
              <a:ea typeface="+mn-ea"/>
              <a:cs typeface="Arial"/>
            </a:rPr>
            <a:t>ف الطبيعي</a:t>
          </a:r>
          <a:endParaRPr lang="en-US" sz="1400">
            <a:solidFill>
              <a:sysClr val="windowText" lastClr="000000">
                <a:hueOff val="0"/>
                <a:satOff val="0"/>
                <a:lumOff val="0"/>
                <a:alphaOff val="0"/>
              </a:sysClr>
            </a:solidFill>
            <a:latin typeface="Calibri"/>
            <a:ea typeface="+mn-ea"/>
            <a:cs typeface="+mn-cs"/>
          </a:endParaRPr>
        </a:p>
      </dgm:t>
    </dgm:pt>
    <dgm:pt modelId="{1DC52660-6770-4970-807F-20100254C672}" type="parTrans" cxnId="{B59DA2E8-91E2-4814-8CBA-81E85CE2D450}">
      <dgm:prSet/>
      <dgm:spPr>
        <a:xfrm>
          <a:off x="4453994" y="1719365"/>
          <a:ext cx="641575" cy="246805"/>
        </a:xfrm>
        <a:custGeom>
          <a:avLst/>
          <a:gdLst/>
          <a:ahLst/>
          <a:cxnLst/>
          <a:rect l="0" t="0" r="0" b="0"/>
          <a:pathLst>
            <a:path>
              <a:moveTo>
                <a:pt x="0" y="0"/>
              </a:moveTo>
              <a:lnTo>
                <a:pt x="0" y="197164"/>
              </a:lnTo>
              <a:lnTo>
                <a:pt x="641575" y="197164"/>
              </a:lnTo>
              <a:lnTo>
                <a:pt x="641575" y="246805"/>
              </a:lnTo>
            </a:path>
          </a:pathLst>
        </a:custGeom>
        <a:noFill/>
        <a:ln w="12700" cap="flat" cmpd="sng" algn="ctr">
          <a:solidFill>
            <a:srgbClr val="98C723">
              <a:shade val="80000"/>
              <a:hueOff val="0"/>
              <a:satOff val="0"/>
              <a:lumOff val="0"/>
              <a:alphaOff val="0"/>
            </a:srgbClr>
          </a:solidFill>
          <a:prstDash val="solid"/>
          <a:miter lim="800000"/>
        </a:ln>
        <a:effectLst/>
      </dgm:spPr>
      <dgm:t>
        <a:bodyPr/>
        <a:lstStyle/>
        <a:p>
          <a:endParaRPr lang="en-US"/>
        </a:p>
      </dgm:t>
    </dgm:pt>
    <dgm:pt modelId="{08B436FD-9DD1-4230-8561-BA86F3C755FB}" type="sibTrans" cxnId="{B59DA2E8-91E2-4814-8CBA-81E85CE2D450}">
      <dgm:prSet/>
      <dgm:spPr/>
      <dgm:t>
        <a:bodyPr/>
        <a:lstStyle/>
        <a:p>
          <a:endParaRPr lang="en-US"/>
        </a:p>
      </dgm:t>
    </dgm:pt>
    <dgm:pt modelId="{CD244427-5E2C-4517-9F3D-E9F87D2B857B}" type="pres">
      <dgm:prSet presAssocID="{A1A7BA05-DC80-45C2-A6FC-2E938133506F}" presName="hierChild1" presStyleCnt="0">
        <dgm:presLayoutVars>
          <dgm:chPref val="1"/>
          <dgm:dir/>
          <dgm:animOne val="branch"/>
          <dgm:animLvl val="lvl"/>
          <dgm:resizeHandles/>
        </dgm:presLayoutVars>
      </dgm:prSet>
      <dgm:spPr/>
      <dgm:t>
        <a:bodyPr/>
        <a:lstStyle/>
        <a:p>
          <a:pPr rtl="1"/>
          <a:endParaRPr lang="ar-SA"/>
        </a:p>
      </dgm:t>
    </dgm:pt>
    <dgm:pt modelId="{4526D70D-FB0C-439A-BC2A-9BD2243C4CDC}" type="pres">
      <dgm:prSet presAssocID="{8A2CBF39-050F-4B71-8E52-9BD92C21EBBD}" presName="hierRoot1" presStyleCnt="0"/>
      <dgm:spPr/>
    </dgm:pt>
    <dgm:pt modelId="{DCEBB5EF-2BA9-4EE8-977E-C6F1EE156093}" type="pres">
      <dgm:prSet presAssocID="{8A2CBF39-050F-4B71-8E52-9BD92C21EBBD}" presName="composite" presStyleCnt="0"/>
      <dgm:spPr/>
    </dgm:pt>
    <dgm:pt modelId="{9C7E04F1-4E74-40C0-880D-7AF1DD2D655E}" type="pres">
      <dgm:prSet presAssocID="{8A2CBF39-050F-4B71-8E52-9BD92C21EBBD}" presName="background" presStyleLbl="node0" presStyleIdx="0" presStyleCnt="1"/>
      <dgm:spPr>
        <a:xfrm>
          <a:off x="963845" y="659690"/>
          <a:ext cx="3583752" cy="484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86DCB93C-8A06-4150-BF5D-AADA536777E9}" type="pres">
      <dgm:prSet presAssocID="{8A2CBF39-050F-4B71-8E52-9BD92C21EBBD}" presName="text" presStyleLbl="fgAcc0" presStyleIdx="0" presStyleCnt="1" custScaleX="668800" custScaleY="142320" custLinFactNeighborX="70559" custLinFactNeighborY="-50040">
        <dgm:presLayoutVars>
          <dgm:chPref val="3"/>
        </dgm:presLayoutVars>
      </dgm:prSet>
      <dgm:spPr/>
      <dgm:t>
        <a:bodyPr/>
        <a:lstStyle/>
        <a:p>
          <a:endParaRPr lang="en-US"/>
        </a:p>
      </dgm:t>
    </dgm:pt>
    <dgm:pt modelId="{CE63889C-D70F-4245-82CF-036EB60DBEF8}" type="pres">
      <dgm:prSet presAssocID="{8A2CBF39-050F-4B71-8E52-9BD92C21EBBD}" presName="hierChild2" presStyleCnt="0"/>
      <dgm:spPr/>
    </dgm:pt>
    <dgm:pt modelId="{2A6B54B8-BC02-4F3C-84B0-643A6863C028}" type="pres">
      <dgm:prSet presAssocID="{23CA56BF-7BAE-454D-B308-5607E8001983}" presName="Name10" presStyleLbl="parChTrans1D2" presStyleIdx="0" presStyleCnt="2"/>
      <dgm:spPr/>
      <dgm:t>
        <a:bodyPr/>
        <a:lstStyle/>
        <a:p>
          <a:pPr rtl="1"/>
          <a:endParaRPr lang="ar-SA"/>
        </a:p>
      </dgm:t>
    </dgm:pt>
    <dgm:pt modelId="{3A6D594C-EC03-412B-A358-4DE5EB7DF837}" type="pres">
      <dgm:prSet presAssocID="{259A6239-D135-4F7E-ACB9-724EDCF5807D}" presName="hierRoot2" presStyleCnt="0"/>
      <dgm:spPr/>
    </dgm:pt>
    <dgm:pt modelId="{BCB0414C-1DE7-4B3B-A299-49315DD62E29}" type="pres">
      <dgm:prSet presAssocID="{259A6239-D135-4F7E-ACB9-724EDCF5807D}" presName="composite2" presStyleCnt="0"/>
      <dgm:spPr/>
    </dgm:pt>
    <dgm:pt modelId="{476DF1C1-4327-448B-BE14-C58B4430D4ED}" type="pres">
      <dgm:prSet presAssocID="{259A6239-D135-4F7E-ACB9-724EDCF5807D}" presName="background2" presStyleLbl="node2" presStyleIdx="0" presStyleCnt="2"/>
      <dgm:spPr>
        <a:xfrm>
          <a:off x="-59538" y="1346024"/>
          <a:ext cx="2074520" cy="347708"/>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8D249543-EDD2-4404-A675-9CB3C6299386}" type="pres">
      <dgm:prSet presAssocID="{259A6239-D135-4F7E-ACB9-724EDCF5807D}" presName="text2" presStyleLbl="fgAcc2" presStyleIdx="0" presStyleCnt="2" custScaleX="387147" custScaleY="102188" custLinFactX="-28858" custLinFactNeighborX="-100000" custLinFactNeighborY="-36454">
        <dgm:presLayoutVars>
          <dgm:chPref val="3"/>
        </dgm:presLayoutVars>
      </dgm:prSet>
      <dgm:spPr/>
      <dgm:t>
        <a:bodyPr/>
        <a:lstStyle/>
        <a:p>
          <a:endParaRPr lang="en-US"/>
        </a:p>
      </dgm:t>
    </dgm:pt>
    <dgm:pt modelId="{7746E3B0-E91F-4483-BFA4-98BF4A6050FC}" type="pres">
      <dgm:prSet presAssocID="{259A6239-D135-4F7E-ACB9-724EDCF5807D}" presName="hierChild3" presStyleCnt="0"/>
      <dgm:spPr/>
    </dgm:pt>
    <dgm:pt modelId="{9006C8A9-7E5E-4943-A9E5-D3904F851719}" type="pres">
      <dgm:prSet presAssocID="{655204AC-4976-4F0F-BD11-1EB0DD5D6F34}" presName="Name17" presStyleLbl="parChTrans1D3" presStyleIdx="0" presStyleCnt="7"/>
      <dgm:spPr/>
      <dgm:t>
        <a:bodyPr/>
        <a:lstStyle/>
        <a:p>
          <a:pPr rtl="1"/>
          <a:endParaRPr lang="ar-SA"/>
        </a:p>
      </dgm:t>
    </dgm:pt>
    <dgm:pt modelId="{0C9B8DB3-5AC7-407B-8BCE-98767FDEBD83}" type="pres">
      <dgm:prSet presAssocID="{D4FB8220-9031-41CD-AEE6-5B3928B39704}" presName="hierRoot3" presStyleCnt="0"/>
      <dgm:spPr/>
    </dgm:pt>
    <dgm:pt modelId="{4ED487E9-3CBA-4247-BCBB-BDB84BD140A7}" type="pres">
      <dgm:prSet presAssocID="{D4FB8220-9031-41CD-AEE6-5B3928B39704}" presName="composite3" presStyleCnt="0"/>
      <dgm:spPr/>
    </dgm:pt>
    <dgm:pt modelId="{748E6601-B738-4666-B387-F4A65950E101}" type="pres">
      <dgm:prSet presAssocID="{D4FB8220-9031-41CD-AEE6-5B3928B39704}" presName="background3" presStyleLbl="node3" presStyleIdx="0" presStyleCnt="7"/>
      <dgm:spPr>
        <a:xfrm>
          <a:off x="-59538" y="1903327"/>
          <a:ext cx="535848"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EDACE3E9-A073-431A-B5CC-F9F4A352BB50}" type="pres">
      <dgm:prSet presAssocID="{D4FB8220-9031-41CD-AEE6-5B3928B39704}" presName="text3" presStyleLbl="fgAcc3" presStyleIdx="0" presStyleCnt="7" custLinFactX="-1852" custLinFactNeighborX="-100000" custLinFactNeighborY="-20657">
        <dgm:presLayoutVars>
          <dgm:chPref val="3"/>
        </dgm:presLayoutVars>
      </dgm:prSet>
      <dgm:spPr/>
      <dgm:t>
        <a:bodyPr/>
        <a:lstStyle/>
        <a:p>
          <a:pPr rtl="1"/>
          <a:endParaRPr lang="ar-SA"/>
        </a:p>
      </dgm:t>
    </dgm:pt>
    <dgm:pt modelId="{E310A3D5-6A52-46DF-B80F-B14E1314E7FC}" type="pres">
      <dgm:prSet presAssocID="{D4FB8220-9031-41CD-AEE6-5B3928B39704}" presName="hierChild4" presStyleCnt="0"/>
      <dgm:spPr/>
    </dgm:pt>
    <dgm:pt modelId="{3AF4EBA8-40E7-4B8E-852E-3E126D235823}" type="pres">
      <dgm:prSet presAssocID="{0286D895-1A2F-4020-AD49-C50D8F396F93}" presName="Name17" presStyleLbl="parChTrans1D3" presStyleIdx="1" presStyleCnt="7"/>
      <dgm:spPr/>
      <dgm:t>
        <a:bodyPr/>
        <a:lstStyle/>
        <a:p>
          <a:pPr rtl="1"/>
          <a:endParaRPr lang="ar-SA"/>
        </a:p>
      </dgm:t>
    </dgm:pt>
    <dgm:pt modelId="{C888DE4F-0BC2-4A25-BBF6-0C9A6014CF8B}" type="pres">
      <dgm:prSet presAssocID="{C7D073CC-0EBF-490B-B1B5-5A9115CF7CB7}" presName="hierRoot3" presStyleCnt="0"/>
      <dgm:spPr/>
    </dgm:pt>
    <dgm:pt modelId="{3E4B4A83-4C08-4522-9EC9-27394CEBBDF5}" type="pres">
      <dgm:prSet presAssocID="{C7D073CC-0EBF-490B-B1B5-5A9115CF7CB7}" presName="composite3" presStyleCnt="0"/>
      <dgm:spPr/>
    </dgm:pt>
    <dgm:pt modelId="{E69E4B81-19AF-4066-B1FF-8141D105C702}" type="pres">
      <dgm:prSet presAssocID="{C7D073CC-0EBF-490B-B1B5-5A9115CF7CB7}" presName="background3" presStyleLbl="node3" presStyleIdx="1" presStyleCnt="7"/>
      <dgm:spPr>
        <a:xfrm>
          <a:off x="488284" y="1998124"/>
          <a:ext cx="535848"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EF342ABC-C624-4CE2-90F9-3220CADBB99C}" type="pres">
      <dgm:prSet presAssocID="{C7D073CC-0EBF-490B-B1B5-5A9115CF7CB7}" presName="text3" presStyleLbl="fgAcc3" presStyleIdx="1" presStyleCnt="7" custLinFactNeighborX="-41685" custLinFactNeighborY="7203">
        <dgm:presLayoutVars>
          <dgm:chPref val="3"/>
        </dgm:presLayoutVars>
      </dgm:prSet>
      <dgm:spPr/>
      <dgm:t>
        <a:bodyPr/>
        <a:lstStyle/>
        <a:p>
          <a:pPr rtl="1"/>
          <a:endParaRPr lang="ar-SA"/>
        </a:p>
      </dgm:t>
    </dgm:pt>
    <dgm:pt modelId="{525B6285-57F9-481C-9767-2F0F3BC29D48}" type="pres">
      <dgm:prSet presAssocID="{C7D073CC-0EBF-490B-B1B5-5A9115CF7CB7}" presName="hierChild4" presStyleCnt="0"/>
      <dgm:spPr/>
    </dgm:pt>
    <dgm:pt modelId="{EBBFEADF-2356-47F5-BA64-662DE7558290}" type="pres">
      <dgm:prSet presAssocID="{4B6D5450-C43D-46A9-8788-748B0B662CF1}" presName="Name17" presStyleLbl="parChTrans1D3" presStyleIdx="2" presStyleCnt="7"/>
      <dgm:spPr/>
      <dgm:t>
        <a:bodyPr/>
        <a:lstStyle/>
        <a:p>
          <a:pPr rtl="1"/>
          <a:endParaRPr lang="ar-SA"/>
        </a:p>
      </dgm:t>
    </dgm:pt>
    <dgm:pt modelId="{21A22EF3-08B6-4A6E-A1AF-8AA1E4257950}" type="pres">
      <dgm:prSet presAssocID="{030EFAA1-CB35-437D-8963-DAA77E37C7C9}" presName="hierRoot3" presStyleCnt="0"/>
      <dgm:spPr/>
    </dgm:pt>
    <dgm:pt modelId="{DE8E8C88-110C-475D-807F-47AE377A885E}" type="pres">
      <dgm:prSet presAssocID="{030EFAA1-CB35-437D-8963-DAA77E37C7C9}" presName="composite3" presStyleCnt="0"/>
      <dgm:spPr/>
    </dgm:pt>
    <dgm:pt modelId="{91496A7A-5B1D-4C04-98AA-56E188819758}" type="pres">
      <dgm:prSet presAssocID="{030EFAA1-CB35-437D-8963-DAA77E37C7C9}" presName="background3" presStyleLbl="node3" presStyleIdx="2" presStyleCnt="7"/>
      <dgm:spPr>
        <a:xfrm>
          <a:off x="1125859" y="1973772"/>
          <a:ext cx="651923"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0BCB41D9-D046-4E2B-8B46-3AAF4293E9E1}" type="pres">
      <dgm:prSet presAssocID="{030EFAA1-CB35-437D-8963-DAA77E37C7C9}" presName="text3" presStyleLbl="fgAcc3" presStyleIdx="2" presStyleCnt="7" custScaleX="121662" custLinFactNeighborX="-44923" custLinFactNeighborY="46">
        <dgm:presLayoutVars>
          <dgm:chPref val="3"/>
        </dgm:presLayoutVars>
      </dgm:prSet>
      <dgm:spPr/>
      <dgm:t>
        <a:bodyPr/>
        <a:lstStyle/>
        <a:p>
          <a:endParaRPr lang="en-US"/>
        </a:p>
      </dgm:t>
    </dgm:pt>
    <dgm:pt modelId="{FC7A8104-D2C5-489A-8478-34AC7C5A1DB5}" type="pres">
      <dgm:prSet presAssocID="{030EFAA1-CB35-437D-8963-DAA77E37C7C9}" presName="hierChild4" presStyleCnt="0"/>
      <dgm:spPr/>
    </dgm:pt>
    <dgm:pt modelId="{AA74B73C-9F9F-40AB-A7F0-3743C94B08D1}" type="pres">
      <dgm:prSet presAssocID="{516A4210-4C3D-43B6-8BF3-3E81B6F9ABEF}" presName="Name10" presStyleLbl="parChTrans1D2" presStyleIdx="1" presStyleCnt="2"/>
      <dgm:spPr/>
      <dgm:t>
        <a:bodyPr/>
        <a:lstStyle/>
        <a:p>
          <a:pPr rtl="1"/>
          <a:endParaRPr lang="ar-SA"/>
        </a:p>
      </dgm:t>
    </dgm:pt>
    <dgm:pt modelId="{7CC0D222-2DEB-4F9C-A4E4-9467344A5899}" type="pres">
      <dgm:prSet presAssocID="{A69CA850-2C7A-4D56-BF11-5770464AE2CF}" presName="hierRoot2" presStyleCnt="0"/>
      <dgm:spPr/>
    </dgm:pt>
    <dgm:pt modelId="{A54FDEE1-51F8-46F5-B225-F08CD72CF1AE}" type="pres">
      <dgm:prSet presAssocID="{A69CA850-2C7A-4D56-BF11-5770464AE2CF}" presName="composite2" presStyleCnt="0"/>
      <dgm:spPr/>
    </dgm:pt>
    <dgm:pt modelId="{62C1EDDC-11C5-468A-B69C-8DE588387F1C}" type="pres">
      <dgm:prSet presAssocID="{A69CA850-2C7A-4D56-BF11-5770464AE2CF}" presName="background2" presStyleLbl="node2" presStyleIdx="1" presStyleCnt="2"/>
      <dgm:spPr>
        <a:xfrm>
          <a:off x="3481126" y="1379101"/>
          <a:ext cx="1945734"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58ACB8A5-B919-4B5F-8079-3A4105DDBF8F}" type="pres">
      <dgm:prSet presAssocID="{A69CA850-2C7A-4D56-BF11-5770464AE2CF}" presName="text2" presStyleLbl="fgAcc2" presStyleIdx="1" presStyleCnt="2" custScaleX="363113" custLinFactX="26234" custLinFactNeighborX="100000" custLinFactNeighborY="-26733">
        <dgm:presLayoutVars>
          <dgm:chPref val="3"/>
        </dgm:presLayoutVars>
      </dgm:prSet>
      <dgm:spPr/>
      <dgm:t>
        <a:bodyPr/>
        <a:lstStyle/>
        <a:p>
          <a:endParaRPr lang="en-US"/>
        </a:p>
      </dgm:t>
    </dgm:pt>
    <dgm:pt modelId="{1789C804-5705-415B-929F-F545EA5AD59A}" type="pres">
      <dgm:prSet presAssocID="{A69CA850-2C7A-4D56-BF11-5770464AE2CF}" presName="hierChild3" presStyleCnt="0"/>
      <dgm:spPr/>
    </dgm:pt>
    <dgm:pt modelId="{16C84192-F8A2-44B9-A4EB-C578591CCAA4}" type="pres">
      <dgm:prSet presAssocID="{6C1C53A5-FF98-43D5-9EC2-7DA55E03A55B}" presName="Name17" presStyleLbl="parChTrans1D3" presStyleIdx="3" presStyleCnt="7"/>
      <dgm:spPr/>
      <dgm:t>
        <a:bodyPr/>
        <a:lstStyle/>
        <a:p>
          <a:pPr rtl="1"/>
          <a:endParaRPr lang="ar-SA"/>
        </a:p>
      </dgm:t>
    </dgm:pt>
    <dgm:pt modelId="{6D30B7D1-8FE1-4066-B341-FB8DAB421A5C}" type="pres">
      <dgm:prSet presAssocID="{AEBE76F1-A08E-44A1-88E3-E4ADA78E3EC3}" presName="hierRoot3" presStyleCnt="0"/>
      <dgm:spPr/>
    </dgm:pt>
    <dgm:pt modelId="{EABC216B-0B59-4788-B9D4-D9482D1D39EB}" type="pres">
      <dgm:prSet presAssocID="{AEBE76F1-A08E-44A1-88E3-E4ADA78E3EC3}" presName="composite3" presStyleCnt="0"/>
      <dgm:spPr/>
    </dgm:pt>
    <dgm:pt modelId="{07C174E6-11BB-4662-A91B-CBDB912ACD13}" type="pres">
      <dgm:prSet presAssocID="{AEBE76F1-A08E-44A1-88E3-E4ADA78E3EC3}" presName="background3" presStyleLbl="node3" presStyleIdx="3" presStyleCnt="7"/>
      <dgm:spPr>
        <a:xfrm>
          <a:off x="2137579" y="1966170"/>
          <a:ext cx="813578"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4E417C34-BF01-4C63-9DD8-29282E28DA57}" type="pres">
      <dgm:prSet presAssocID="{AEBE76F1-A08E-44A1-88E3-E4ADA78E3EC3}" presName="text3" presStyleLbl="fgAcc3" presStyleIdx="3" presStyleCnt="7" custScaleX="151830">
        <dgm:presLayoutVars>
          <dgm:chPref val="3"/>
        </dgm:presLayoutVars>
      </dgm:prSet>
      <dgm:spPr/>
      <dgm:t>
        <a:bodyPr/>
        <a:lstStyle/>
        <a:p>
          <a:pPr rtl="1"/>
          <a:endParaRPr lang="ar-SA"/>
        </a:p>
      </dgm:t>
    </dgm:pt>
    <dgm:pt modelId="{FA2C78A5-ADD5-4BB6-87B5-1F4F8A4B6789}" type="pres">
      <dgm:prSet presAssocID="{AEBE76F1-A08E-44A1-88E3-E4ADA78E3EC3}" presName="hierChild4" presStyleCnt="0"/>
      <dgm:spPr/>
    </dgm:pt>
    <dgm:pt modelId="{C2535E44-2B00-41B6-ABEA-AD873559F6F9}" type="pres">
      <dgm:prSet presAssocID="{24B7F085-FCEC-4577-BF7C-11123D72C6BF}" presName="Name17" presStyleLbl="parChTrans1D3" presStyleIdx="4" presStyleCnt="7"/>
      <dgm:spPr/>
      <dgm:t>
        <a:bodyPr/>
        <a:lstStyle/>
        <a:p>
          <a:pPr rtl="1"/>
          <a:endParaRPr lang="ar-SA"/>
        </a:p>
      </dgm:t>
    </dgm:pt>
    <dgm:pt modelId="{F8564EDF-CF66-41F2-9E9B-9A22B0B51546}" type="pres">
      <dgm:prSet presAssocID="{D05D777A-8D06-49FF-9878-053FC11F2EFE}" presName="hierRoot3" presStyleCnt="0"/>
      <dgm:spPr/>
    </dgm:pt>
    <dgm:pt modelId="{70935E4A-9E51-4824-94F3-1F206F71DD76}" type="pres">
      <dgm:prSet presAssocID="{D05D777A-8D06-49FF-9878-053FC11F2EFE}" presName="composite3" presStyleCnt="0"/>
      <dgm:spPr/>
    </dgm:pt>
    <dgm:pt modelId="{783179EC-0EA5-41C0-84EF-3E02723FAFBF}" type="pres">
      <dgm:prSet presAssocID="{D05D777A-8D06-49FF-9878-053FC11F2EFE}" presName="background3" presStyleLbl="node3" presStyleIdx="4" presStyleCnt="7"/>
      <dgm:spPr>
        <a:xfrm>
          <a:off x="3070235" y="1966170"/>
          <a:ext cx="717131"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6EA3DF15-D603-4C97-8D02-7230A87C4827}" type="pres">
      <dgm:prSet presAssocID="{D05D777A-8D06-49FF-9878-053FC11F2EFE}" presName="text3" presStyleLbl="fgAcc3" presStyleIdx="4" presStyleCnt="7" custScaleX="133831">
        <dgm:presLayoutVars>
          <dgm:chPref val="3"/>
        </dgm:presLayoutVars>
      </dgm:prSet>
      <dgm:spPr/>
      <dgm:t>
        <a:bodyPr/>
        <a:lstStyle/>
        <a:p>
          <a:pPr rtl="1"/>
          <a:endParaRPr lang="ar-SA"/>
        </a:p>
      </dgm:t>
    </dgm:pt>
    <dgm:pt modelId="{D3FBE9FF-EFAB-4E09-A8C1-9355894CC6D6}" type="pres">
      <dgm:prSet presAssocID="{D05D777A-8D06-49FF-9878-053FC11F2EFE}" presName="hierChild4" presStyleCnt="0"/>
      <dgm:spPr/>
    </dgm:pt>
    <dgm:pt modelId="{07A73B17-88FD-453A-852E-E14FB97E09FD}" type="pres">
      <dgm:prSet presAssocID="{304CBF99-D142-431D-95AF-E88E8404BA7B}" presName="Name17" presStyleLbl="parChTrans1D3" presStyleIdx="5" presStyleCnt="7"/>
      <dgm:spPr/>
      <dgm:t>
        <a:bodyPr/>
        <a:lstStyle/>
        <a:p>
          <a:pPr rtl="1"/>
          <a:endParaRPr lang="ar-SA"/>
        </a:p>
      </dgm:t>
    </dgm:pt>
    <dgm:pt modelId="{177169C1-90A8-42B9-B050-41FA6CA8E84B}" type="pres">
      <dgm:prSet presAssocID="{272B3D0E-CD42-4E77-9F3A-E2BD1269B075}" presName="hierRoot3" presStyleCnt="0"/>
      <dgm:spPr/>
    </dgm:pt>
    <dgm:pt modelId="{034CC034-2720-4F3F-BF9A-6466B27EB239}" type="pres">
      <dgm:prSet presAssocID="{272B3D0E-CD42-4E77-9F3A-E2BD1269B075}" presName="composite3" presStyleCnt="0"/>
      <dgm:spPr/>
    </dgm:pt>
    <dgm:pt modelId="{A13C95E5-CAED-4F6C-9CA6-58B2F54A0760}" type="pres">
      <dgm:prSet presAssocID="{272B3D0E-CD42-4E77-9F3A-E2BD1269B075}" presName="background3" presStyleLbl="node3" presStyleIdx="5" presStyleCnt="7"/>
      <dgm:spPr>
        <a:xfrm>
          <a:off x="3906443" y="1966170"/>
          <a:ext cx="739111" cy="340263"/>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CBA7B64D-EB9C-40EF-9E42-D754BD8376D9}" type="pres">
      <dgm:prSet presAssocID="{272B3D0E-CD42-4E77-9F3A-E2BD1269B075}" presName="text3" presStyleLbl="fgAcc3" presStyleIdx="5" presStyleCnt="7" custScaleX="137933">
        <dgm:presLayoutVars>
          <dgm:chPref val="3"/>
        </dgm:presLayoutVars>
      </dgm:prSet>
      <dgm:spPr/>
      <dgm:t>
        <a:bodyPr/>
        <a:lstStyle/>
        <a:p>
          <a:pPr rtl="1"/>
          <a:endParaRPr lang="ar-SA"/>
        </a:p>
      </dgm:t>
    </dgm:pt>
    <dgm:pt modelId="{AE8BA016-E047-42B6-B382-695DD191A435}" type="pres">
      <dgm:prSet presAssocID="{272B3D0E-CD42-4E77-9F3A-E2BD1269B075}" presName="hierChild4" presStyleCnt="0"/>
      <dgm:spPr/>
    </dgm:pt>
    <dgm:pt modelId="{372CFC47-7048-4822-8A1F-58A3A048C4F2}" type="pres">
      <dgm:prSet presAssocID="{1DC52660-6770-4970-807F-20100254C672}" presName="Name17" presStyleLbl="parChTrans1D3" presStyleIdx="6" presStyleCnt="7"/>
      <dgm:spPr/>
      <dgm:t>
        <a:bodyPr/>
        <a:lstStyle/>
        <a:p>
          <a:pPr rtl="1"/>
          <a:endParaRPr lang="ar-SA"/>
        </a:p>
      </dgm:t>
    </dgm:pt>
    <dgm:pt modelId="{B4B96628-D51E-49E5-B7C4-BEA4A553A769}" type="pres">
      <dgm:prSet presAssocID="{18930601-F714-4E3C-91F5-98CF87119E1F}" presName="hierRoot3" presStyleCnt="0"/>
      <dgm:spPr/>
    </dgm:pt>
    <dgm:pt modelId="{613FAE28-CEFA-4E60-B011-F7465309E659}" type="pres">
      <dgm:prSet presAssocID="{18930601-F714-4E3C-91F5-98CF87119E1F}" presName="composite3" presStyleCnt="0"/>
      <dgm:spPr/>
    </dgm:pt>
    <dgm:pt modelId="{E16DD2B4-2369-43E2-B01F-659CCC2FC2B3}" type="pres">
      <dgm:prSet presAssocID="{18930601-F714-4E3C-91F5-98CF87119E1F}" presName="background3" presStyleLbl="node3" presStyleIdx="6" presStyleCnt="7"/>
      <dgm:spPr>
        <a:xfrm>
          <a:off x="4764632" y="1966170"/>
          <a:ext cx="661874" cy="29313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rtl="1"/>
          <a:endParaRPr lang="ar-IQ"/>
        </a:p>
      </dgm:t>
    </dgm:pt>
    <dgm:pt modelId="{5AA8E455-D8C9-433B-B20C-676E168C0A1E}" type="pres">
      <dgm:prSet presAssocID="{18930601-F714-4E3C-91F5-98CF87119E1F}" presName="text3" presStyleLbl="fgAcc3" presStyleIdx="6" presStyleCnt="7" custScaleX="123519" custScaleY="86148">
        <dgm:presLayoutVars>
          <dgm:chPref val="3"/>
        </dgm:presLayoutVars>
      </dgm:prSet>
      <dgm:spPr/>
      <dgm:t>
        <a:bodyPr/>
        <a:lstStyle/>
        <a:p>
          <a:pPr rtl="1"/>
          <a:endParaRPr lang="ar-SA"/>
        </a:p>
      </dgm:t>
    </dgm:pt>
    <dgm:pt modelId="{F5F69141-E32E-4EE9-A426-24C124B95F48}" type="pres">
      <dgm:prSet presAssocID="{18930601-F714-4E3C-91F5-98CF87119E1F}" presName="hierChild4" presStyleCnt="0"/>
      <dgm:spPr/>
    </dgm:pt>
  </dgm:ptLst>
  <dgm:cxnLst>
    <dgm:cxn modelId="{69E37D9A-FEAF-4B21-9EC5-3DB5B0E230CE}" srcId="{259A6239-D135-4F7E-ACB9-724EDCF5807D}" destId="{D4FB8220-9031-41CD-AEE6-5B3928B39704}" srcOrd="0" destOrd="0" parTransId="{655204AC-4976-4F0F-BD11-1EB0DD5D6F34}" sibTransId="{196D6535-B9E2-4B1F-ABF1-B83F97795309}"/>
    <dgm:cxn modelId="{33D6F69E-B8EE-4788-BA09-346D54527F7A}" type="presOf" srcId="{AEBE76F1-A08E-44A1-88E3-E4ADA78E3EC3}" destId="{4E417C34-BF01-4C63-9DD8-29282E28DA57}" srcOrd="0" destOrd="0" presId="urn:microsoft.com/office/officeart/2005/8/layout/hierarchy1"/>
    <dgm:cxn modelId="{6770E73D-66F8-458F-AC20-70B5D46B100C}" srcId="{8A2CBF39-050F-4B71-8E52-9BD92C21EBBD}" destId="{259A6239-D135-4F7E-ACB9-724EDCF5807D}" srcOrd="0" destOrd="0" parTransId="{23CA56BF-7BAE-454D-B308-5607E8001983}" sibTransId="{A58D71CC-8D88-4982-AE64-C8445DDFB57E}"/>
    <dgm:cxn modelId="{C762E2CD-6114-45A2-826D-819BC4BFA72A}" type="presOf" srcId="{304CBF99-D142-431D-95AF-E88E8404BA7B}" destId="{07A73B17-88FD-453A-852E-E14FB97E09FD}" srcOrd="0" destOrd="0" presId="urn:microsoft.com/office/officeart/2005/8/layout/hierarchy1"/>
    <dgm:cxn modelId="{EEEF591A-D2CE-4B47-AE79-8B3D0421E31A}" srcId="{A1A7BA05-DC80-45C2-A6FC-2E938133506F}" destId="{8A2CBF39-050F-4B71-8E52-9BD92C21EBBD}" srcOrd="0" destOrd="0" parTransId="{17ABE50A-5D7C-431C-A890-1F7A1B230FB4}" sibTransId="{D6A84C29-5234-4105-9EEB-4E29B88BB691}"/>
    <dgm:cxn modelId="{05E4D418-5265-44AC-B363-E010C2CB1BC8}" type="presOf" srcId="{D05D777A-8D06-49FF-9878-053FC11F2EFE}" destId="{6EA3DF15-D603-4C97-8D02-7230A87C4827}" srcOrd="0" destOrd="0" presId="urn:microsoft.com/office/officeart/2005/8/layout/hierarchy1"/>
    <dgm:cxn modelId="{AC1B26A5-5200-4AB6-8ECB-832B576D4267}" srcId="{A69CA850-2C7A-4D56-BF11-5770464AE2CF}" destId="{272B3D0E-CD42-4E77-9F3A-E2BD1269B075}" srcOrd="2" destOrd="0" parTransId="{304CBF99-D142-431D-95AF-E88E8404BA7B}" sibTransId="{3F6F61BD-0AC1-4F83-8299-20FEBECFA2C5}"/>
    <dgm:cxn modelId="{DDA4E05F-2639-4A38-B129-B85E62899DED}" type="presOf" srcId="{030EFAA1-CB35-437D-8963-DAA77E37C7C9}" destId="{0BCB41D9-D046-4E2B-8B46-3AAF4293E9E1}" srcOrd="0" destOrd="0" presId="urn:microsoft.com/office/officeart/2005/8/layout/hierarchy1"/>
    <dgm:cxn modelId="{234A8AC9-ED71-4E35-A2AE-BE89B418C83F}" srcId="{A69CA850-2C7A-4D56-BF11-5770464AE2CF}" destId="{AEBE76F1-A08E-44A1-88E3-E4ADA78E3EC3}" srcOrd="0" destOrd="0" parTransId="{6C1C53A5-FF98-43D5-9EC2-7DA55E03A55B}" sibTransId="{F9FBEC67-D2EB-46FB-962C-19220AB36D70}"/>
    <dgm:cxn modelId="{314AC4FE-55D2-4B1E-93D8-ED860195ECE2}" type="presOf" srcId="{259A6239-D135-4F7E-ACB9-724EDCF5807D}" destId="{8D249543-EDD2-4404-A675-9CB3C6299386}" srcOrd="0" destOrd="0" presId="urn:microsoft.com/office/officeart/2005/8/layout/hierarchy1"/>
    <dgm:cxn modelId="{6654DC91-3EB7-4D69-A46D-D2D5FE2D4459}" type="presOf" srcId="{18930601-F714-4E3C-91F5-98CF87119E1F}" destId="{5AA8E455-D8C9-433B-B20C-676E168C0A1E}" srcOrd="0" destOrd="0" presId="urn:microsoft.com/office/officeart/2005/8/layout/hierarchy1"/>
    <dgm:cxn modelId="{B59DA2E8-91E2-4814-8CBA-81E85CE2D450}" srcId="{A69CA850-2C7A-4D56-BF11-5770464AE2CF}" destId="{18930601-F714-4E3C-91F5-98CF87119E1F}" srcOrd="3" destOrd="0" parTransId="{1DC52660-6770-4970-807F-20100254C672}" sibTransId="{08B436FD-9DD1-4230-8561-BA86F3C755FB}"/>
    <dgm:cxn modelId="{354804E9-3172-4B5E-BC32-020CD472E94F}" type="presOf" srcId="{C7D073CC-0EBF-490B-B1B5-5A9115CF7CB7}" destId="{EF342ABC-C624-4CE2-90F9-3220CADBB99C}" srcOrd="0" destOrd="0" presId="urn:microsoft.com/office/officeart/2005/8/layout/hierarchy1"/>
    <dgm:cxn modelId="{467542D4-0DA1-48D7-A8B1-4C4532F850FD}" type="presOf" srcId="{272B3D0E-CD42-4E77-9F3A-E2BD1269B075}" destId="{CBA7B64D-EB9C-40EF-9E42-D754BD8376D9}" srcOrd="0" destOrd="0" presId="urn:microsoft.com/office/officeart/2005/8/layout/hierarchy1"/>
    <dgm:cxn modelId="{7A54B6E3-5074-4038-9527-BD9E8B783610}" type="presOf" srcId="{655204AC-4976-4F0F-BD11-1EB0DD5D6F34}" destId="{9006C8A9-7E5E-4943-A9E5-D3904F851719}" srcOrd="0" destOrd="0" presId="urn:microsoft.com/office/officeart/2005/8/layout/hierarchy1"/>
    <dgm:cxn modelId="{1F1408D5-A05F-4A62-9F9F-97FACC7CD14D}" type="presOf" srcId="{516A4210-4C3D-43B6-8BF3-3E81B6F9ABEF}" destId="{AA74B73C-9F9F-40AB-A7F0-3743C94B08D1}" srcOrd="0" destOrd="0" presId="urn:microsoft.com/office/officeart/2005/8/layout/hierarchy1"/>
    <dgm:cxn modelId="{012B577E-5C09-4BE3-8FB4-515C5F57105D}" srcId="{259A6239-D135-4F7E-ACB9-724EDCF5807D}" destId="{030EFAA1-CB35-437D-8963-DAA77E37C7C9}" srcOrd="2" destOrd="0" parTransId="{4B6D5450-C43D-46A9-8788-748B0B662CF1}" sibTransId="{3971E5D3-6B93-4326-B6A6-C368FC1EB5ED}"/>
    <dgm:cxn modelId="{EAC42FB8-83A2-45E7-A98B-4E2EA59F3FA5}" srcId="{259A6239-D135-4F7E-ACB9-724EDCF5807D}" destId="{C7D073CC-0EBF-490B-B1B5-5A9115CF7CB7}" srcOrd="1" destOrd="0" parTransId="{0286D895-1A2F-4020-AD49-C50D8F396F93}" sibTransId="{418E19F7-4275-424A-9958-B949E4DE3713}"/>
    <dgm:cxn modelId="{C0A8BB47-42E8-4E67-96E1-9DE5801300F2}" srcId="{8A2CBF39-050F-4B71-8E52-9BD92C21EBBD}" destId="{A69CA850-2C7A-4D56-BF11-5770464AE2CF}" srcOrd="1" destOrd="0" parTransId="{516A4210-4C3D-43B6-8BF3-3E81B6F9ABEF}" sibTransId="{BF773243-4225-4331-8207-19739FC88C71}"/>
    <dgm:cxn modelId="{68530D33-8F18-42BF-93EF-0A761FA5ABE6}" srcId="{A69CA850-2C7A-4D56-BF11-5770464AE2CF}" destId="{D05D777A-8D06-49FF-9878-053FC11F2EFE}" srcOrd="1" destOrd="0" parTransId="{24B7F085-FCEC-4577-BF7C-11123D72C6BF}" sibTransId="{101F628A-4FF3-4562-8F38-F52891D108F8}"/>
    <dgm:cxn modelId="{21E9A724-138D-4CA8-8717-7C06147EBFE6}" type="presOf" srcId="{24B7F085-FCEC-4577-BF7C-11123D72C6BF}" destId="{C2535E44-2B00-41B6-ABEA-AD873559F6F9}" srcOrd="0" destOrd="0" presId="urn:microsoft.com/office/officeart/2005/8/layout/hierarchy1"/>
    <dgm:cxn modelId="{5BFCBD45-231B-4C7E-B93A-E273280DA507}" type="presOf" srcId="{0286D895-1A2F-4020-AD49-C50D8F396F93}" destId="{3AF4EBA8-40E7-4B8E-852E-3E126D235823}" srcOrd="0" destOrd="0" presId="urn:microsoft.com/office/officeart/2005/8/layout/hierarchy1"/>
    <dgm:cxn modelId="{1AD7EBFA-8389-4330-B7FD-ABE6CB2C74BF}" type="presOf" srcId="{A1A7BA05-DC80-45C2-A6FC-2E938133506F}" destId="{CD244427-5E2C-4517-9F3D-E9F87D2B857B}" srcOrd="0" destOrd="0" presId="urn:microsoft.com/office/officeart/2005/8/layout/hierarchy1"/>
    <dgm:cxn modelId="{02773DF1-38E7-4DEA-9790-7E1B00B01BB5}" type="presOf" srcId="{23CA56BF-7BAE-454D-B308-5607E8001983}" destId="{2A6B54B8-BC02-4F3C-84B0-643A6863C028}" srcOrd="0" destOrd="0" presId="urn:microsoft.com/office/officeart/2005/8/layout/hierarchy1"/>
    <dgm:cxn modelId="{484E6BFA-2E32-4325-BA88-7CD09A1FFE92}" type="presOf" srcId="{1DC52660-6770-4970-807F-20100254C672}" destId="{372CFC47-7048-4822-8A1F-58A3A048C4F2}" srcOrd="0" destOrd="0" presId="urn:microsoft.com/office/officeart/2005/8/layout/hierarchy1"/>
    <dgm:cxn modelId="{311782A2-D2B9-41A0-B317-1B5E7BF0B597}" type="presOf" srcId="{8A2CBF39-050F-4B71-8E52-9BD92C21EBBD}" destId="{86DCB93C-8A06-4150-BF5D-AADA536777E9}" srcOrd="0" destOrd="0" presId="urn:microsoft.com/office/officeart/2005/8/layout/hierarchy1"/>
    <dgm:cxn modelId="{2DBE9C57-1A75-4410-B5D5-793C0E61C8AF}" type="presOf" srcId="{A69CA850-2C7A-4D56-BF11-5770464AE2CF}" destId="{58ACB8A5-B919-4B5F-8079-3A4105DDBF8F}" srcOrd="0" destOrd="0" presId="urn:microsoft.com/office/officeart/2005/8/layout/hierarchy1"/>
    <dgm:cxn modelId="{A3891A0A-6F15-43E9-B559-8575A6556004}" type="presOf" srcId="{D4FB8220-9031-41CD-AEE6-5B3928B39704}" destId="{EDACE3E9-A073-431A-B5CC-F9F4A352BB50}" srcOrd="0" destOrd="0" presId="urn:microsoft.com/office/officeart/2005/8/layout/hierarchy1"/>
    <dgm:cxn modelId="{82580478-E85A-4096-958A-5BC0D8D1C0F7}" type="presOf" srcId="{4B6D5450-C43D-46A9-8788-748B0B662CF1}" destId="{EBBFEADF-2356-47F5-BA64-662DE7558290}" srcOrd="0" destOrd="0" presId="urn:microsoft.com/office/officeart/2005/8/layout/hierarchy1"/>
    <dgm:cxn modelId="{BFA48D92-05B3-486A-962F-5D96E4914231}" type="presOf" srcId="{6C1C53A5-FF98-43D5-9EC2-7DA55E03A55B}" destId="{16C84192-F8A2-44B9-A4EB-C578591CCAA4}" srcOrd="0" destOrd="0" presId="urn:microsoft.com/office/officeart/2005/8/layout/hierarchy1"/>
    <dgm:cxn modelId="{107A10AF-8ED7-4645-8821-825F6727F84F}" type="presParOf" srcId="{CD244427-5E2C-4517-9F3D-E9F87D2B857B}" destId="{4526D70D-FB0C-439A-BC2A-9BD2243C4CDC}" srcOrd="0" destOrd="0" presId="urn:microsoft.com/office/officeart/2005/8/layout/hierarchy1"/>
    <dgm:cxn modelId="{B42E3110-94F9-47CC-96ED-FF4D923FC254}" type="presParOf" srcId="{4526D70D-FB0C-439A-BC2A-9BD2243C4CDC}" destId="{DCEBB5EF-2BA9-4EE8-977E-C6F1EE156093}" srcOrd="0" destOrd="0" presId="urn:microsoft.com/office/officeart/2005/8/layout/hierarchy1"/>
    <dgm:cxn modelId="{70121165-168A-4636-AD4A-D218E0E38213}" type="presParOf" srcId="{DCEBB5EF-2BA9-4EE8-977E-C6F1EE156093}" destId="{9C7E04F1-4E74-40C0-880D-7AF1DD2D655E}" srcOrd="0" destOrd="0" presId="urn:microsoft.com/office/officeart/2005/8/layout/hierarchy1"/>
    <dgm:cxn modelId="{DDCBE85F-D53D-4D4E-84AB-DA2400D2BD2B}" type="presParOf" srcId="{DCEBB5EF-2BA9-4EE8-977E-C6F1EE156093}" destId="{86DCB93C-8A06-4150-BF5D-AADA536777E9}" srcOrd="1" destOrd="0" presId="urn:microsoft.com/office/officeart/2005/8/layout/hierarchy1"/>
    <dgm:cxn modelId="{5DC7A059-3F2E-4766-896E-B1B1B645FB6B}" type="presParOf" srcId="{4526D70D-FB0C-439A-BC2A-9BD2243C4CDC}" destId="{CE63889C-D70F-4245-82CF-036EB60DBEF8}" srcOrd="1" destOrd="0" presId="urn:microsoft.com/office/officeart/2005/8/layout/hierarchy1"/>
    <dgm:cxn modelId="{04F73E79-6CC6-4875-ADC5-4ACE5B5B6527}" type="presParOf" srcId="{CE63889C-D70F-4245-82CF-036EB60DBEF8}" destId="{2A6B54B8-BC02-4F3C-84B0-643A6863C028}" srcOrd="0" destOrd="0" presId="urn:microsoft.com/office/officeart/2005/8/layout/hierarchy1"/>
    <dgm:cxn modelId="{13414FA5-D232-4B61-82AA-E44BEF929967}" type="presParOf" srcId="{CE63889C-D70F-4245-82CF-036EB60DBEF8}" destId="{3A6D594C-EC03-412B-A358-4DE5EB7DF837}" srcOrd="1" destOrd="0" presId="urn:microsoft.com/office/officeart/2005/8/layout/hierarchy1"/>
    <dgm:cxn modelId="{58F27452-2A99-465F-A341-F3D23F9A91BC}" type="presParOf" srcId="{3A6D594C-EC03-412B-A358-4DE5EB7DF837}" destId="{BCB0414C-1DE7-4B3B-A299-49315DD62E29}" srcOrd="0" destOrd="0" presId="urn:microsoft.com/office/officeart/2005/8/layout/hierarchy1"/>
    <dgm:cxn modelId="{4C575AA8-985E-4687-99D8-2E5887E3EB49}" type="presParOf" srcId="{BCB0414C-1DE7-4B3B-A299-49315DD62E29}" destId="{476DF1C1-4327-448B-BE14-C58B4430D4ED}" srcOrd="0" destOrd="0" presId="urn:microsoft.com/office/officeart/2005/8/layout/hierarchy1"/>
    <dgm:cxn modelId="{E10D5C03-9C6D-446C-AB4F-D5A465781375}" type="presParOf" srcId="{BCB0414C-1DE7-4B3B-A299-49315DD62E29}" destId="{8D249543-EDD2-4404-A675-9CB3C6299386}" srcOrd="1" destOrd="0" presId="urn:microsoft.com/office/officeart/2005/8/layout/hierarchy1"/>
    <dgm:cxn modelId="{45C447D4-BA58-4624-B3B9-62B9715818E5}" type="presParOf" srcId="{3A6D594C-EC03-412B-A358-4DE5EB7DF837}" destId="{7746E3B0-E91F-4483-BFA4-98BF4A6050FC}" srcOrd="1" destOrd="0" presId="urn:microsoft.com/office/officeart/2005/8/layout/hierarchy1"/>
    <dgm:cxn modelId="{396DD97A-CB71-4FAC-A0CD-5D28FF1FC81F}" type="presParOf" srcId="{7746E3B0-E91F-4483-BFA4-98BF4A6050FC}" destId="{9006C8A9-7E5E-4943-A9E5-D3904F851719}" srcOrd="0" destOrd="0" presId="urn:microsoft.com/office/officeart/2005/8/layout/hierarchy1"/>
    <dgm:cxn modelId="{54E0A047-7280-46EC-A620-85C20A50F627}" type="presParOf" srcId="{7746E3B0-E91F-4483-BFA4-98BF4A6050FC}" destId="{0C9B8DB3-5AC7-407B-8BCE-98767FDEBD83}" srcOrd="1" destOrd="0" presId="urn:microsoft.com/office/officeart/2005/8/layout/hierarchy1"/>
    <dgm:cxn modelId="{C41FFD90-8738-4D46-872D-5BD82AD425D6}" type="presParOf" srcId="{0C9B8DB3-5AC7-407B-8BCE-98767FDEBD83}" destId="{4ED487E9-3CBA-4247-BCBB-BDB84BD140A7}" srcOrd="0" destOrd="0" presId="urn:microsoft.com/office/officeart/2005/8/layout/hierarchy1"/>
    <dgm:cxn modelId="{74106D07-A8B6-4219-A725-A7BE2FB0C52F}" type="presParOf" srcId="{4ED487E9-3CBA-4247-BCBB-BDB84BD140A7}" destId="{748E6601-B738-4666-B387-F4A65950E101}" srcOrd="0" destOrd="0" presId="urn:microsoft.com/office/officeart/2005/8/layout/hierarchy1"/>
    <dgm:cxn modelId="{F0ACE2C8-4D98-4B57-A9E8-C76B474CC6EB}" type="presParOf" srcId="{4ED487E9-3CBA-4247-BCBB-BDB84BD140A7}" destId="{EDACE3E9-A073-431A-B5CC-F9F4A352BB50}" srcOrd="1" destOrd="0" presId="urn:microsoft.com/office/officeart/2005/8/layout/hierarchy1"/>
    <dgm:cxn modelId="{54BED2FA-11FE-48ED-9B66-6DCB2117210F}" type="presParOf" srcId="{0C9B8DB3-5AC7-407B-8BCE-98767FDEBD83}" destId="{E310A3D5-6A52-46DF-B80F-B14E1314E7FC}" srcOrd="1" destOrd="0" presId="urn:microsoft.com/office/officeart/2005/8/layout/hierarchy1"/>
    <dgm:cxn modelId="{94F2E52C-9180-4F2D-A963-3C24B165BE2F}" type="presParOf" srcId="{7746E3B0-E91F-4483-BFA4-98BF4A6050FC}" destId="{3AF4EBA8-40E7-4B8E-852E-3E126D235823}" srcOrd="2" destOrd="0" presId="urn:microsoft.com/office/officeart/2005/8/layout/hierarchy1"/>
    <dgm:cxn modelId="{62BC80D0-AF3A-4987-B106-AF49DCB85B84}" type="presParOf" srcId="{7746E3B0-E91F-4483-BFA4-98BF4A6050FC}" destId="{C888DE4F-0BC2-4A25-BBF6-0C9A6014CF8B}" srcOrd="3" destOrd="0" presId="urn:microsoft.com/office/officeart/2005/8/layout/hierarchy1"/>
    <dgm:cxn modelId="{44E6AAF4-69EF-4CF5-A74A-25050C81D524}" type="presParOf" srcId="{C888DE4F-0BC2-4A25-BBF6-0C9A6014CF8B}" destId="{3E4B4A83-4C08-4522-9EC9-27394CEBBDF5}" srcOrd="0" destOrd="0" presId="urn:microsoft.com/office/officeart/2005/8/layout/hierarchy1"/>
    <dgm:cxn modelId="{69630277-1427-4ACE-9F11-995E456707F9}" type="presParOf" srcId="{3E4B4A83-4C08-4522-9EC9-27394CEBBDF5}" destId="{E69E4B81-19AF-4066-B1FF-8141D105C702}" srcOrd="0" destOrd="0" presId="urn:microsoft.com/office/officeart/2005/8/layout/hierarchy1"/>
    <dgm:cxn modelId="{F0BA9EE0-32DA-44C4-88F2-E63921861AFC}" type="presParOf" srcId="{3E4B4A83-4C08-4522-9EC9-27394CEBBDF5}" destId="{EF342ABC-C624-4CE2-90F9-3220CADBB99C}" srcOrd="1" destOrd="0" presId="urn:microsoft.com/office/officeart/2005/8/layout/hierarchy1"/>
    <dgm:cxn modelId="{CBDA508E-D534-46AD-80FF-143E7F8BF6E7}" type="presParOf" srcId="{C888DE4F-0BC2-4A25-BBF6-0C9A6014CF8B}" destId="{525B6285-57F9-481C-9767-2F0F3BC29D48}" srcOrd="1" destOrd="0" presId="urn:microsoft.com/office/officeart/2005/8/layout/hierarchy1"/>
    <dgm:cxn modelId="{FB9442FA-40DE-4EF1-A092-F2A07B983223}" type="presParOf" srcId="{7746E3B0-E91F-4483-BFA4-98BF4A6050FC}" destId="{EBBFEADF-2356-47F5-BA64-662DE7558290}" srcOrd="4" destOrd="0" presId="urn:microsoft.com/office/officeart/2005/8/layout/hierarchy1"/>
    <dgm:cxn modelId="{AA86DE5D-319B-45EB-96A8-98E0D17CB700}" type="presParOf" srcId="{7746E3B0-E91F-4483-BFA4-98BF4A6050FC}" destId="{21A22EF3-08B6-4A6E-A1AF-8AA1E4257950}" srcOrd="5" destOrd="0" presId="urn:microsoft.com/office/officeart/2005/8/layout/hierarchy1"/>
    <dgm:cxn modelId="{D8F66ED9-95A5-4435-ABC6-F6B09F1311C1}" type="presParOf" srcId="{21A22EF3-08B6-4A6E-A1AF-8AA1E4257950}" destId="{DE8E8C88-110C-475D-807F-47AE377A885E}" srcOrd="0" destOrd="0" presId="urn:microsoft.com/office/officeart/2005/8/layout/hierarchy1"/>
    <dgm:cxn modelId="{9EF322B8-64EB-4840-B4F1-8CB3C9DA7A54}" type="presParOf" srcId="{DE8E8C88-110C-475D-807F-47AE377A885E}" destId="{91496A7A-5B1D-4C04-98AA-56E188819758}" srcOrd="0" destOrd="0" presId="urn:microsoft.com/office/officeart/2005/8/layout/hierarchy1"/>
    <dgm:cxn modelId="{4021C1D1-2B69-4D80-8DC0-6B9D09E934FE}" type="presParOf" srcId="{DE8E8C88-110C-475D-807F-47AE377A885E}" destId="{0BCB41D9-D046-4E2B-8B46-3AAF4293E9E1}" srcOrd="1" destOrd="0" presId="urn:microsoft.com/office/officeart/2005/8/layout/hierarchy1"/>
    <dgm:cxn modelId="{8562625E-E339-436A-90FD-EAA73F5DE491}" type="presParOf" srcId="{21A22EF3-08B6-4A6E-A1AF-8AA1E4257950}" destId="{FC7A8104-D2C5-489A-8478-34AC7C5A1DB5}" srcOrd="1" destOrd="0" presId="urn:microsoft.com/office/officeart/2005/8/layout/hierarchy1"/>
    <dgm:cxn modelId="{8CC4B877-BA0D-4541-B3D3-EEF0A8D8F4E1}" type="presParOf" srcId="{CE63889C-D70F-4245-82CF-036EB60DBEF8}" destId="{AA74B73C-9F9F-40AB-A7F0-3743C94B08D1}" srcOrd="2" destOrd="0" presId="urn:microsoft.com/office/officeart/2005/8/layout/hierarchy1"/>
    <dgm:cxn modelId="{69EB57B3-5FEF-4508-9F2E-5259114F56CD}" type="presParOf" srcId="{CE63889C-D70F-4245-82CF-036EB60DBEF8}" destId="{7CC0D222-2DEB-4F9C-A4E4-9467344A5899}" srcOrd="3" destOrd="0" presId="urn:microsoft.com/office/officeart/2005/8/layout/hierarchy1"/>
    <dgm:cxn modelId="{1F17F00A-9296-4F7A-BBAF-0B54DC39DF5C}" type="presParOf" srcId="{7CC0D222-2DEB-4F9C-A4E4-9467344A5899}" destId="{A54FDEE1-51F8-46F5-B225-F08CD72CF1AE}" srcOrd="0" destOrd="0" presId="urn:microsoft.com/office/officeart/2005/8/layout/hierarchy1"/>
    <dgm:cxn modelId="{98512286-77C3-4AF1-935E-1103D5996AB1}" type="presParOf" srcId="{A54FDEE1-51F8-46F5-B225-F08CD72CF1AE}" destId="{62C1EDDC-11C5-468A-B69C-8DE588387F1C}" srcOrd="0" destOrd="0" presId="urn:microsoft.com/office/officeart/2005/8/layout/hierarchy1"/>
    <dgm:cxn modelId="{621F38B6-D303-4A63-98CC-E22D8FBCD8D4}" type="presParOf" srcId="{A54FDEE1-51F8-46F5-B225-F08CD72CF1AE}" destId="{58ACB8A5-B919-4B5F-8079-3A4105DDBF8F}" srcOrd="1" destOrd="0" presId="urn:microsoft.com/office/officeart/2005/8/layout/hierarchy1"/>
    <dgm:cxn modelId="{1BC5F269-E420-4650-8777-DCA7E0CA5329}" type="presParOf" srcId="{7CC0D222-2DEB-4F9C-A4E4-9467344A5899}" destId="{1789C804-5705-415B-929F-F545EA5AD59A}" srcOrd="1" destOrd="0" presId="urn:microsoft.com/office/officeart/2005/8/layout/hierarchy1"/>
    <dgm:cxn modelId="{797D1D3F-EA92-46DD-A9E1-F6883E4FD8A5}" type="presParOf" srcId="{1789C804-5705-415B-929F-F545EA5AD59A}" destId="{16C84192-F8A2-44B9-A4EB-C578591CCAA4}" srcOrd="0" destOrd="0" presId="urn:microsoft.com/office/officeart/2005/8/layout/hierarchy1"/>
    <dgm:cxn modelId="{0E6E02EB-8C98-4ACD-90ED-E7CE80BCAAFF}" type="presParOf" srcId="{1789C804-5705-415B-929F-F545EA5AD59A}" destId="{6D30B7D1-8FE1-4066-B341-FB8DAB421A5C}" srcOrd="1" destOrd="0" presId="urn:microsoft.com/office/officeart/2005/8/layout/hierarchy1"/>
    <dgm:cxn modelId="{9D54BBC8-49AA-4CA7-BD2C-8B21144D73F7}" type="presParOf" srcId="{6D30B7D1-8FE1-4066-B341-FB8DAB421A5C}" destId="{EABC216B-0B59-4788-B9D4-D9482D1D39EB}" srcOrd="0" destOrd="0" presId="urn:microsoft.com/office/officeart/2005/8/layout/hierarchy1"/>
    <dgm:cxn modelId="{BD983E59-53E1-48A6-94D6-A909C5540364}" type="presParOf" srcId="{EABC216B-0B59-4788-B9D4-D9482D1D39EB}" destId="{07C174E6-11BB-4662-A91B-CBDB912ACD13}" srcOrd="0" destOrd="0" presId="urn:microsoft.com/office/officeart/2005/8/layout/hierarchy1"/>
    <dgm:cxn modelId="{3D3D7AE6-0562-44C4-BC22-80B7ED07C0CB}" type="presParOf" srcId="{EABC216B-0B59-4788-B9D4-D9482D1D39EB}" destId="{4E417C34-BF01-4C63-9DD8-29282E28DA57}" srcOrd="1" destOrd="0" presId="urn:microsoft.com/office/officeart/2005/8/layout/hierarchy1"/>
    <dgm:cxn modelId="{9FB4768D-3FAF-43AD-9BD1-E206F9CBC7D4}" type="presParOf" srcId="{6D30B7D1-8FE1-4066-B341-FB8DAB421A5C}" destId="{FA2C78A5-ADD5-4BB6-87B5-1F4F8A4B6789}" srcOrd="1" destOrd="0" presId="urn:microsoft.com/office/officeart/2005/8/layout/hierarchy1"/>
    <dgm:cxn modelId="{104E37D4-5B76-4C56-B1D8-5A104E14484D}" type="presParOf" srcId="{1789C804-5705-415B-929F-F545EA5AD59A}" destId="{C2535E44-2B00-41B6-ABEA-AD873559F6F9}" srcOrd="2" destOrd="0" presId="urn:microsoft.com/office/officeart/2005/8/layout/hierarchy1"/>
    <dgm:cxn modelId="{E4CFA442-F867-4F40-A220-C7EC6542A9B6}" type="presParOf" srcId="{1789C804-5705-415B-929F-F545EA5AD59A}" destId="{F8564EDF-CF66-41F2-9E9B-9A22B0B51546}" srcOrd="3" destOrd="0" presId="urn:microsoft.com/office/officeart/2005/8/layout/hierarchy1"/>
    <dgm:cxn modelId="{E3A2B68A-64E8-4E3F-92ED-A3CF67D1335E}" type="presParOf" srcId="{F8564EDF-CF66-41F2-9E9B-9A22B0B51546}" destId="{70935E4A-9E51-4824-94F3-1F206F71DD76}" srcOrd="0" destOrd="0" presId="urn:microsoft.com/office/officeart/2005/8/layout/hierarchy1"/>
    <dgm:cxn modelId="{5D6E3960-5D9A-40EE-A37C-88F572FBAAF1}" type="presParOf" srcId="{70935E4A-9E51-4824-94F3-1F206F71DD76}" destId="{783179EC-0EA5-41C0-84EF-3E02723FAFBF}" srcOrd="0" destOrd="0" presId="urn:microsoft.com/office/officeart/2005/8/layout/hierarchy1"/>
    <dgm:cxn modelId="{3136063F-523B-4777-9462-F52052E4D4BA}" type="presParOf" srcId="{70935E4A-9E51-4824-94F3-1F206F71DD76}" destId="{6EA3DF15-D603-4C97-8D02-7230A87C4827}" srcOrd="1" destOrd="0" presId="urn:microsoft.com/office/officeart/2005/8/layout/hierarchy1"/>
    <dgm:cxn modelId="{CE40DDA7-C15A-451D-A836-3EF0801D2A23}" type="presParOf" srcId="{F8564EDF-CF66-41F2-9E9B-9A22B0B51546}" destId="{D3FBE9FF-EFAB-4E09-A8C1-9355894CC6D6}" srcOrd="1" destOrd="0" presId="urn:microsoft.com/office/officeart/2005/8/layout/hierarchy1"/>
    <dgm:cxn modelId="{EFB5B8AC-187E-474B-B209-5574F0B32529}" type="presParOf" srcId="{1789C804-5705-415B-929F-F545EA5AD59A}" destId="{07A73B17-88FD-453A-852E-E14FB97E09FD}" srcOrd="4" destOrd="0" presId="urn:microsoft.com/office/officeart/2005/8/layout/hierarchy1"/>
    <dgm:cxn modelId="{51BAB044-1E8C-4F51-A7DB-23F8B049E672}" type="presParOf" srcId="{1789C804-5705-415B-929F-F545EA5AD59A}" destId="{177169C1-90A8-42B9-B050-41FA6CA8E84B}" srcOrd="5" destOrd="0" presId="urn:microsoft.com/office/officeart/2005/8/layout/hierarchy1"/>
    <dgm:cxn modelId="{EEF1398E-ACDB-45E5-8CE6-BDB6C0F10922}" type="presParOf" srcId="{177169C1-90A8-42B9-B050-41FA6CA8E84B}" destId="{034CC034-2720-4F3F-BF9A-6466B27EB239}" srcOrd="0" destOrd="0" presId="urn:microsoft.com/office/officeart/2005/8/layout/hierarchy1"/>
    <dgm:cxn modelId="{26DB7CFF-D032-4A47-BD30-826994920E63}" type="presParOf" srcId="{034CC034-2720-4F3F-BF9A-6466B27EB239}" destId="{A13C95E5-CAED-4F6C-9CA6-58B2F54A0760}" srcOrd="0" destOrd="0" presId="urn:microsoft.com/office/officeart/2005/8/layout/hierarchy1"/>
    <dgm:cxn modelId="{A2364399-BD93-411F-9C45-5604EA2ACFFD}" type="presParOf" srcId="{034CC034-2720-4F3F-BF9A-6466B27EB239}" destId="{CBA7B64D-EB9C-40EF-9E42-D754BD8376D9}" srcOrd="1" destOrd="0" presId="urn:microsoft.com/office/officeart/2005/8/layout/hierarchy1"/>
    <dgm:cxn modelId="{5352CDD7-690F-4994-B21D-05569BAACA1B}" type="presParOf" srcId="{177169C1-90A8-42B9-B050-41FA6CA8E84B}" destId="{AE8BA016-E047-42B6-B382-695DD191A435}" srcOrd="1" destOrd="0" presId="urn:microsoft.com/office/officeart/2005/8/layout/hierarchy1"/>
    <dgm:cxn modelId="{3C829FD7-2A5F-44B4-B365-EB1FD22BF7AD}" type="presParOf" srcId="{1789C804-5705-415B-929F-F545EA5AD59A}" destId="{372CFC47-7048-4822-8A1F-58A3A048C4F2}" srcOrd="6" destOrd="0" presId="urn:microsoft.com/office/officeart/2005/8/layout/hierarchy1"/>
    <dgm:cxn modelId="{6C1501F7-B995-49CD-93E7-CA7CE4635B47}" type="presParOf" srcId="{1789C804-5705-415B-929F-F545EA5AD59A}" destId="{B4B96628-D51E-49E5-B7C4-BEA4A553A769}" srcOrd="7" destOrd="0" presId="urn:microsoft.com/office/officeart/2005/8/layout/hierarchy1"/>
    <dgm:cxn modelId="{71B4F121-3253-4876-A53C-0E1D6492431F}" type="presParOf" srcId="{B4B96628-D51E-49E5-B7C4-BEA4A553A769}" destId="{613FAE28-CEFA-4E60-B011-F7465309E659}" srcOrd="0" destOrd="0" presId="urn:microsoft.com/office/officeart/2005/8/layout/hierarchy1"/>
    <dgm:cxn modelId="{22717C97-F1F0-4EF5-A9E9-94148862C608}" type="presParOf" srcId="{613FAE28-CEFA-4E60-B011-F7465309E659}" destId="{E16DD2B4-2369-43E2-B01F-659CCC2FC2B3}" srcOrd="0" destOrd="0" presId="urn:microsoft.com/office/officeart/2005/8/layout/hierarchy1"/>
    <dgm:cxn modelId="{E1C21F43-D7AE-4C3D-8188-F33CA214354B}" type="presParOf" srcId="{613FAE28-CEFA-4E60-B011-F7465309E659}" destId="{5AA8E455-D8C9-433B-B20C-676E168C0A1E}" srcOrd="1" destOrd="0" presId="urn:microsoft.com/office/officeart/2005/8/layout/hierarchy1"/>
    <dgm:cxn modelId="{EE0EBD07-5C3A-4AFC-A459-674611F05680}" type="presParOf" srcId="{B4B96628-D51E-49E5-B7C4-BEA4A553A769}" destId="{F5F69141-E32E-4EE9-A426-24C124B95F48}"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2CFC47-7048-4822-8A1F-58A3A048C4F2}">
      <dsp:nvSpPr>
        <dsp:cNvPr id="0" name=""/>
        <dsp:cNvSpPr/>
      </dsp:nvSpPr>
      <dsp:spPr>
        <a:xfrm>
          <a:off x="6547280" y="2163402"/>
          <a:ext cx="943103" cy="362798"/>
        </a:xfrm>
        <a:custGeom>
          <a:avLst/>
          <a:gdLst/>
          <a:ahLst/>
          <a:cxnLst/>
          <a:rect l="0" t="0" r="0" b="0"/>
          <a:pathLst>
            <a:path>
              <a:moveTo>
                <a:pt x="0" y="0"/>
              </a:moveTo>
              <a:lnTo>
                <a:pt x="0" y="197164"/>
              </a:lnTo>
              <a:lnTo>
                <a:pt x="641575" y="197164"/>
              </a:lnTo>
              <a:lnTo>
                <a:pt x="641575" y="246805"/>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07A73B17-88FD-453A-852E-E14FB97E09FD}">
      <dsp:nvSpPr>
        <dsp:cNvPr id="0" name=""/>
        <dsp:cNvSpPr/>
      </dsp:nvSpPr>
      <dsp:spPr>
        <a:xfrm>
          <a:off x="6285631" y="2163402"/>
          <a:ext cx="261648" cy="362798"/>
        </a:xfrm>
        <a:custGeom>
          <a:avLst/>
          <a:gdLst/>
          <a:ahLst/>
          <a:cxnLst/>
          <a:rect l="0" t="0" r="0" b="0"/>
          <a:pathLst>
            <a:path>
              <a:moveTo>
                <a:pt x="177994" y="0"/>
              </a:moveTo>
              <a:lnTo>
                <a:pt x="177994"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C2535E44-2B00-41B6-ABEA-AD873559F6F9}">
      <dsp:nvSpPr>
        <dsp:cNvPr id="0" name=""/>
        <dsp:cNvSpPr/>
      </dsp:nvSpPr>
      <dsp:spPr>
        <a:xfrm>
          <a:off x="5040267" y="2163402"/>
          <a:ext cx="1507013" cy="362798"/>
        </a:xfrm>
        <a:custGeom>
          <a:avLst/>
          <a:gdLst/>
          <a:ahLst/>
          <a:cxnLst/>
          <a:rect l="0" t="0" r="0" b="0"/>
          <a:pathLst>
            <a:path>
              <a:moveTo>
                <a:pt x="1025193" y="0"/>
              </a:moveTo>
              <a:lnTo>
                <a:pt x="1025193"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16C84192-F8A2-44B9-A4EB-C578591CCAA4}">
      <dsp:nvSpPr>
        <dsp:cNvPr id="0" name=""/>
        <dsp:cNvSpPr/>
      </dsp:nvSpPr>
      <dsp:spPr>
        <a:xfrm>
          <a:off x="3740169" y="2163402"/>
          <a:ext cx="2807110" cy="362798"/>
        </a:xfrm>
        <a:custGeom>
          <a:avLst/>
          <a:gdLst/>
          <a:ahLst/>
          <a:cxnLst/>
          <a:rect l="0" t="0" r="0" b="0"/>
          <a:pathLst>
            <a:path>
              <a:moveTo>
                <a:pt x="1909625" y="0"/>
              </a:moveTo>
              <a:lnTo>
                <a:pt x="1909625" y="197164"/>
              </a:lnTo>
              <a:lnTo>
                <a:pt x="0" y="197164"/>
              </a:lnTo>
              <a:lnTo>
                <a:pt x="0" y="246805"/>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AA74B73C-9F9F-40AB-A7F0-3743C94B08D1}">
      <dsp:nvSpPr>
        <dsp:cNvPr id="0" name=""/>
        <dsp:cNvSpPr/>
      </dsp:nvSpPr>
      <dsp:spPr>
        <a:xfrm>
          <a:off x="4050854" y="1317559"/>
          <a:ext cx="2496425" cy="345662"/>
        </a:xfrm>
        <a:custGeom>
          <a:avLst/>
          <a:gdLst/>
          <a:ahLst/>
          <a:cxnLst/>
          <a:rect l="0" t="0" r="0" b="0"/>
          <a:pathLst>
            <a:path>
              <a:moveTo>
                <a:pt x="0" y="0"/>
              </a:moveTo>
              <a:lnTo>
                <a:pt x="0" y="185507"/>
              </a:lnTo>
              <a:lnTo>
                <a:pt x="1698272" y="185507"/>
              </a:lnTo>
              <a:lnTo>
                <a:pt x="1698272" y="235147"/>
              </a:lnTo>
            </a:path>
          </a:pathLst>
        </a:custGeom>
        <a:noFill/>
        <a:ln w="12700" cap="flat" cmpd="sng" algn="ctr">
          <a:solidFill>
            <a:srgbClr val="98C72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EBBFEADF-2356-47F5-BA64-662DE7558290}">
      <dsp:nvSpPr>
        <dsp:cNvPr id="0" name=""/>
        <dsp:cNvSpPr/>
      </dsp:nvSpPr>
      <dsp:spPr>
        <a:xfrm>
          <a:off x="1437230" y="2125724"/>
          <a:ext cx="696916" cy="411651"/>
        </a:xfrm>
        <a:custGeom>
          <a:avLst/>
          <a:gdLst/>
          <a:ahLst/>
          <a:cxnLst/>
          <a:rect l="0" t="0" r="0" b="0"/>
          <a:pathLst>
            <a:path>
              <a:moveTo>
                <a:pt x="0" y="0"/>
              </a:moveTo>
              <a:lnTo>
                <a:pt x="0" y="230398"/>
              </a:lnTo>
              <a:lnTo>
                <a:pt x="474099" y="230398"/>
              </a:lnTo>
              <a:lnTo>
                <a:pt x="474099" y="280038"/>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3AF4EBA8-40E7-4B8E-852E-3E126D235823}">
      <dsp:nvSpPr>
        <dsp:cNvPr id="0" name=""/>
        <dsp:cNvSpPr/>
      </dsp:nvSpPr>
      <dsp:spPr>
        <a:xfrm>
          <a:off x="1111611" y="2125724"/>
          <a:ext cx="325619" cy="447449"/>
        </a:xfrm>
        <a:custGeom>
          <a:avLst/>
          <a:gdLst/>
          <a:ahLst/>
          <a:cxnLst/>
          <a:rect l="0" t="0" r="0" b="0"/>
          <a:pathLst>
            <a:path>
              <a:moveTo>
                <a:pt x="221512" y="0"/>
              </a:moveTo>
              <a:lnTo>
                <a:pt x="221512" y="254751"/>
              </a:lnTo>
              <a:lnTo>
                <a:pt x="0" y="254751"/>
              </a:lnTo>
              <a:lnTo>
                <a:pt x="0" y="304391"/>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9006C8A9-7E5E-4943-A9E5-D3904F851719}">
      <dsp:nvSpPr>
        <dsp:cNvPr id="0" name=""/>
        <dsp:cNvSpPr/>
      </dsp:nvSpPr>
      <dsp:spPr>
        <a:xfrm>
          <a:off x="306322" y="2125724"/>
          <a:ext cx="1130908" cy="308098"/>
        </a:xfrm>
        <a:custGeom>
          <a:avLst/>
          <a:gdLst/>
          <a:ahLst/>
          <a:cxnLst/>
          <a:rect l="0" t="0" r="0" b="0"/>
          <a:pathLst>
            <a:path>
              <a:moveTo>
                <a:pt x="769336" y="0"/>
              </a:moveTo>
              <a:lnTo>
                <a:pt x="769336" y="159953"/>
              </a:lnTo>
              <a:lnTo>
                <a:pt x="0" y="159953"/>
              </a:lnTo>
              <a:lnTo>
                <a:pt x="0" y="209593"/>
              </a:lnTo>
            </a:path>
          </a:pathLst>
        </a:custGeom>
        <a:noFill/>
        <a:ln w="12700" cap="flat" cmpd="sng" algn="ctr">
          <a:solidFill>
            <a:srgbClr val="98C723">
              <a:shade val="8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2A6B54B8-BC02-4F3C-84B0-643A6863C028}">
      <dsp:nvSpPr>
        <dsp:cNvPr id="0" name=""/>
        <dsp:cNvSpPr/>
      </dsp:nvSpPr>
      <dsp:spPr>
        <a:xfrm>
          <a:off x="1437230" y="1317559"/>
          <a:ext cx="2613623" cy="297039"/>
        </a:xfrm>
        <a:custGeom>
          <a:avLst/>
          <a:gdLst/>
          <a:ahLst/>
          <a:cxnLst/>
          <a:rect l="0" t="0" r="0" b="0"/>
          <a:pathLst>
            <a:path>
              <a:moveTo>
                <a:pt x="1778000" y="0"/>
              </a:moveTo>
              <a:lnTo>
                <a:pt x="1778000" y="152430"/>
              </a:lnTo>
              <a:lnTo>
                <a:pt x="0" y="152430"/>
              </a:lnTo>
              <a:lnTo>
                <a:pt x="0" y="202070"/>
              </a:lnTo>
            </a:path>
          </a:pathLst>
        </a:custGeom>
        <a:noFill/>
        <a:ln w="12700" cap="flat" cmpd="sng" algn="ctr">
          <a:solidFill>
            <a:srgbClr val="98C723">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sp>
    <dsp:sp modelId="{9C7E04F1-4E74-40C0-880D-7AF1DD2D655E}">
      <dsp:nvSpPr>
        <dsp:cNvPr id="0" name=""/>
        <dsp:cNvSpPr/>
      </dsp:nvSpPr>
      <dsp:spPr>
        <a:xfrm>
          <a:off x="1416832" y="605702"/>
          <a:ext cx="5268043" cy="711856"/>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DCB93C-8A06-4150-BF5D-AADA536777E9}">
      <dsp:nvSpPr>
        <dsp:cNvPr id="0" name=""/>
        <dsp:cNvSpPr/>
      </dsp:nvSpPr>
      <dsp:spPr>
        <a:xfrm>
          <a:off x="1504353" y="688847"/>
          <a:ext cx="5268043" cy="711856"/>
        </a:xfrm>
        <a:prstGeom prst="roundRect">
          <a:avLst>
            <a:gd name="adj" fmla="val 10000"/>
          </a:avLst>
        </a:prstGeom>
        <a:solidFill>
          <a:srgbClr val="DEAE00">
            <a:lumMod val="60000"/>
            <a:lumOff val="40000"/>
            <a:alpha val="90000"/>
          </a:srgb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rgbClr val="FF0000"/>
              </a:solidFill>
              <a:latin typeface="Calibri"/>
              <a:ea typeface="+mn-ea"/>
              <a:cs typeface="Arial"/>
            </a:rPr>
            <a:t>هناك عدد من الطرق التي يمكن للمنظمات ان تقلل حجم القوى العاملة</a:t>
          </a:r>
        </a:p>
      </dsp:txBody>
      <dsp:txXfrm>
        <a:off x="1525203" y="709697"/>
        <a:ext cx="5226343" cy="670156"/>
      </dsp:txXfrm>
    </dsp:sp>
    <dsp:sp modelId="{476DF1C1-4327-448B-BE14-C58B4430D4ED}">
      <dsp:nvSpPr>
        <dsp:cNvPr id="0" name=""/>
        <dsp:cNvSpPr/>
      </dsp:nvSpPr>
      <dsp:spPr>
        <a:xfrm>
          <a:off x="-87520" y="1614599"/>
          <a:ext cx="3049502" cy="511124"/>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249543-EDD2-4404-A675-9CB3C6299386}">
      <dsp:nvSpPr>
        <dsp:cNvPr id="0" name=""/>
        <dsp:cNvSpPr/>
      </dsp:nvSpPr>
      <dsp:spPr>
        <a:xfrm>
          <a:off x="0" y="1697744"/>
          <a:ext cx="3049502" cy="511124"/>
        </a:xfrm>
        <a:prstGeom prst="roundRect">
          <a:avLst>
            <a:gd name="adj" fmla="val 10000"/>
          </a:avLst>
        </a:prstGeom>
        <a:solidFill>
          <a:srgbClr val="59B0B9">
            <a:lumMod val="20000"/>
            <a:lumOff val="80000"/>
            <a:alpha val="90000"/>
          </a:srgb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هناك مجموعة من البدائل لفحص العمال</a:t>
          </a:r>
          <a:endParaRPr lang="en-US" sz="1400" kern="1200">
            <a:solidFill>
              <a:sysClr val="windowText" lastClr="000000">
                <a:hueOff val="0"/>
                <a:satOff val="0"/>
                <a:lumOff val="0"/>
                <a:alphaOff val="0"/>
              </a:sysClr>
            </a:solidFill>
            <a:latin typeface="Calibri"/>
            <a:ea typeface="+mn-ea"/>
            <a:cs typeface="+mn-cs"/>
          </a:endParaRPr>
        </a:p>
      </dsp:txBody>
      <dsp:txXfrm>
        <a:off x="14970" y="1712714"/>
        <a:ext cx="3019562" cy="481184"/>
      </dsp:txXfrm>
    </dsp:sp>
    <dsp:sp modelId="{748E6601-B738-4666-B387-F4A65950E101}">
      <dsp:nvSpPr>
        <dsp:cNvPr id="0" name=""/>
        <dsp:cNvSpPr/>
      </dsp:nvSpPr>
      <dsp:spPr>
        <a:xfrm>
          <a:off x="-87520" y="2433823"/>
          <a:ext cx="787685"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ACE3E9-A073-431A-B5CC-F9F4A352BB50}">
      <dsp:nvSpPr>
        <dsp:cNvPr id="0" name=""/>
        <dsp:cNvSpPr/>
      </dsp:nvSpPr>
      <dsp:spPr>
        <a:xfrm>
          <a:off x="0" y="2516967"/>
          <a:ext cx="787685"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اعادة التوزيع</a:t>
          </a:r>
          <a:endParaRPr lang="en-US" sz="1400" kern="1200">
            <a:solidFill>
              <a:sysClr val="windowText" lastClr="000000">
                <a:hueOff val="0"/>
                <a:satOff val="0"/>
                <a:lumOff val="0"/>
                <a:alphaOff val="0"/>
              </a:sysClr>
            </a:solidFill>
            <a:latin typeface="Calibri"/>
            <a:ea typeface="+mn-ea"/>
            <a:cs typeface="+mn-cs"/>
          </a:endParaRPr>
        </a:p>
      </dsp:txBody>
      <dsp:txXfrm>
        <a:off x="14650" y="2531617"/>
        <a:ext cx="758385" cy="470880"/>
      </dsp:txXfrm>
    </dsp:sp>
    <dsp:sp modelId="{E69E4B81-19AF-4066-B1FF-8141D105C702}">
      <dsp:nvSpPr>
        <dsp:cNvPr id="0" name=""/>
        <dsp:cNvSpPr/>
      </dsp:nvSpPr>
      <dsp:spPr>
        <a:xfrm>
          <a:off x="717768" y="2573173"/>
          <a:ext cx="787685"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342ABC-C624-4CE2-90F9-3220CADBB99C}">
      <dsp:nvSpPr>
        <dsp:cNvPr id="0" name=""/>
        <dsp:cNvSpPr/>
      </dsp:nvSpPr>
      <dsp:spPr>
        <a:xfrm>
          <a:off x="805288" y="2656318"/>
          <a:ext cx="787685"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عملية التكرا</a:t>
          </a:r>
          <a:r>
            <a:rPr lang="ar-IQ" sz="1000" kern="1200">
              <a:solidFill>
                <a:sysClr val="windowText" lastClr="000000">
                  <a:hueOff val="0"/>
                  <a:satOff val="0"/>
                  <a:lumOff val="0"/>
                  <a:alphaOff val="0"/>
                </a:sysClr>
              </a:solidFill>
              <a:latin typeface="Calibri"/>
              <a:ea typeface="+mn-ea"/>
              <a:cs typeface="Arial"/>
            </a:rPr>
            <a:t>ر</a:t>
          </a:r>
          <a:endParaRPr lang="en-US" sz="1000" kern="1200">
            <a:solidFill>
              <a:sysClr val="windowText" lastClr="000000">
                <a:hueOff val="0"/>
                <a:satOff val="0"/>
                <a:lumOff val="0"/>
                <a:alphaOff val="0"/>
              </a:sysClr>
            </a:solidFill>
            <a:latin typeface="Calibri"/>
            <a:ea typeface="+mn-ea"/>
            <a:cs typeface="+mn-cs"/>
          </a:endParaRPr>
        </a:p>
      </dsp:txBody>
      <dsp:txXfrm>
        <a:off x="819938" y="2670968"/>
        <a:ext cx="758385" cy="470880"/>
      </dsp:txXfrm>
    </dsp:sp>
    <dsp:sp modelId="{91496A7A-5B1D-4C04-98AA-56E188819758}">
      <dsp:nvSpPr>
        <dsp:cNvPr id="0" name=""/>
        <dsp:cNvSpPr/>
      </dsp:nvSpPr>
      <dsp:spPr>
        <a:xfrm>
          <a:off x="1654990" y="2537375"/>
          <a:ext cx="958314"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CB41D9-D046-4E2B-8B46-3AAF4293E9E1}">
      <dsp:nvSpPr>
        <dsp:cNvPr id="0" name=""/>
        <dsp:cNvSpPr/>
      </dsp:nvSpPr>
      <dsp:spPr>
        <a:xfrm>
          <a:off x="1742510" y="2620520"/>
          <a:ext cx="958314"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تخفيض</a:t>
          </a:r>
          <a:r>
            <a:rPr lang="ar-IQ" sz="1000" kern="1200">
              <a:solidFill>
                <a:sysClr val="windowText" lastClr="000000">
                  <a:hueOff val="0"/>
                  <a:satOff val="0"/>
                  <a:lumOff val="0"/>
                  <a:alphaOff val="0"/>
                </a:sysClr>
              </a:solidFill>
              <a:latin typeface="Calibri"/>
              <a:ea typeface="+mn-ea"/>
              <a:cs typeface="Arial"/>
            </a:rPr>
            <a:t> </a:t>
          </a:r>
          <a:r>
            <a:rPr lang="ar-IQ" sz="1400" kern="1200">
              <a:solidFill>
                <a:sysClr val="windowText" lastClr="000000">
                  <a:hueOff val="0"/>
                  <a:satOff val="0"/>
                  <a:lumOff val="0"/>
                  <a:alphaOff val="0"/>
                </a:sysClr>
              </a:solidFill>
              <a:latin typeface="Calibri"/>
              <a:ea typeface="+mn-ea"/>
              <a:cs typeface="Arial"/>
            </a:rPr>
            <a:t>الاجور</a:t>
          </a:r>
          <a:endParaRPr lang="en-US" sz="1400" kern="1200">
            <a:solidFill>
              <a:sysClr val="windowText" lastClr="000000">
                <a:hueOff val="0"/>
                <a:satOff val="0"/>
                <a:lumOff val="0"/>
                <a:alphaOff val="0"/>
              </a:sysClr>
            </a:solidFill>
            <a:latin typeface="Calibri"/>
            <a:ea typeface="+mn-ea"/>
            <a:cs typeface="+mn-cs"/>
          </a:endParaRPr>
        </a:p>
      </dsp:txBody>
      <dsp:txXfrm>
        <a:off x="1757160" y="2635170"/>
        <a:ext cx="929014" cy="470880"/>
      </dsp:txXfrm>
    </dsp:sp>
    <dsp:sp modelId="{62C1EDDC-11C5-468A-B69C-8DE588387F1C}">
      <dsp:nvSpPr>
        <dsp:cNvPr id="0" name=""/>
        <dsp:cNvSpPr/>
      </dsp:nvSpPr>
      <dsp:spPr>
        <a:xfrm>
          <a:off x="5117185" y="1663222"/>
          <a:ext cx="2860190"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ACB8A5-B919-4B5F-8079-3A4105DDBF8F}">
      <dsp:nvSpPr>
        <dsp:cNvPr id="0" name=""/>
        <dsp:cNvSpPr/>
      </dsp:nvSpPr>
      <dsp:spPr>
        <a:xfrm>
          <a:off x="5204705" y="1746366"/>
          <a:ext cx="2860190" cy="500180"/>
        </a:xfrm>
        <a:prstGeom prst="roundRect">
          <a:avLst>
            <a:gd name="adj" fmla="val 10000"/>
          </a:avLst>
        </a:prstGeom>
        <a:solidFill>
          <a:srgbClr val="59B0B9">
            <a:lumMod val="20000"/>
            <a:lumOff val="80000"/>
            <a:alpha val="90000"/>
          </a:srgb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فحص الاستراتيجيات التي يستخدمها اصحاب العمل</a:t>
          </a:r>
          <a:endParaRPr lang="en-US" sz="1400" kern="1200">
            <a:solidFill>
              <a:sysClr val="windowText" lastClr="000000">
                <a:hueOff val="0"/>
                <a:satOff val="0"/>
                <a:lumOff val="0"/>
                <a:alphaOff val="0"/>
              </a:sysClr>
            </a:solidFill>
            <a:latin typeface="Calibri"/>
            <a:ea typeface="+mn-ea"/>
            <a:cs typeface="+mn-cs"/>
          </a:endParaRPr>
        </a:p>
      </dsp:txBody>
      <dsp:txXfrm>
        <a:off x="5219355" y="1761016"/>
        <a:ext cx="2830890" cy="470880"/>
      </dsp:txXfrm>
    </dsp:sp>
    <dsp:sp modelId="{07C174E6-11BB-4662-A91B-CBDB912ACD13}">
      <dsp:nvSpPr>
        <dsp:cNvPr id="0" name=""/>
        <dsp:cNvSpPr/>
      </dsp:nvSpPr>
      <dsp:spPr>
        <a:xfrm>
          <a:off x="3142198" y="2526201"/>
          <a:ext cx="1195943"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417C34-BF01-4C63-9DD8-29282E28DA57}">
      <dsp:nvSpPr>
        <dsp:cNvPr id="0" name=""/>
        <dsp:cNvSpPr/>
      </dsp:nvSpPr>
      <dsp:spPr>
        <a:xfrm>
          <a:off x="3229718" y="2609346"/>
          <a:ext cx="1195943"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التقاعد المبكر</a:t>
          </a:r>
          <a:endParaRPr lang="en-US" sz="1400" kern="1200">
            <a:solidFill>
              <a:sysClr val="windowText" lastClr="000000">
                <a:hueOff val="0"/>
                <a:satOff val="0"/>
                <a:lumOff val="0"/>
                <a:alphaOff val="0"/>
              </a:sysClr>
            </a:solidFill>
            <a:latin typeface="Calibri"/>
            <a:ea typeface="+mn-ea"/>
            <a:cs typeface="+mn-cs"/>
          </a:endParaRPr>
        </a:p>
      </dsp:txBody>
      <dsp:txXfrm>
        <a:off x="3244368" y="2623996"/>
        <a:ext cx="1166643" cy="470880"/>
      </dsp:txXfrm>
    </dsp:sp>
    <dsp:sp modelId="{783179EC-0EA5-41C0-84EF-3E02723FAFBF}">
      <dsp:nvSpPr>
        <dsp:cNvPr id="0" name=""/>
        <dsp:cNvSpPr/>
      </dsp:nvSpPr>
      <dsp:spPr>
        <a:xfrm>
          <a:off x="4513183" y="2526201"/>
          <a:ext cx="1054167"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A3DF15-D603-4C97-8D02-7230A87C4827}">
      <dsp:nvSpPr>
        <dsp:cNvPr id="0" name=""/>
        <dsp:cNvSpPr/>
      </dsp:nvSpPr>
      <dsp:spPr>
        <a:xfrm>
          <a:off x="4600703" y="2609346"/>
          <a:ext cx="1054167"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التكرار الاجباري</a:t>
          </a:r>
          <a:endParaRPr lang="en-US" sz="1400" kern="1200">
            <a:solidFill>
              <a:sysClr val="windowText" lastClr="000000">
                <a:hueOff val="0"/>
                <a:satOff val="0"/>
                <a:lumOff val="0"/>
                <a:alphaOff val="0"/>
              </a:sysClr>
            </a:solidFill>
            <a:latin typeface="Calibri"/>
            <a:ea typeface="+mn-ea"/>
            <a:cs typeface="+mn-cs"/>
          </a:endParaRPr>
        </a:p>
      </dsp:txBody>
      <dsp:txXfrm>
        <a:off x="4615353" y="2623996"/>
        <a:ext cx="1024867" cy="470880"/>
      </dsp:txXfrm>
    </dsp:sp>
    <dsp:sp modelId="{A13C95E5-CAED-4F6C-9CA6-58B2F54A0760}">
      <dsp:nvSpPr>
        <dsp:cNvPr id="0" name=""/>
        <dsp:cNvSpPr/>
      </dsp:nvSpPr>
      <dsp:spPr>
        <a:xfrm>
          <a:off x="5742392" y="2526201"/>
          <a:ext cx="1086478" cy="500180"/>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A7B64D-EB9C-40EF-9E42-D754BD8376D9}">
      <dsp:nvSpPr>
        <dsp:cNvPr id="0" name=""/>
        <dsp:cNvSpPr/>
      </dsp:nvSpPr>
      <dsp:spPr>
        <a:xfrm>
          <a:off x="5829912" y="2609346"/>
          <a:ext cx="1086478" cy="500180"/>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التكرار الطوعي</a:t>
          </a:r>
          <a:endParaRPr lang="en-US" sz="1400" kern="1200">
            <a:solidFill>
              <a:sysClr val="windowText" lastClr="000000">
                <a:hueOff val="0"/>
                <a:satOff val="0"/>
                <a:lumOff val="0"/>
                <a:alphaOff val="0"/>
              </a:sysClr>
            </a:solidFill>
            <a:latin typeface="Calibri"/>
            <a:ea typeface="+mn-ea"/>
            <a:cs typeface="+mn-cs"/>
          </a:endParaRPr>
        </a:p>
      </dsp:txBody>
      <dsp:txXfrm>
        <a:off x="5844562" y="2623996"/>
        <a:ext cx="1057178" cy="470880"/>
      </dsp:txXfrm>
    </dsp:sp>
    <dsp:sp modelId="{E16DD2B4-2369-43E2-B01F-659CCC2FC2B3}">
      <dsp:nvSpPr>
        <dsp:cNvPr id="0" name=""/>
        <dsp:cNvSpPr/>
      </dsp:nvSpPr>
      <dsp:spPr>
        <a:xfrm>
          <a:off x="7003912" y="2526201"/>
          <a:ext cx="972941" cy="430895"/>
        </a:xfrm>
        <a:prstGeom prst="roundRect">
          <a:avLst>
            <a:gd name="adj" fmla="val 10000"/>
          </a:avLst>
        </a:prstGeom>
        <a:solidFill>
          <a:srgbClr val="98C723">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A8E455-D8C9-433B-B20C-676E168C0A1E}">
      <dsp:nvSpPr>
        <dsp:cNvPr id="0" name=""/>
        <dsp:cNvSpPr/>
      </dsp:nvSpPr>
      <dsp:spPr>
        <a:xfrm>
          <a:off x="7091433" y="2609346"/>
          <a:ext cx="972941" cy="430895"/>
        </a:xfrm>
        <a:prstGeom prst="roundRect">
          <a:avLst>
            <a:gd name="adj" fmla="val 10000"/>
          </a:avLst>
        </a:prstGeom>
        <a:solidFill>
          <a:sysClr val="window" lastClr="FFFFFF">
            <a:alpha val="90000"/>
            <a:hueOff val="0"/>
            <a:satOff val="0"/>
            <a:lumOff val="0"/>
            <a:alphaOff val="0"/>
          </a:sysClr>
        </a:solidFill>
        <a:ln w="12700" cap="flat" cmpd="sng" algn="ctr">
          <a:solidFill>
            <a:srgbClr val="98C723">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ar-IQ" sz="1400" kern="1200">
              <a:solidFill>
                <a:sysClr val="windowText" lastClr="000000">
                  <a:hueOff val="0"/>
                  <a:satOff val="0"/>
                  <a:lumOff val="0"/>
                  <a:alphaOff val="0"/>
                </a:sysClr>
              </a:solidFill>
              <a:latin typeface="Calibri"/>
              <a:ea typeface="+mn-ea"/>
              <a:cs typeface="Arial"/>
            </a:rPr>
            <a:t>ا</a:t>
          </a:r>
          <a:r>
            <a:rPr lang="ar-IQ" sz="1200" kern="1200">
              <a:solidFill>
                <a:sysClr val="windowText" lastClr="000000">
                  <a:hueOff val="0"/>
                  <a:satOff val="0"/>
                  <a:lumOff val="0"/>
                  <a:alphaOff val="0"/>
                </a:sysClr>
              </a:solidFill>
              <a:latin typeface="Calibri"/>
              <a:ea typeface="+mn-ea"/>
              <a:cs typeface="Arial"/>
            </a:rPr>
            <a:t>لاستنزا</a:t>
          </a:r>
          <a:r>
            <a:rPr lang="ar-IQ" sz="1400" kern="1200">
              <a:solidFill>
                <a:sysClr val="windowText" lastClr="000000">
                  <a:hueOff val="0"/>
                  <a:satOff val="0"/>
                  <a:lumOff val="0"/>
                  <a:alphaOff val="0"/>
                </a:sysClr>
              </a:solidFill>
              <a:latin typeface="Calibri"/>
              <a:ea typeface="+mn-ea"/>
              <a:cs typeface="Arial"/>
            </a:rPr>
            <a:t>ف الطبيعي</a:t>
          </a:r>
          <a:endParaRPr lang="en-US" sz="1400" kern="1200">
            <a:solidFill>
              <a:sysClr val="windowText" lastClr="000000">
                <a:hueOff val="0"/>
                <a:satOff val="0"/>
                <a:lumOff val="0"/>
                <a:alphaOff val="0"/>
              </a:sysClr>
            </a:solidFill>
            <a:latin typeface="Calibri"/>
            <a:ea typeface="+mn-ea"/>
            <a:cs typeface="+mn-cs"/>
          </a:endParaRPr>
        </a:p>
      </dsp:txBody>
      <dsp:txXfrm>
        <a:off x="7104053" y="2621966"/>
        <a:ext cx="947701" cy="40565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01/03/1442</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01/03/1442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01/03/1442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01/03/1442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01/03/1442</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01/03/1442</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728191"/>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IQ" sz="36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إدارة المسار الوظيفي وترشيق </a:t>
            </a:r>
            <a:r>
              <a:rPr lang="ar-IQ"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العمل</a:t>
            </a:r>
            <a:br>
              <a:rPr lang="ar-IQ"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br>
            <a:r>
              <a:rPr lang="en-US" sz="3600" b="1" spc="50" dirty="0">
                <a:ln w="12700" cmpd="sng">
                  <a:solidFill>
                    <a:schemeClr val="accent6">
                      <a:satMod val="120000"/>
                      <a:shade val="80000"/>
                    </a:schemeClr>
                  </a:solidFill>
                  <a:prstDash val="solid"/>
                </a:ln>
                <a:solidFill>
                  <a:schemeClr val="accent1">
                    <a:lumMod val="75000"/>
                  </a:schemeClr>
                </a:solidFill>
                <a:effectLst>
                  <a:glow rad="53100">
                    <a:schemeClr val="accent6">
                      <a:satMod val="180000"/>
                      <a:alpha val="30000"/>
                    </a:schemeClr>
                  </a:glow>
                </a:effectLst>
              </a:rPr>
              <a:t>CAREER MANAGEMENT</a:t>
            </a:r>
            <a:endParaRPr lang="ar-IQ" sz="3600" b="1" spc="50" dirty="0">
              <a:ln w="12700" cmpd="sng">
                <a:solidFill>
                  <a:schemeClr val="accent6">
                    <a:satMod val="120000"/>
                    <a:shade val="80000"/>
                  </a:schemeClr>
                </a:solidFill>
                <a:prstDash val="solid"/>
              </a:ln>
              <a:solidFill>
                <a:schemeClr val="accent1">
                  <a:lumMod val="75000"/>
                </a:schemeClr>
              </a:solidFill>
              <a:effectLst>
                <a:glow rad="53100">
                  <a:schemeClr val="accent6">
                    <a:satMod val="180000"/>
                    <a:alpha val="30000"/>
                  </a:schemeClr>
                </a:glow>
              </a:effectLst>
            </a:endParaRPr>
          </a:p>
        </p:txBody>
      </p:sp>
      <p:sp>
        <p:nvSpPr>
          <p:cNvPr id="3" name="Subtitle 2"/>
          <p:cNvSpPr>
            <a:spLocks noGrp="1"/>
          </p:cNvSpPr>
          <p:nvPr>
            <p:ph type="subTitle" idx="1"/>
          </p:nvPr>
        </p:nvSpPr>
        <p:spPr>
          <a:xfrm>
            <a:off x="323528" y="3356992"/>
            <a:ext cx="7704856" cy="2929880"/>
          </a:xfrm>
          <a:solidFill>
            <a:srgbClr val="002060"/>
          </a:solidFill>
        </p:spPr>
        <p:style>
          <a:lnRef idx="1">
            <a:schemeClr val="accent2"/>
          </a:lnRef>
          <a:fillRef idx="2">
            <a:schemeClr val="accent2"/>
          </a:fillRef>
          <a:effectRef idx="1">
            <a:schemeClr val="accent2"/>
          </a:effectRef>
          <a:fontRef idx="minor">
            <a:schemeClr val="dk1"/>
          </a:fontRef>
        </p:style>
        <p:txBody>
          <a:bodyPr>
            <a:normAutofit/>
            <a:scene3d>
              <a:camera prst="orthographicFront"/>
              <a:lightRig rig="balanced" dir="t">
                <a:rot lat="0" lon="0" rev="2100000"/>
              </a:lightRig>
            </a:scene3d>
            <a:sp3d extrusionH="57150" prstMaterial="metal">
              <a:bevelT w="38100" h="25400"/>
              <a:contourClr>
                <a:schemeClr val="bg2"/>
              </a:contourClr>
            </a:sp3d>
          </a:bodyPr>
          <a:lstStyle/>
          <a:p>
            <a:r>
              <a:rPr lang="ar-IQ" b="1" dirty="0">
                <a:ln w="50800"/>
                <a:solidFill>
                  <a:schemeClr val="bg1">
                    <a:shade val="50000"/>
                  </a:schemeClr>
                </a:solidFill>
              </a:rPr>
              <a:t>	</a:t>
            </a:r>
          </a:p>
          <a:p>
            <a:pPr algn="ctr"/>
            <a:r>
              <a:rPr lang="ar-IQ" b="1" dirty="0" smtClean="0">
                <a:ln w="50800"/>
                <a:solidFill>
                  <a:schemeClr val="accent4">
                    <a:lumMod val="75000"/>
                  </a:schemeClr>
                </a:solidFill>
              </a:rPr>
              <a:t>أ.م.د</a:t>
            </a:r>
            <a:r>
              <a:rPr lang="ar-IQ" b="1" dirty="0">
                <a:ln w="50800"/>
                <a:solidFill>
                  <a:schemeClr val="accent4">
                    <a:lumMod val="75000"/>
                  </a:schemeClr>
                </a:solidFill>
              </a:rPr>
              <a:t>.  سمية عباس مجيد</a:t>
            </a:r>
          </a:p>
          <a:p>
            <a:endParaRPr lang="ar-IQ" b="1" dirty="0">
              <a:ln w="50800"/>
              <a:solidFill>
                <a:schemeClr val="accent4">
                  <a:lumMod val="75000"/>
                </a:schemeClr>
              </a:solidFill>
            </a:endParaRPr>
          </a:p>
          <a:p>
            <a:endParaRPr lang="ar-IQ" b="1" dirty="0">
              <a:ln w="50800"/>
              <a:solidFill>
                <a:schemeClr val="bg1">
                  <a:shade val="50000"/>
                </a:schemeClr>
              </a:solidFill>
            </a:endParaRPr>
          </a:p>
        </p:txBody>
      </p:sp>
    </p:spTree>
    <p:extLst>
      <p:ext uri="{BB962C8B-B14F-4D97-AF65-F5344CB8AC3E}">
        <p14:creationId xmlns:p14="http://schemas.microsoft.com/office/powerpoint/2010/main" val="3540935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35696" y="1372121"/>
            <a:ext cx="6264696" cy="5109091"/>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ar-IQ" sz="2800" b="1" dirty="0">
                <a:solidFill>
                  <a:schemeClr val="bg1"/>
                </a:solidFill>
              </a:rPr>
              <a:t>ب -توضيح خيارات المسار الوظيفي المتوفرة </a:t>
            </a:r>
          </a:p>
          <a:p>
            <a:r>
              <a:rPr lang="ar-IQ" sz="2400" b="1" dirty="0">
                <a:solidFill>
                  <a:schemeClr val="accent2">
                    <a:lumMod val="50000"/>
                  </a:schemeClr>
                </a:solidFill>
              </a:rPr>
              <a:t>خلال برامج ادارة المسار الوظيفي فانه يتم اعلام الموظفين حول خيارات المسار الوظيفي المتوفرة داخل المنظمة ، يتم مساعدة الموظفين من خلال التعرف على المهارات والقدرات الأخرى المطلوبة للوظائف الحالية </a:t>
            </a:r>
            <a:r>
              <a:rPr lang="ar-IQ" sz="2400" b="1" dirty="0" smtClean="0">
                <a:solidFill>
                  <a:schemeClr val="accent2">
                    <a:lumMod val="50000"/>
                  </a:schemeClr>
                </a:solidFill>
              </a:rPr>
              <a:t>والمستقبلية</a:t>
            </a:r>
          </a:p>
          <a:p>
            <a:endParaRPr lang="ar-IQ" b="1" dirty="0"/>
          </a:p>
          <a:p>
            <a:endParaRPr lang="ar-IQ" dirty="0" smtClean="0"/>
          </a:p>
          <a:p>
            <a:endParaRPr lang="ar-IQ" dirty="0"/>
          </a:p>
          <a:p>
            <a:endParaRPr lang="ar-IQ" dirty="0" smtClean="0"/>
          </a:p>
          <a:p>
            <a:endParaRPr lang="ar-IQ" dirty="0"/>
          </a:p>
          <a:p>
            <a:endParaRPr lang="ar-IQ" dirty="0" smtClean="0"/>
          </a:p>
          <a:p>
            <a:endParaRPr lang="ar-IQ" dirty="0"/>
          </a:p>
        </p:txBody>
      </p:sp>
    </p:spTree>
    <p:extLst>
      <p:ext uri="{BB962C8B-B14F-4D97-AF65-F5344CB8AC3E}">
        <p14:creationId xmlns:p14="http://schemas.microsoft.com/office/powerpoint/2010/main" val="2720711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899" y="1109259"/>
            <a:ext cx="8316416" cy="5170646"/>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endParaRPr lang="ar-IQ" dirty="0"/>
          </a:p>
          <a:p>
            <a:endParaRPr lang="ar-IQ" sz="2400" b="1" dirty="0" smtClean="0">
              <a:solidFill>
                <a:srgbClr val="002060"/>
              </a:solidFill>
            </a:endParaRPr>
          </a:p>
          <a:p>
            <a:r>
              <a:rPr lang="ar-IQ" sz="2400" b="1" dirty="0">
                <a:solidFill>
                  <a:schemeClr val="bg1"/>
                </a:solidFill>
              </a:rPr>
              <a:t>ج-الموائمة بين طموح الموظفين والأهداف </a:t>
            </a:r>
            <a:r>
              <a:rPr lang="ar-IQ" sz="2400" b="1" dirty="0" err="1">
                <a:solidFill>
                  <a:schemeClr val="bg1"/>
                </a:solidFill>
              </a:rPr>
              <a:t>المنظمية</a:t>
            </a:r>
            <a:r>
              <a:rPr lang="ar-IQ" sz="2400" b="1" dirty="0">
                <a:solidFill>
                  <a:schemeClr val="bg1"/>
                </a:solidFill>
              </a:rPr>
              <a:t> </a:t>
            </a:r>
            <a:r>
              <a:rPr lang="ar-IQ" sz="2400" b="1" dirty="0">
                <a:solidFill>
                  <a:srgbClr val="002060"/>
                </a:solidFill>
              </a:rPr>
              <a:t>تحاول الكثير من المنظمات مساعدة موظفيها في تخطيط مسارهم الوظيفي من خلال برامج ادارة المسار الوظيفي وقد اشارت البحوث الى اهمية هذه البرامج لكي يستطيع الموظفين الموائمة بين خطط مسارهم الوظيفي مع الخطط المقدمة من قبل المنظمة التي يعملون فيها ويمكن أن يشكل المسار الوظيفي حيزاً كبيراً من الكفاءة الادارية  اذ تمكنت المنظمة من مقابلة أهدافها الاستراتيجية مع ما يشعر به الأفراد انه من أجل  تحفيزهم والاهتمام بهم.  </a:t>
            </a:r>
            <a:endParaRPr lang="ar-IQ" sz="2400" b="1" dirty="0" smtClean="0">
              <a:solidFill>
                <a:srgbClr val="002060"/>
              </a:solidFill>
            </a:endParaRPr>
          </a:p>
          <a:p>
            <a:endParaRPr lang="en-US" sz="2400" b="1" dirty="0" smtClean="0">
              <a:solidFill>
                <a:srgbClr val="002060"/>
              </a:solidFill>
            </a:endParaRPr>
          </a:p>
          <a:p>
            <a:endParaRPr lang="en-US" sz="2400" b="1" dirty="0">
              <a:solidFill>
                <a:srgbClr val="002060"/>
              </a:solidFill>
            </a:endParaRPr>
          </a:p>
          <a:p>
            <a:endParaRPr lang="ar-IQ" sz="2400" b="1" dirty="0">
              <a:solidFill>
                <a:srgbClr val="002060"/>
              </a:solidFill>
            </a:endParaRPr>
          </a:p>
        </p:txBody>
      </p:sp>
    </p:spTree>
    <p:extLst>
      <p:ext uri="{BB962C8B-B14F-4D97-AF65-F5344CB8AC3E}">
        <p14:creationId xmlns:p14="http://schemas.microsoft.com/office/powerpoint/2010/main" val="1069179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332656"/>
            <a:ext cx="7992888" cy="6120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07382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a:r>
              <a:rPr lang="ar-IQ" dirty="0"/>
              <a:t>إدارة دورة حياة المسار المهني </a:t>
            </a:r>
          </a:p>
        </p:txBody>
      </p:sp>
      <p:sp>
        <p:nvSpPr>
          <p:cNvPr id="3" name="Content Placeholder 2"/>
          <p:cNvSpPr>
            <a:spLocks noGrp="1"/>
          </p:cNvSpPr>
          <p:nvPr>
            <p:ph idx="1"/>
          </p:nvPr>
        </p:nvSpPr>
        <p:spPr>
          <a:xfrm>
            <a:off x="683568" y="2296287"/>
            <a:ext cx="7488832" cy="3508977"/>
          </a:xfrm>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r>
              <a:rPr lang="ar-IQ" dirty="0"/>
              <a:t>إن مسئوليات تطوير المسار المهني للمنظمة تعتمد إلى حد ما على الفترة الزمنية لعمل الموظف في الشركة . فقبل التعيين ، فإن النظرات العامة التمهيدية لواقع الوظيفة يمكن أن تساعد المرشحين في معايرة أو تقدير عما إذا كانوا في حاجة لمثل هذه الوظيفة ، و تحديد ما إذا كانت متطلبات الوظيفة تتوافق بشكل مناسب مع اهتمامات ومهارات المرشحين ،وبشكل خاص بالنسبة لخريجي الجامعات الجدد ، فالوظيفة الأولى يمكن أن تكون حاسمة لبناء الثقة ، وبناء صورة أكثر واقعية لها يمكنه / يمكنها القيام به .</a:t>
            </a:r>
          </a:p>
          <a:p>
            <a:r>
              <a:rPr lang="ar-IQ" dirty="0"/>
              <a:t> توفير وظائف أولى مثيرة للتحدي (بدلا من إحالة الموظفين الجدد إلى «وظائف حيث لا يقدرون على القيام بأي أضرار ، أي الاستعانة باستشاري خبير يمكن أن يساعد الشخص في تعلم كيفية التصرف يكون أمر حيويا . ويشير البعض لهذا الأمر، (كصدمة واقع)،وهي الظاهرة التي تحدث عندما يواجه حماس والتوقعات العالية للموظفين الجدد بواقع كون الوظيفة مملة </a:t>
            </a:r>
            <a:r>
              <a:rPr lang="ar-IQ" dirty="0" err="1"/>
              <a:t>وغیر</a:t>
            </a:r>
            <a:r>
              <a:rPr lang="ar-IQ" dirty="0"/>
              <a:t> مثيرة للتحدي</a:t>
            </a:r>
          </a:p>
          <a:p>
            <a:endParaRPr lang="ar-IQ" dirty="0"/>
          </a:p>
        </p:txBody>
      </p:sp>
    </p:spTree>
    <p:extLst>
      <p:ext uri="{BB962C8B-B14F-4D97-AF65-F5344CB8AC3E}">
        <p14:creationId xmlns:p14="http://schemas.microsoft.com/office/powerpoint/2010/main" val="4236497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pPr algn="r"/>
            <a:r>
              <a:rPr lang="ar-IQ" sz="4000" dirty="0" smtClean="0">
                <a:solidFill>
                  <a:schemeClr val="bg2">
                    <a:lumMod val="50000"/>
                  </a:schemeClr>
                </a:solidFill>
              </a:rPr>
              <a:t>ترشيق العمل </a:t>
            </a:r>
            <a:endParaRPr lang="ar-IQ" sz="4000" dirty="0">
              <a:solidFill>
                <a:schemeClr val="bg2">
                  <a:lumMod val="50000"/>
                </a:schemeClr>
              </a:solidFill>
            </a:endParaRPr>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en-US" dirty="0" smtClean="0"/>
              <a:t> </a:t>
            </a:r>
            <a:r>
              <a:rPr lang="en-US" dirty="0" err="1" smtClean="0"/>
              <a:t>Dessler</a:t>
            </a:r>
            <a:r>
              <a:rPr lang="en-US" dirty="0"/>
              <a:t>: 2017 :</a:t>
            </a:r>
            <a:r>
              <a:rPr lang="en-US" b="1" dirty="0"/>
              <a:t>329 </a:t>
            </a:r>
            <a:r>
              <a:rPr lang="ar-IQ" b="1" dirty="0"/>
              <a:t>بينما اشار </a:t>
            </a:r>
            <a:r>
              <a:rPr lang="ar-IQ" b="1" dirty="0" smtClean="0"/>
              <a:t>انه </a:t>
            </a:r>
            <a:r>
              <a:rPr lang="ar-IQ" b="1" dirty="0"/>
              <a:t>يعني تقليص عدد الأفراد الذين توظفهم شركة ما بشكل كبير، والفكرة الأساسية منها هي خفض التكاليف وزيادة الربحية. بينما اكد اخرون ان تقليص حجم العمل هو  عملية انهاء الشركات العديد من الموظفين في نفس الوقت ، غالبًا لتوفير المال ،وعلى عكس انهاء الخدمات، فإن تقليص الحجم لا يرجع عادةً إلى أي سلوك من جانب الموظف</a:t>
            </a:r>
          </a:p>
          <a:p>
            <a:endParaRPr lang="ar-IQ" dirty="0"/>
          </a:p>
        </p:txBody>
      </p:sp>
    </p:spTree>
    <p:extLst>
      <p:ext uri="{BB962C8B-B14F-4D97-AF65-F5344CB8AC3E}">
        <p14:creationId xmlns:p14="http://schemas.microsoft.com/office/powerpoint/2010/main" val="2636437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pPr algn="r"/>
            <a:r>
              <a:rPr lang="ar-IQ" dirty="0" smtClean="0">
                <a:solidFill>
                  <a:schemeClr val="tx2">
                    <a:lumMod val="25000"/>
                  </a:schemeClr>
                </a:solidFill>
              </a:rPr>
              <a:t>استراتيجيات الترشيق الوظيفي</a:t>
            </a:r>
            <a:endParaRPr lang="ar-IQ" dirty="0">
              <a:solidFill>
                <a:schemeClr val="tx2">
                  <a:lumMod val="25000"/>
                </a:schemeClr>
              </a:solidFill>
            </a:endParaRPr>
          </a:p>
        </p:txBody>
      </p:sp>
      <p:sp>
        <p:nvSpPr>
          <p:cNvPr id="4" name="Content Placeholder 3"/>
          <p:cNvSpPr>
            <a:spLocks noGrp="1"/>
          </p:cNvSpPr>
          <p:nvPr>
            <p:ph idx="1"/>
          </p:nvPr>
        </p:nvSpPr>
        <p:spPr>
          <a:solidFill>
            <a:srgbClr val="E8BED0"/>
          </a:solidFill>
        </p:spPr>
        <p:txBody>
          <a:bodyPr/>
          <a:lstStyle/>
          <a:p>
            <a:r>
              <a:rPr lang="ar-IQ" b="1" dirty="0">
                <a:solidFill>
                  <a:schemeClr val="accent1">
                    <a:lumMod val="75000"/>
                  </a:schemeClr>
                </a:solidFill>
              </a:rPr>
              <a:t>-استراتيجية تخفيض العاملين</a:t>
            </a:r>
          </a:p>
          <a:p>
            <a:pPr marL="68580" indent="0">
              <a:buNone/>
            </a:pPr>
            <a:r>
              <a:rPr lang="ar-IQ" dirty="0" smtClean="0"/>
              <a:t>هتم </a:t>
            </a:r>
            <a:r>
              <a:rPr lang="ar-IQ" dirty="0"/>
              <a:t>هذه الاستراتيجية بتخفيض النفقات من خلال ترشيق عدد العاملين وذلك عن طريق عدة اساليب منها التقاعد المبكر، النقل خارج المنظمة، التنسيب لسنة او سنتين، تسريح العاملين والاستغناء عن خدماتهم وتجميد الموظفين.</a:t>
            </a:r>
          </a:p>
          <a:p>
            <a:endParaRPr lang="ar-IQ" dirty="0"/>
          </a:p>
        </p:txBody>
      </p:sp>
    </p:spTree>
    <p:extLst>
      <p:ext uri="{BB962C8B-B14F-4D97-AF65-F5344CB8AC3E}">
        <p14:creationId xmlns:p14="http://schemas.microsoft.com/office/powerpoint/2010/main" val="1626953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a:solidFill>
            <a:srgbClr val="E8BED0"/>
          </a:solidFill>
        </p:spPr>
        <p:txBody>
          <a:bodyPr>
            <a:normAutofit/>
          </a:bodyPr>
          <a:lstStyle/>
          <a:p>
            <a:r>
              <a:rPr lang="ar-IQ" b="1" dirty="0">
                <a:solidFill>
                  <a:schemeClr val="accent2">
                    <a:lumMod val="50000"/>
                  </a:schemeClr>
                </a:solidFill>
              </a:rPr>
              <a:t>-استراتيجية اعادة تصميم العمل</a:t>
            </a:r>
          </a:p>
          <a:p>
            <a:pPr marL="68580" indent="0">
              <a:buNone/>
            </a:pPr>
            <a:r>
              <a:rPr lang="ar-IQ" dirty="0" err="1" smtClean="0"/>
              <a:t>تاخذ</a:t>
            </a:r>
            <a:r>
              <a:rPr lang="ar-IQ" dirty="0" smtClean="0"/>
              <a:t> </a:t>
            </a:r>
            <a:r>
              <a:rPr lang="ar-IQ" dirty="0"/>
              <a:t>عملية اعادة تصميم العمل اشكالا ومستويات تبدا بالطلب من الافراد استخدام الحاسوب في انجاز العمل وتنتهي بالطلب منهم العمل مع باقي الافراد ضمن العمل </a:t>
            </a:r>
            <a:r>
              <a:rPr lang="ar-IQ" dirty="0" err="1"/>
              <a:t>الفرقي</a:t>
            </a:r>
            <a:r>
              <a:rPr lang="ar-IQ" dirty="0"/>
              <a:t> بدلا من العمل بشكل منفرد في اداء المهام. واعادة ما تستخدم المنظمات اعادة الهيكلة عندما يكون تحقيق النسب المتنوعة من الانجازات اقل بكثير من المنافسين, وان الفائدة الاولى من السعي وراء اعادة الهيكلة هو تقليل الكلفة.</a:t>
            </a:r>
          </a:p>
          <a:p>
            <a:endParaRPr lang="ar-IQ" dirty="0"/>
          </a:p>
          <a:p>
            <a:endParaRPr lang="ar-IQ" dirty="0"/>
          </a:p>
        </p:txBody>
      </p:sp>
    </p:spTree>
    <p:extLst>
      <p:ext uri="{BB962C8B-B14F-4D97-AF65-F5344CB8AC3E}">
        <p14:creationId xmlns:p14="http://schemas.microsoft.com/office/powerpoint/2010/main" val="3655601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1124744"/>
            <a:ext cx="6777317" cy="3508977"/>
          </a:xfrm>
          <a:solidFill>
            <a:srgbClr val="E8BED0"/>
          </a:solidFill>
        </p:spPr>
        <p:txBody>
          <a:bodyPr/>
          <a:lstStyle/>
          <a:p>
            <a:r>
              <a:rPr lang="ar-IQ" b="1" dirty="0">
                <a:solidFill>
                  <a:schemeClr val="accent2">
                    <a:lumMod val="50000"/>
                  </a:schemeClr>
                </a:solidFill>
              </a:rPr>
              <a:t>- الاستراتيجية الشاملة</a:t>
            </a:r>
          </a:p>
          <a:p>
            <a:pPr marL="68580" indent="0">
              <a:buNone/>
            </a:pPr>
            <a:r>
              <a:rPr lang="ar-IQ" dirty="0"/>
              <a:t>ان الاستراتيجية الشاملة تنظر الى الترشيق الوظيفي على انه طريقة حياة علمية ومستمرة وان هذه الاستراتيجية تركز على التغيير في الثقافة التنظيمية </a:t>
            </a:r>
            <a:r>
              <a:rPr lang="ar-IQ" dirty="0" err="1"/>
              <a:t>ةالتركيز</a:t>
            </a:r>
            <a:r>
              <a:rPr lang="ar-IQ" dirty="0"/>
              <a:t> على الزبائن والتحسين المستمر للمنتج.</a:t>
            </a:r>
          </a:p>
          <a:p>
            <a:endParaRPr lang="ar-IQ" dirty="0"/>
          </a:p>
          <a:p>
            <a:endParaRPr lang="ar-IQ" dirty="0"/>
          </a:p>
        </p:txBody>
      </p:sp>
    </p:spTree>
    <p:extLst>
      <p:ext uri="{BB962C8B-B14F-4D97-AF65-F5344CB8AC3E}">
        <p14:creationId xmlns:p14="http://schemas.microsoft.com/office/powerpoint/2010/main" val="1518009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6777317" cy="4995917"/>
          </a:xfrm>
          <a:solidFill>
            <a:srgbClr val="E8BED0"/>
          </a:solidFill>
        </p:spPr>
        <p:txBody>
          <a:bodyPr>
            <a:normAutofit fontScale="92500" lnSpcReduction="20000"/>
          </a:bodyPr>
          <a:lstStyle/>
          <a:p>
            <a:r>
              <a:rPr lang="ar-IQ" b="1" dirty="0">
                <a:solidFill>
                  <a:schemeClr val="accent2">
                    <a:lumMod val="50000"/>
                  </a:schemeClr>
                </a:solidFill>
              </a:rPr>
              <a:t>- استراتيجية ايقاف التوظيف والمناورة بالعمل الاضافي والعقود المؤقتة</a:t>
            </a:r>
          </a:p>
          <a:p>
            <a:r>
              <a:rPr lang="ar-IQ" dirty="0"/>
              <a:t>فان المنظمة وضمن هذه الاستراتيجية تلجا الى الاعتماد على تشغيل العاملين الدائمين عمل اضافي خارج وقت الدوام الاعتيادي وكذلك على الاستعانة بالعقود المؤقتة وذلك في حالة ازدياد عملياتها الانتاجية وكانت بحاجة الى عاملين جدد. وبموجب هذه الاستراتيجية يكون في متناول متخذ القرار الادوات الاتية:</a:t>
            </a:r>
          </a:p>
          <a:p>
            <a:r>
              <a:rPr lang="ar-IQ" dirty="0"/>
              <a:t>وتكون هذه الاستراتيجية طويلة الاجل عادة وتعد احد الحلول للتخلص من الموارد البشرية  الفائضة ويتم بموجبها عدم تعين اي موظف بدلا عن العاملين الذين يحاولون على التقاعد او الذين يموتون او يصابون بعجز دائم او يفصلون من العمل، ويشار الى ان عدم التعرض التدريجي ومع مرور الزمن يمكن المنظمة من امتصاص الفائض لديها.</a:t>
            </a:r>
          </a:p>
          <a:p>
            <a:endParaRPr lang="ar-IQ" dirty="0"/>
          </a:p>
          <a:p>
            <a:endParaRPr lang="ar-IQ" dirty="0"/>
          </a:p>
        </p:txBody>
      </p:sp>
    </p:spTree>
    <p:extLst>
      <p:ext uri="{BB962C8B-B14F-4D97-AF65-F5344CB8AC3E}">
        <p14:creationId xmlns:p14="http://schemas.microsoft.com/office/powerpoint/2010/main" val="4145656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836712"/>
            <a:ext cx="7056900" cy="4995917"/>
          </a:xfrm>
          <a:solidFill>
            <a:srgbClr val="E8BED0"/>
          </a:solidFill>
        </p:spPr>
        <p:txBody>
          <a:bodyPr/>
          <a:lstStyle/>
          <a:p>
            <a:r>
              <a:rPr lang="ar-IQ" b="1" dirty="0">
                <a:solidFill>
                  <a:schemeClr val="accent2">
                    <a:lumMod val="50000"/>
                  </a:schemeClr>
                </a:solidFill>
              </a:rPr>
              <a:t>5- استراتيجية الاستغلال الامثل للموارد البشرية</a:t>
            </a:r>
          </a:p>
          <a:p>
            <a:pPr marL="68580" indent="0">
              <a:buNone/>
            </a:pPr>
            <a:r>
              <a:rPr lang="ar-IQ" dirty="0"/>
              <a:t>وهي تمثل الاجراءات التي يعمل من خلالها متخذ القرار على استغلال ما هو متوفر من موارد بشريه في المستويات الادارية من دون الحاجة الى سياسة التعيين.</a:t>
            </a:r>
          </a:p>
          <a:p>
            <a:endParaRPr lang="ar-IQ" dirty="0"/>
          </a:p>
          <a:p>
            <a:endParaRPr lang="ar-IQ" dirty="0"/>
          </a:p>
        </p:txBody>
      </p:sp>
    </p:spTree>
    <p:extLst>
      <p:ext uri="{BB962C8B-B14F-4D97-AF65-F5344CB8AC3E}">
        <p14:creationId xmlns:p14="http://schemas.microsoft.com/office/powerpoint/2010/main" val="414433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a:bodyPr>
          <a:lstStyle/>
          <a:p>
            <a:pPr algn="ctr"/>
            <a:r>
              <a:rPr lang="ar-IQ" sz="3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قائمة المحتويات</a:t>
            </a:r>
            <a:endParaRPr lang="ar-IQ" sz="3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215966425"/>
              </p:ext>
            </p:extLst>
          </p:nvPr>
        </p:nvGraphicFramePr>
        <p:xfrm>
          <a:off x="1042987" y="2324100"/>
          <a:ext cx="6777038" cy="3962400"/>
        </p:xfrm>
        <a:graphic>
          <a:graphicData uri="http://schemas.openxmlformats.org/drawingml/2006/table">
            <a:tbl>
              <a:tblPr rtl="1" firstRow="1" bandRow="1">
                <a:tableStyleId>{9DCAF9ED-07DC-4A11-8D7F-57B35C25682E}</a:tableStyleId>
              </a:tblPr>
              <a:tblGrid>
                <a:gridCol w="6777038">
                  <a:extLst>
                    <a:ext uri="{9D8B030D-6E8A-4147-A177-3AD203B41FA5}">
                      <a16:colId xmlns:a16="http://schemas.microsoft.com/office/drawing/2014/main" val="20000"/>
                    </a:ext>
                  </a:extLst>
                </a:gridCol>
              </a:tblGrid>
              <a:tr h="370840">
                <a:tc>
                  <a:txBody>
                    <a:bodyPr/>
                    <a:lstStyle/>
                    <a:p>
                      <a:pPr rtl="1"/>
                      <a:r>
                        <a:rPr lang="ar-IQ" sz="2000" dirty="0" smtClean="0"/>
                        <a:t>مفهوم المسار الوظيفي</a:t>
                      </a:r>
                      <a:endParaRPr lang="ar-IQ" sz="2000" dirty="0"/>
                    </a:p>
                  </a:txBody>
                  <a:tcPr marL="75302" marR="75302"/>
                </a:tc>
                <a:extLst>
                  <a:ext uri="{0D108BD9-81ED-4DB2-BD59-A6C34878D82A}">
                    <a16:rowId xmlns:a16="http://schemas.microsoft.com/office/drawing/2014/main" val="10000"/>
                  </a:ext>
                </a:extLst>
              </a:tr>
              <a:tr h="370840">
                <a:tc>
                  <a:txBody>
                    <a:bodyPr/>
                    <a:lstStyle/>
                    <a:p>
                      <a:pPr rtl="1"/>
                      <a:r>
                        <a:rPr lang="ar-IQ" sz="2000" dirty="0" smtClean="0"/>
                        <a:t>بدائل</a:t>
                      </a:r>
                      <a:r>
                        <a:rPr lang="ar-IQ" sz="2000" baseline="0" dirty="0" smtClean="0"/>
                        <a:t> المسار الوظيفي</a:t>
                      </a:r>
                      <a:endParaRPr lang="ar-IQ" sz="2000" dirty="0"/>
                    </a:p>
                  </a:txBody>
                  <a:tcPr marL="75302" marR="75302"/>
                </a:tc>
                <a:extLst>
                  <a:ext uri="{0D108BD9-81ED-4DB2-BD59-A6C34878D82A}">
                    <a16:rowId xmlns:a16="http://schemas.microsoft.com/office/drawing/2014/main" val="10001"/>
                  </a:ext>
                </a:extLst>
              </a:tr>
              <a:tr h="370840">
                <a:tc>
                  <a:txBody>
                    <a:bodyPr/>
                    <a:lstStyle/>
                    <a:p>
                      <a:pPr rtl="1"/>
                      <a:r>
                        <a:rPr lang="ar-IQ" sz="2000" dirty="0" smtClean="0"/>
                        <a:t> اساسيات ادارة المسار الوظيفي</a:t>
                      </a:r>
                      <a:endParaRPr lang="ar-IQ" sz="2000" dirty="0"/>
                    </a:p>
                  </a:txBody>
                  <a:tcPr marL="75302" marR="75302"/>
                </a:tc>
                <a:extLst>
                  <a:ext uri="{0D108BD9-81ED-4DB2-BD59-A6C34878D82A}">
                    <a16:rowId xmlns:a16="http://schemas.microsoft.com/office/drawing/2014/main" val="10002"/>
                  </a:ext>
                </a:extLst>
              </a:tr>
              <a:tr h="370840">
                <a:tc>
                  <a:txBody>
                    <a:bodyPr/>
                    <a:lstStyle/>
                    <a:p>
                      <a:pPr rtl="1"/>
                      <a:r>
                        <a:rPr lang="ar-IQ" sz="2000" dirty="0" smtClean="0"/>
                        <a:t> مفهوم ادارة المسار الوظيفي</a:t>
                      </a:r>
                      <a:endParaRPr lang="ar-IQ" sz="2000" dirty="0"/>
                    </a:p>
                  </a:txBody>
                  <a:tcPr marL="75302" marR="75302"/>
                </a:tc>
                <a:extLst>
                  <a:ext uri="{0D108BD9-81ED-4DB2-BD59-A6C34878D82A}">
                    <a16:rowId xmlns:a16="http://schemas.microsoft.com/office/drawing/2014/main" val="10003"/>
                  </a:ext>
                </a:extLst>
              </a:tr>
              <a:tr h="370840">
                <a:tc>
                  <a:txBody>
                    <a:bodyPr/>
                    <a:lstStyle/>
                    <a:p>
                      <a:pPr rtl="1"/>
                      <a:r>
                        <a:rPr lang="ar-IQ" sz="2000" dirty="0" smtClean="0"/>
                        <a:t>الغرض</a:t>
                      </a:r>
                      <a:r>
                        <a:rPr lang="ar-IQ" sz="2000" baseline="0" dirty="0" smtClean="0"/>
                        <a:t> من ادارة المسار الوظيفي</a:t>
                      </a:r>
                      <a:endParaRPr lang="ar-IQ" sz="2000" dirty="0"/>
                    </a:p>
                  </a:txBody>
                  <a:tcPr marL="75302" marR="75302"/>
                </a:tc>
                <a:extLst>
                  <a:ext uri="{0D108BD9-81ED-4DB2-BD59-A6C34878D82A}">
                    <a16:rowId xmlns:a16="http://schemas.microsoft.com/office/drawing/2014/main" val="10004"/>
                  </a:ext>
                </a:extLst>
              </a:tr>
              <a:tr h="370840">
                <a:tc>
                  <a:txBody>
                    <a:bodyPr/>
                    <a:lstStyle/>
                    <a:p>
                      <a:pPr rtl="1"/>
                      <a:r>
                        <a:rPr lang="ar-IQ" sz="2000" dirty="0" smtClean="0"/>
                        <a:t>الادوار</a:t>
                      </a:r>
                      <a:r>
                        <a:rPr lang="ar-IQ" sz="2000" baseline="0" dirty="0" smtClean="0"/>
                        <a:t> المختلفة </a:t>
                      </a:r>
                      <a:r>
                        <a:rPr lang="ar-IQ" sz="2000" baseline="0" dirty="0" err="1" smtClean="0"/>
                        <a:t>لادارة</a:t>
                      </a:r>
                      <a:r>
                        <a:rPr lang="ar-IQ" sz="2000" baseline="0" dirty="0" smtClean="0"/>
                        <a:t> المسار الوظيفي</a:t>
                      </a:r>
                      <a:endParaRPr lang="ar-IQ" sz="2000" dirty="0"/>
                    </a:p>
                  </a:txBody>
                  <a:tcPr marL="75302" marR="75302"/>
                </a:tc>
                <a:extLst>
                  <a:ext uri="{0D108BD9-81ED-4DB2-BD59-A6C34878D82A}">
                    <a16:rowId xmlns:a16="http://schemas.microsoft.com/office/drawing/2014/main" val="10005"/>
                  </a:ext>
                </a:extLst>
              </a:tr>
              <a:tr h="370840">
                <a:tc>
                  <a:txBody>
                    <a:bodyPr/>
                    <a:lstStyle/>
                    <a:p>
                      <a:pPr rtl="1"/>
                      <a:r>
                        <a:rPr lang="ar-IQ" sz="2000" dirty="0" smtClean="0"/>
                        <a:t>ادارة</a:t>
                      </a:r>
                      <a:r>
                        <a:rPr lang="ar-IQ" sz="2000" baseline="0" dirty="0" smtClean="0"/>
                        <a:t> دورة حياة المسار الوظيفي</a:t>
                      </a:r>
                      <a:endParaRPr lang="ar-IQ" sz="2000" dirty="0"/>
                    </a:p>
                  </a:txBody>
                  <a:tcPr marL="75302" marR="75302"/>
                </a:tc>
                <a:extLst>
                  <a:ext uri="{0D108BD9-81ED-4DB2-BD59-A6C34878D82A}">
                    <a16:rowId xmlns:a16="http://schemas.microsoft.com/office/drawing/2014/main" val="10006"/>
                  </a:ext>
                </a:extLst>
              </a:tr>
              <a:tr h="370840">
                <a:tc>
                  <a:txBody>
                    <a:bodyPr/>
                    <a:lstStyle/>
                    <a:p>
                      <a:pPr rtl="1"/>
                      <a:r>
                        <a:rPr lang="ar-IQ" sz="2000" dirty="0" smtClean="0"/>
                        <a:t>ترشيق</a:t>
                      </a:r>
                      <a:r>
                        <a:rPr lang="ar-IQ" sz="2000" baseline="0" dirty="0" smtClean="0"/>
                        <a:t> العمل : المفهوم , الاستراتيجيات , خطوات الترشيق</a:t>
                      </a:r>
                      <a:endParaRPr lang="ar-IQ" sz="2000" dirty="0"/>
                    </a:p>
                  </a:txBody>
                  <a:tcPr marL="75302" marR="75302"/>
                </a:tc>
                <a:extLst>
                  <a:ext uri="{0D108BD9-81ED-4DB2-BD59-A6C34878D82A}">
                    <a16:rowId xmlns:a16="http://schemas.microsoft.com/office/drawing/2014/main" val="10007"/>
                  </a:ext>
                </a:extLst>
              </a:tr>
              <a:tr h="370840">
                <a:tc>
                  <a:txBody>
                    <a:bodyPr/>
                    <a:lstStyle/>
                    <a:p>
                      <a:pPr rtl="1"/>
                      <a:r>
                        <a:rPr lang="ar-IQ" sz="2000" dirty="0" smtClean="0"/>
                        <a:t>اسباب</a:t>
                      </a:r>
                      <a:r>
                        <a:rPr lang="ar-IQ" sz="2000" baseline="0" dirty="0" smtClean="0"/>
                        <a:t> الترشيق الوظيفي , الاثار المترتبة على عملية الترشيق</a:t>
                      </a:r>
                      <a:endParaRPr lang="ar-IQ" sz="2000" dirty="0"/>
                    </a:p>
                  </a:txBody>
                  <a:tcPr marL="75302" marR="75302"/>
                </a:tc>
                <a:extLst>
                  <a:ext uri="{0D108BD9-81ED-4DB2-BD59-A6C34878D82A}">
                    <a16:rowId xmlns:a16="http://schemas.microsoft.com/office/drawing/2014/main" val="10008"/>
                  </a:ext>
                </a:extLst>
              </a:tr>
              <a:tr h="370840">
                <a:tc>
                  <a:txBody>
                    <a:bodyPr/>
                    <a:lstStyle/>
                    <a:p>
                      <a:pPr rtl="1"/>
                      <a:r>
                        <a:rPr lang="ar-IQ" sz="2000" dirty="0" smtClean="0"/>
                        <a:t> طرق تقليص حجم العمالة </a:t>
                      </a:r>
                      <a:endParaRPr lang="ar-IQ" sz="2000" dirty="0"/>
                    </a:p>
                  </a:txBody>
                  <a:tcPr marL="75302" marR="7530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83104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ar-IQ" dirty="0" smtClean="0"/>
              <a:t>خطوات الترشيق الوظيفي</a:t>
            </a:r>
            <a:endParaRPr lang="ar-IQ" dirty="0"/>
          </a:p>
        </p:txBody>
      </p:sp>
      <p:sp>
        <p:nvSpPr>
          <p:cNvPr id="3" name="Content Placeholder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20000"/>
          </a:bodyPr>
          <a:lstStyle/>
          <a:p>
            <a:r>
              <a:rPr lang="ar-IQ" dirty="0">
                <a:solidFill>
                  <a:schemeClr val="bg2">
                    <a:lumMod val="50000"/>
                  </a:schemeClr>
                </a:solidFill>
              </a:rPr>
              <a:t>1- العدد الاجمالي للذين يتعين عليهم المغادرة ومتى واين يجب ان يحدث</a:t>
            </a:r>
          </a:p>
          <a:p>
            <a:r>
              <a:rPr lang="ar-IQ" dirty="0">
                <a:solidFill>
                  <a:schemeClr val="bg2">
                    <a:lumMod val="50000"/>
                  </a:schemeClr>
                </a:solidFill>
              </a:rPr>
              <a:t>2-ترتيبات </a:t>
            </a:r>
            <a:r>
              <a:rPr lang="ar-IQ" dirty="0" err="1">
                <a:solidFill>
                  <a:schemeClr val="bg2">
                    <a:lumMod val="50000"/>
                  </a:schemeClr>
                </a:solidFill>
              </a:rPr>
              <a:t>لابلاغ</a:t>
            </a:r>
            <a:r>
              <a:rPr lang="ar-IQ" dirty="0">
                <a:solidFill>
                  <a:schemeClr val="bg2">
                    <a:lumMod val="50000"/>
                  </a:schemeClr>
                </a:solidFill>
              </a:rPr>
              <a:t> الموظفين ونقاباتهم المهنية والتشاور معهم</a:t>
            </a:r>
          </a:p>
          <a:p>
            <a:r>
              <a:rPr lang="ar-IQ" dirty="0">
                <a:solidFill>
                  <a:schemeClr val="bg2">
                    <a:lumMod val="50000"/>
                  </a:schemeClr>
                </a:solidFill>
              </a:rPr>
              <a:t>3-التنبؤ بميزان الموظفين ،ان وجد، الذين سيتعين عليهم ان يصبحوا زائدين عن الحاجة.</a:t>
            </a:r>
          </a:p>
          <a:p>
            <a:r>
              <a:rPr lang="ar-IQ" dirty="0">
                <a:solidFill>
                  <a:schemeClr val="bg2">
                    <a:lumMod val="50000"/>
                  </a:schemeClr>
                </a:solidFill>
              </a:rPr>
              <a:t>4- التوقع </a:t>
            </a:r>
            <a:r>
              <a:rPr lang="ar-IQ" dirty="0" err="1">
                <a:solidFill>
                  <a:schemeClr val="bg2">
                    <a:lumMod val="50000"/>
                  </a:schemeClr>
                </a:solidFill>
              </a:rPr>
              <a:t>للاعداد</a:t>
            </a:r>
            <a:r>
              <a:rPr lang="ar-IQ" dirty="0">
                <a:solidFill>
                  <a:schemeClr val="bg2">
                    <a:lumMod val="50000"/>
                  </a:schemeClr>
                </a:solidFill>
              </a:rPr>
              <a:t> المحتملة الذين سيتطوعون للمغادرة.</a:t>
            </a:r>
          </a:p>
          <a:p>
            <a:r>
              <a:rPr lang="ar-IQ" dirty="0">
                <a:solidFill>
                  <a:schemeClr val="bg2">
                    <a:lumMod val="50000"/>
                  </a:schemeClr>
                </a:solidFill>
              </a:rPr>
              <a:t>5-الحوافز المالية التي يتم تقديمها للموظفين الرئيسين الذين ترغب الشركة في الاحتفاظ بهم.</a:t>
            </a:r>
          </a:p>
          <a:p>
            <a:r>
              <a:rPr lang="ar-IQ" dirty="0">
                <a:solidFill>
                  <a:schemeClr val="bg2">
                    <a:lumMod val="50000"/>
                  </a:schemeClr>
                </a:solidFill>
              </a:rPr>
              <a:t>6-الخطوات الواجب اتخاذها لمساعدة الموظفين الزائدين في العثور على وظائف جديدة عن طريق تقديم المشورة، او الاتصال </a:t>
            </a:r>
            <a:r>
              <a:rPr lang="ar-IQ" dirty="0" err="1">
                <a:solidFill>
                  <a:schemeClr val="bg2">
                    <a:lumMod val="50000"/>
                  </a:schemeClr>
                </a:solidFill>
              </a:rPr>
              <a:t>باصحاب</a:t>
            </a:r>
            <a:r>
              <a:rPr lang="ar-IQ" dirty="0">
                <a:solidFill>
                  <a:schemeClr val="bg2">
                    <a:lumMod val="50000"/>
                  </a:schemeClr>
                </a:solidFill>
              </a:rPr>
              <a:t> العمل الاخرين او تقديم خدمات الاستشاريين الخارجيين.</a:t>
            </a:r>
          </a:p>
          <a:p>
            <a:endParaRPr lang="ar-IQ" dirty="0"/>
          </a:p>
        </p:txBody>
      </p:sp>
    </p:spTree>
    <p:extLst>
      <p:ext uri="{BB962C8B-B14F-4D97-AF65-F5344CB8AC3E}">
        <p14:creationId xmlns:p14="http://schemas.microsoft.com/office/powerpoint/2010/main" val="2014652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pPr algn="ctr"/>
            <a:r>
              <a:rPr lang="ar-IQ" b="1" dirty="0">
                <a:solidFill>
                  <a:schemeClr val="accent4">
                    <a:lumMod val="75000"/>
                  </a:schemeClr>
                </a:solidFill>
              </a:rPr>
              <a:t>اما مستلزمات تنفيذ برامج تقليص الموارد البشرية </a:t>
            </a:r>
            <a:r>
              <a:rPr lang="ar-IQ" b="1" dirty="0" smtClean="0">
                <a:solidFill>
                  <a:schemeClr val="accent4">
                    <a:lumMod val="75000"/>
                  </a:schemeClr>
                </a:solidFill>
              </a:rPr>
              <a:t>تتضمن: </a:t>
            </a:r>
            <a:endParaRPr lang="ar-IQ" b="1" dirty="0">
              <a:solidFill>
                <a:schemeClr val="accent4">
                  <a:lumMod val="75000"/>
                </a:schemeClr>
              </a:solidFill>
            </a:endParaRPr>
          </a:p>
        </p:txBody>
      </p:sp>
      <p:sp>
        <p:nvSpPr>
          <p:cNvPr id="3" name="Content Placeholder 2"/>
          <p:cNvSpPr>
            <a:spLocks noGrp="1"/>
          </p:cNvSpPr>
          <p:nvPr>
            <p:ph idx="1"/>
          </p:nvPr>
        </p:nvSpPr>
        <p:spPr>
          <a:solidFill>
            <a:schemeClr val="accent3">
              <a:lumMod val="60000"/>
              <a:lumOff val="40000"/>
            </a:schemeClr>
          </a:solidFill>
        </p:spPr>
        <p:txBody>
          <a:bodyPr>
            <a:normAutofit lnSpcReduction="10000"/>
          </a:bodyPr>
          <a:lstStyle/>
          <a:p>
            <a:r>
              <a:rPr lang="ar-IQ" dirty="0" smtClean="0"/>
              <a:t>1- التخطيط المسبق </a:t>
            </a:r>
          </a:p>
          <a:p>
            <a:r>
              <a:rPr lang="ar-IQ" dirty="0" smtClean="0"/>
              <a:t>2-مشاركة كبار القادة</a:t>
            </a:r>
          </a:p>
          <a:p>
            <a:r>
              <a:rPr lang="ar-IQ" dirty="0" smtClean="0"/>
              <a:t>3-البعد الاستراتيجي </a:t>
            </a:r>
          </a:p>
          <a:p>
            <a:r>
              <a:rPr lang="ar-IQ" dirty="0" smtClean="0"/>
              <a:t>4- استخدام التكتيكات المتنوعة</a:t>
            </a:r>
          </a:p>
          <a:p>
            <a:r>
              <a:rPr lang="ar-IQ" dirty="0" smtClean="0"/>
              <a:t>5- التواصل المكثف</a:t>
            </a:r>
          </a:p>
          <a:p>
            <a:r>
              <a:rPr lang="ar-IQ" dirty="0" smtClean="0"/>
              <a:t>6- عدم اهمال الناجون من التقليص </a:t>
            </a:r>
          </a:p>
          <a:p>
            <a:r>
              <a:rPr lang="ar-IQ" dirty="0" smtClean="0"/>
              <a:t>7-وجود </a:t>
            </a:r>
            <a:r>
              <a:rPr lang="ar-IQ" dirty="0"/>
              <a:t>خطة عمل لمختلف </a:t>
            </a:r>
            <a:r>
              <a:rPr lang="ar-IQ" dirty="0" smtClean="0"/>
              <a:t>الادارات</a:t>
            </a:r>
          </a:p>
          <a:p>
            <a:r>
              <a:rPr lang="ar-IQ" dirty="0" smtClean="0"/>
              <a:t>8- مراقبة الانجاز</a:t>
            </a:r>
            <a:endParaRPr lang="ar-IQ" dirty="0"/>
          </a:p>
        </p:txBody>
      </p:sp>
    </p:spTree>
    <p:extLst>
      <p:ext uri="{BB962C8B-B14F-4D97-AF65-F5344CB8AC3E}">
        <p14:creationId xmlns:p14="http://schemas.microsoft.com/office/powerpoint/2010/main" val="4194597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pPr algn="r"/>
            <a:r>
              <a:rPr lang="ar-IQ" b="1" dirty="0" smtClean="0">
                <a:solidFill>
                  <a:schemeClr val="accent1">
                    <a:lumMod val="20000"/>
                    <a:lumOff val="80000"/>
                  </a:schemeClr>
                </a:solidFill>
              </a:rPr>
              <a:t>اسباب الترشيق الوظيفي</a:t>
            </a:r>
            <a:endParaRPr lang="ar-IQ" b="1" dirty="0">
              <a:solidFill>
                <a:schemeClr val="accent1">
                  <a:lumMod val="20000"/>
                  <a:lumOff val="80000"/>
                </a:schemeClr>
              </a:solidFill>
            </a:endParaRPr>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20000"/>
          </a:bodyPr>
          <a:lstStyle/>
          <a:p>
            <a:r>
              <a:rPr lang="ar-IQ" dirty="0"/>
              <a:t>- غالباً ما يكون تقليص حجم الشركات نتيجة لظروف اقتصادية سيئة. عادة ، يتعين على الشركة خفض الوظائف من أجل خفض التكاليف أو الحفاظ على الربحية .</a:t>
            </a:r>
          </a:p>
          <a:p>
            <a:r>
              <a:rPr lang="ar-IQ" dirty="0"/>
              <a:t>2-قد يحدث تقليص الحجم أيضًا أثناء الدمج بين شركتين ، أو الاستحواذ على الشركة بواسطة شركة أخرى.</a:t>
            </a:r>
          </a:p>
          <a:p>
            <a:r>
              <a:rPr lang="ar-IQ" dirty="0"/>
              <a:t>3-في أوقات تقلص الشركة عند قطع منتج أو خدمة ، أو تعثر الاقتصاد.</a:t>
            </a:r>
          </a:p>
          <a:p>
            <a:r>
              <a:rPr lang="ar-IQ" dirty="0"/>
              <a:t>4-يحدث تقليص الحجم أيضًا عندما يرغب أصحاب العمل في "تبسيط" الشركة - وهذا يشير إلى إعادة هيكلة الشركات من أجل زيادة الأرباح وزيادة الكفاءة</a:t>
            </a:r>
          </a:p>
          <a:p>
            <a:endParaRPr lang="ar-IQ" dirty="0"/>
          </a:p>
        </p:txBody>
      </p:sp>
    </p:spTree>
    <p:extLst>
      <p:ext uri="{BB962C8B-B14F-4D97-AF65-F5344CB8AC3E}">
        <p14:creationId xmlns:p14="http://schemas.microsoft.com/office/powerpoint/2010/main" val="31193745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normAutofit fontScale="90000"/>
          </a:bodyPr>
          <a:lstStyle/>
          <a:p>
            <a:pPr algn="r"/>
            <a:r>
              <a:rPr lang="ar-IQ" b="1" dirty="0" smtClean="0"/>
              <a:t>الاثار المترتبة على عملية الترشيق الوظيفي</a:t>
            </a:r>
            <a:endParaRPr lang="ar-IQ" b="1" dirty="0"/>
          </a:p>
        </p:txBody>
      </p:sp>
      <p:sp>
        <p:nvSpPr>
          <p:cNvPr id="3" name="Content Placeholder 2"/>
          <p:cNvSpPr>
            <a:spLocks noGrp="1"/>
          </p:cNvSpPr>
          <p:nvPr>
            <p:ph idx="1"/>
          </p:nvPr>
        </p:nvSpPr>
        <p:spPr>
          <a:xfrm>
            <a:off x="611560" y="2323652"/>
            <a:ext cx="7992888" cy="4057676"/>
          </a:xfrm>
          <a:solidFill>
            <a:schemeClr val="accent3">
              <a:lumMod val="40000"/>
              <a:lumOff val="60000"/>
            </a:schemeClr>
          </a:solidFill>
        </p:spPr>
        <p:txBody>
          <a:bodyPr>
            <a:normAutofit fontScale="85000" lnSpcReduction="20000"/>
          </a:bodyPr>
          <a:lstStyle/>
          <a:p>
            <a:r>
              <a:rPr lang="ar-IQ" dirty="0"/>
              <a:t>عند اختيار تقليص الحجم ، تصف الشركات عادة النتائج الإيجابية ، مثل تحسين النتيجة النهائية ، عائدات السوق ، والربحية ، والنتائج المالية الأخرى هي في احسن الأحوال ، وهناك أيضا جانب سلبي للتقليص .</a:t>
            </a:r>
          </a:p>
          <a:p>
            <a:r>
              <a:rPr lang="ar-IQ" dirty="0"/>
              <a:t> فيما يلي بعض الأمثلة ( </a:t>
            </a:r>
            <a:r>
              <a:rPr lang="en-US" dirty="0"/>
              <a:t>WERNER </a:t>
            </a:r>
            <a:r>
              <a:rPr lang="en-US" dirty="0" err="1"/>
              <a:t>ct</a:t>
            </a:r>
            <a:r>
              <a:rPr lang="en-US" dirty="0"/>
              <a:t> . al . , 2012 . 349 ) </a:t>
            </a:r>
          </a:p>
          <a:p>
            <a:r>
              <a:rPr lang="en-US" dirty="0"/>
              <a:t>-</a:t>
            </a:r>
            <a:r>
              <a:rPr lang="ar-IQ" dirty="0"/>
              <a:t>خلال تسريح العمال ، يجب على أرباب العمل والموظفين أن يدركوا أن هناك فترة حزن طبيعية ورغبة في العودة إلى ما كانت عليه الأمور ، وهناك غموض يومي حول المستقبل . </a:t>
            </a:r>
          </a:p>
          <a:p>
            <a:r>
              <a:rPr lang="ar-IQ" dirty="0"/>
              <a:t> -يتم سحب الطبقات من الشركة ، مما يجعل التقدم في المؤسسة أكثر صعوبة </a:t>
            </a:r>
          </a:p>
          <a:p>
            <a:r>
              <a:rPr lang="ar-IQ" dirty="0"/>
              <a:t>-يبدا العمال في البحث عن فرص أفضل لأنهم يعتقدون أنهم قد يكونون القادمون الذين سيتم تسريحهم غالبا ما يجد أفضل العمال وظائف أخرى وهناك زيادة في حالات المغادرة الطوعية </a:t>
            </a:r>
          </a:p>
          <a:p>
            <a:r>
              <a:rPr lang="ar-IQ" dirty="0"/>
              <a:t>-غالبا ما يتم تقليل ولاء الموظفين بشكل كبير بالنسبة للعمال الذين يبقون بعد تقليص حجمهم ، يكون مستوى الولاء في كثير من الأحيان منخفضا .</a:t>
            </a:r>
          </a:p>
          <a:p>
            <a:endParaRPr lang="ar-IQ" dirty="0"/>
          </a:p>
        </p:txBody>
      </p:sp>
    </p:spTree>
    <p:extLst>
      <p:ext uri="{BB962C8B-B14F-4D97-AF65-F5344CB8AC3E}">
        <p14:creationId xmlns:p14="http://schemas.microsoft.com/office/powerpoint/2010/main" val="28230040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620688"/>
            <a:ext cx="6552846" cy="829896"/>
          </a:xfrm>
          <a:solidFill>
            <a:schemeClr val="accent3">
              <a:lumMod val="75000"/>
            </a:schemeClr>
          </a:solidFill>
        </p:spPr>
        <p:txBody>
          <a:bodyPr/>
          <a:lstStyle/>
          <a:p>
            <a:pPr algn="r"/>
            <a:r>
              <a:rPr lang="ar-IQ" dirty="0" smtClean="0">
                <a:solidFill>
                  <a:schemeClr val="accent5">
                    <a:lumMod val="50000"/>
                  </a:schemeClr>
                </a:solidFill>
              </a:rPr>
              <a:t>طرق تقليص حجم العمالة</a:t>
            </a:r>
            <a:endParaRPr lang="ar-IQ" dirty="0">
              <a:solidFill>
                <a:schemeClr val="accent5">
                  <a:lumMod val="50000"/>
                </a:schemeClr>
              </a:solidFill>
            </a:endParaRPr>
          </a:p>
        </p:txBody>
      </p:sp>
      <p:graphicFrame>
        <p:nvGraphicFramePr>
          <p:cNvPr id="5" name="رسم تخطيطي 4"/>
          <p:cNvGraphicFramePr/>
          <p:nvPr>
            <p:extLst>
              <p:ext uri="{D42A27DB-BD31-4B8C-83A1-F6EECF244321}">
                <p14:modId xmlns:p14="http://schemas.microsoft.com/office/powerpoint/2010/main" val="1285056616"/>
              </p:ext>
            </p:extLst>
          </p:nvPr>
        </p:nvGraphicFramePr>
        <p:xfrm>
          <a:off x="683568" y="1828800"/>
          <a:ext cx="8064896" cy="39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9302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r"/>
            <a:r>
              <a:rPr lang="ar-IQ" sz="3600" dirty="0" smtClean="0">
                <a:solidFill>
                  <a:schemeClr val="accent2">
                    <a:lumMod val="50000"/>
                  </a:schemeClr>
                </a:solidFill>
              </a:rPr>
              <a:t>الاستنزاف </a:t>
            </a:r>
            <a:r>
              <a:rPr lang="ar-IQ" sz="3600" dirty="0">
                <a:solidFill>
                  <a:schemeClr val="accent2">
                    <a:lumMod val="50000"/>
                  </a:schemeClr>
                </a:solidFill>
              </a:rPr>
              <a:t>الطبيعي / الهدر  :</a:t>
            </a:r>
            <a:br>
              <a:rPr lang="ar-IQ" sz="3600" dirty="0">
                <a:solidFill>
                  <a:schemeClr val="accent2">
                    <a:lumMod val="50000"/>
                  </a:schemeClr>
                </a:solidFill>
              </a:rPr>
            </a:br>
            <a:endParaRPr lang="ar-IQ" sz="3600" dirty="0">
              <a:solidFill>
                <a:schemeClr val="accent2">
                  <a:lumMod val="50000"/>
                </a:schemeClr>
              </a:solidFill>
            </a:endParaRPr>
          </a:p>
        </p:txBody>
      </p:sp>
      <p:sp>
        <p:nvSpPr>
          <p:cNvPr id="3" name="Content Placeholder 2"/>
          <p:cNvSpPr>
            <a:spLocks noGrp="1"/>
          </p:cNvSpPr>
          <p:nvPr>
            <p:ph idx="1"/>
          </p:nvPr>
        </p:nvSpPr>
        <p:spPr/>
        <p:style>
          <a:lnRef idx="3">
            <a:schemeClr val="lt1"/>
          </a:lnRef>
          <a:fillRef idx="1">
            <a:schemeClr val="accent2"/>
          </a:fillRef>
          <a:effectRef idx="1">
            <a:schemeClr val="accent2"/>
          </a:effectRef>
          <a:fontRef idx="minor">
            <a:schemeClr val="lt1"/>
          </a:fontRef>
        </p:style>
        <p:txBody>
          <a:bodyPr/>
          <a:lstStyle/>
          <a:p>
            <a:r>
              <a:rPr lang="ar-IQ" dirty="0" smtClean="0"/>
              <a:t>غالبًا </a:t>
            </a:r>
            <a:r>
              <a:rPr lang="ar-IQ" dirty="0"/>
              <a:t>ما يتم تفضيل الهدر الطبيعي كأكثر الأساليب إيجابية وإنسانية لتخفيض القوى العاملة. يُنظر إليه على أنه يعطي الأفراد حرية الاختيار في المغادرة أو الإقامة ، وهكذا يقلل من احتمالات الصراع ومشاعر الموظف من العجز. وتشير الأدلة أنها ليست المكافئ الدقيق لدوران العمل الطبيعي. </a:t>
            </a:r>
          </a:p>
          <a:p>
            <a:endParaRPr lang="ar-IQ" dirty="0"/>
          </a:p>
        </p:txBody>
      </p:sp>
    </p:spTree>
    <p:extLst>
      <p:ext uri="{BB962C8B-B14F-4D97-AF65-F5344CB8AC3E}">
        <p14:creationId xmlns:p14="http://schemas.microsoft.com/office/powerpoint/2010/main" val="3319661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IQ" dirty="0">
                <a:solidFill>
                  <a:schemeClr val="accent1">
                    <a:lumMod val="75000"/>
                  </a:schemeClr>
                </a:solidFill>
              </a:rPr>
              <a:t>التكرار التطوعي  :</a:t>
            </a:r>
            <a:br>
              <a:rPr lang="ar-IQ" dirty="0">
                <a:solidFill>
                  <a:schemeClr val="accent1">
                    <a:lumMod val="75000"/>
                  </a:schemeClr>
                </a:solidFill>
              </a:rPr>
            </a:br>
            <a:endParaRPr lang="ar-IQ" dirty="0">
              <a:solidFill>
                <a:schemeClr val="accent1">
                  <a:lumMod val="75000"/>
                </a:schemeClr>
              </a:solidFill>
            </a:endParaRPr>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lstStyle/>
          <a:p>
            <a:r>
              <a:rPr lang="ar-IQ" dirty="0" smtClean="0"/>
              <a:t>أصبحت </a:t>
            </a:r>
            <a:r>
              <a:rPr lang="ar-IQ" dirty="0"/>
              <a:t>هذه الطريقة على نحو متزايد الطريقة المفضلة لدى أصحاب العمل في تقليص حجمهم. بعض المخاوف الشائعة هي أنها مكلفة ، كما يجد الموظفون ذوي الخدمة الطويلة انها جذابة ، وأفضل العمال هم أكثر عرضة للمغادرة لأن هناك طلب على مهاراتهم في مكان آخر ، بينما يبقى العمال الأكثر فقراً لأنهم أقل قابلية للتسويق. </a:t>
            </a:r>
          </a:p>
          <a:p>
            <a:endParaRPr lang="ar-IQ" dirty="0"/>
          </a:p>
        </p:txBody>
      </p:sp>
    </p:spTree>
    <p:extLst>
      <p:ext uri="{BB962C8B-B14F-4D97-AF65-F5344CB8AC3E}">
        <p14:creationId xmlns:p14="http://schemas.microsoft.com/office/powerpoint/2010/main" val="2699602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algn="r"/>
            <a:r>
              <a:rPr lang="ar-IQ" dirty="0">
                <a:solidFill>
                  <a:schemeClr val="accent1">
                    <a:lumMod val="75000"/>
                  </a:schemeClr>
                </a:solidFill>
              </a:rPr>
              <a:t>-التكرار الإجباري   :</a:t>
            </a:r>
            <a:br>
              <a:rPr lang="ar-IQ" dirty="0">
                <a:solidFill>
                  <a:schemeClr val="accent1">
                    <a:lumMod val="75000"/>
                  </a:schemeClr>
                </a:solidFill>
              </a:rPr>
            </a:br>
            <a:endParaRPr lang="ar-IQ" dirty="0">
              <a:solidFill>
                <a:schemeClr val="accent1">
                  <a:lumMod val="75000"/>
                </a:schemeClr>
              </a:solidFill>
            </a:endParaRPr>
          </a:p>
        </p:txBody>
      </p:sp>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r>
              <a:rPr lang="ar-IQ" dirty="0" smtClean="0"/>
              <a:t>التكرار </a:t>
            </a:r>
            <a:r>
              <a:rPr lang="ar-IQ" dirty="0"/>
              <a:t>الإجباري - حيث لا يتم تقديم أي خيار للموظف المغادر - عادة ما يكون </a:t>
            </a:r>
            <a:r>
              <a:rPr lang="ar-IQ" dirty="0" err="1"/>
              <a:t>إستراتيجية</a:t>
            </a:r>
            <a:r>
              <a:rPr lang="ar-IQ" dirty="0"/>
              <a:t> "الملاذ الأخير" لأصحاب العمل وعادة ما ينظر إليها على أنها الوجه الأقل قبولا . ومع ذلك ، لأنه يقوم على اتخاذ القرارات الإدارية ، فإنه يعطي أصحاب العمل فرصة لتصميم وتنفيذ المعايير على أساس احتياجات العمل. التكرار الإجباري هو أيضًا أكثر شيوعًا حيث تكون عمليات التخفيض كبيرة الحجم . وفقا لبيانات </a:t>
            </a:r>
            <a:r>
              <a:rPr lang="en-US" dirty="0"/>
              <a:t>WERS ، </a:t>
            </a:r>
            <a:r>
              <a:rPr lang="ar-IQ" dirty="0"/>
              <a:t>التكرار الإجباري هو أيضا أكثر شيوعا بكثير في القطاع الخاص مقارنة بالقطاع العام. ومع ذلك ، فقد كما اقترح أن التكرار الإجباري آخذ في الارتفاع في الاستخدام في القطاع العام .</a:t>
            </a:r>
          </a:p>
          <a:p>
            <a:endParaRPr lang="ar-IQ" dirty="0"/>
          </a:p>
          <a:p>
            <a:endParaRPr lang="ar-IQ" dirty="0"/>
          </a:p>
        </p:txBody>
      </p:sp>
    </p:spTree>
    <p:extLst>
      <p:ext uri="{BB962C8B-B14F-4D97-AF65-F5344CB8AC3E}">
        <p14:creationId xmlns:p14="http://schemas.microsoft.com/office/powerpoint/2010/main" val="2863486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r"/>
            <a:r>
              <a:rPr lang="ar-IQ" dirty="0" smtClean="0"/>
              <a:t>التقاعد: </a:t>
            </a:r>
            <a:endParaRPr lang="ar-IQ" dirty="0"/>
          </a:p>
        </p:txBody>
      </p:sp>
      <p:sp>
        <p:nvSpPr>
          <p:cNvPr id="3" name="Content Placeholder 2"/>
          <p:cNvSpPr>
            <a:spLocks noGrp="1"/>
          </p:cNvSpPr>
          <p:nvPr>
            <p:ph idx="1"/>
          </p:nvPr>
        </p:nvSpPr>
        <p:spPr/>
        <p:style>
          <a:lnRef idx="1">
            <a:schemeClr val="accent6"/>
          </a:lnRef>
          <a:fillRef idx="3">
            <a:schemeClr val="accent6"/>
          </a:fillRef>
          <a:effectRef idx="2">
            <a:schemeClr val="accent6"/>
          </a:effectRef>
          <a:fontRef idx="minor">
            <a:schemeClr val="lt1"/>
          </a:fontRef>
        </p:style>
        <p:txBody>
          <a:bodyPr>
            <a:normAutofit/>
          </a:bodyPr>
          <a:lstStyle/>
          <a:p>
            <a:r>
              <a:rPr lang="ar-IQ" dirty="0" smtClean="0"/>
              <a:t>:</a:t>
            </a:r>
            <a:endParaRPr lang="ar-IQ" dirty="0"/>
          </a:p>
          <a:p>
            <a:r>
              <a:rPr lang="ar-IQ" dirty="0"/>
              <a:t>عادة ما يستخدم التقاعد المبكر إلى جانب أساليب أخرى للحد من القوى العاملة ، على الرغم من قد يكون غالبًا ما يكفي لتخفيضات الوظائف المطلوبة ؛ التراجع في صحة الموظفين هو أحد أسباب الزيادة في التقاعد المبكر ، ولكن هناك تطورات أخرى على كل من الشركة والمستوى الوطني تكمن أيضا وراء الزيادة. كان هناك زيادة كبيرة في مستوى حالات اعتلال الصحة في السنوات الأخيرة</a:t>
            </a:r>
          </a:p>
        </p:txBody>
      </p:sp>
    </p:spTree>
    <p:extLst>
      <p:ext uri="{BB962C8B-B14F-4D97-AF65-F5344CB8AC3E}">
        <p14:creationId xmlns:p14="http://schemas.microsoft.com/office/powerpoint/2010/main" val="30906463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algn="ctr"/>
            <a:endParaRPr lang="ar-IQ" dirty="0" smtClean="0"/>
          </a:p>
          <a:p>
            <a:pPr algn="ctr"/>
            <a:endParaRPr lang="ar-IQ" dirty="0"/>
          </a:p>
          <a:p>
            <a:pPr marL="64008" indent="0" algn="ctr">
              <a:buNone/>
            </a:pPr>
            <a:r>
              <a:rPr lang="ar-IQ" sz="3200" b="1" dirty="0" smtClean="0">
                <a:solidFill>
                  <a:schemeClr val="accent1">
                    <a:lumMod val="50000"/>
                  </a:schemeClr>
                </a:solidFill>
              </a:rPr>
              <a:t>شكرا لاهتمامكم </a:t>
            </a:r>
            <a:endParaRPr lang="ar-IQ" sz="3200" b="1" dirty="0">
              <a:solidFill>
                <a:schemeClr val="accent1">
                  <a:lumMod val="50000"/>
                </a:schemeClr>
              </a:solidFill>
            </a:endParaRPr>
          </a:p>
        </p:txBody>
      </p:sp>
    </p:spTree>
    <p:extLst>
      <p:ext uri="{BB962C8B-B14F-4D97-AF65-F5344CB8AC3E}">
        <p14:creationId xmlns:p14="http://schemas.microsoft.com/office/powerpoint/2010/main" val="3338964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5">
              <a:lumMod val="20000"/>
              <a:lumOff val="80000"/>
            </a:schemeClr>
          </a:solidFill>
        </p:spPr>
        <p:style>
          <a:lnRef idx="1">
            <a:schemeClr val="accent5"/>
          </a:lnRef>
          <a:fillRef idx="2">
            <a:schemeClr val="accent5"/>
          </a:fillRef>
          <a:effectRef idx="1">
            <a:schemeClr val="accent5"/>
          </a:effectRef>
          <a:fontRef idx="minor">
            <a:schemeClr val="dk1"/>
          </a:fontRef>
        </p:style>
        <p:txBody>
          <a:bodyPr>
            <a:normAutofit/>
          </a:bodyPr>
          <a:lstStyle/>
          <a:p>
            <a:pPr algn="ctr"/>
            <a:r>
              <a:rPr lang="ar-IQ" sz="3600" b="1" dirty="0">
                <a:solidFill>
                  <a:srgbClr val="0070C0"/>
                </a:solidFill>
              </a:rPr>
              <a:t> مفهوم المسار الوظيفي </a:t>
            </a:r>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fontScale="92500" lnSpcReduction="10000"/>
          </a:bodyPr>
          <a:lstStyle/>
          <a:p>
            <a:r>
              <a:rPr lang="ar-IQ" dirty="0">
                <a:solidFill>
                  <a:schemeClr val="bg1"/>
                </a:solidFill>
              </a:rPr>
              <a:t>يمكن ان يعرف المسار الوظيفي بانه المسار المتحرك داخل منظمة معينة او شكل العمل المتضمن اكتساب الخبرات الممتدة على طول حياة الفرد. ان  وهو  يبدأ من لحظة دخوله المنظمة للعمل فيها، وينتهي عند خروجه منها لأي سبب كان، اي ان المسار الوظيفي يمثل فترة محدودة من حياة الفرد، وان الفرد يتحرك خلال تلك الفترة عبر سلسلة من المواقع أو الوظائف والتي تؤدي الى تراكم خبرته وزيادة سلطاته ومسؤولياته، مقابل حصوله على امتيازات مالية أعلى. عرف كذلك على انه كل الأعمال والوظائف التي شغلها الفرد والتي استقى منها خبراته وتوجهاته خلال حياته العملية</a:t>
            </a:r>
          </a:p>
        </p:txBody>
      </p:sp>
    </p:spTree>
    <p:extLst>
      <p:ext uri="{BB962C8B-B14F-4D97-AF65-F5344CB8AC3E}">
        <p14:creationId xmlns:p14="http://schemas.microsoft.com/office/powerpoint/2010/main" val="3370343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r"/>
            <a:r>
              <a:rPr lang="ar-IQ" dirty="0" smtClean="0"/>
              <a:t>ثانيا : بدائل المسار الوظيفي </a:t>
            </a:r>
            <a:endParaRPr lang="ar-IQ" dirty="0"/>
          </a:p>
        </p:txBody>
      </p:sp>
      <p:sp>
        <p:nvSpPr>
          <p:cNvPr id="5" name="Rectangle 4"/>
          <p:cNvSpPr/>
          <p:nvPr/>
        </p:nvSpPr>
        <p:spPr>
          <a:xfrm>
            <a:off x="6012160" y="2348880"/>
            <a:ext cx="2592288" cy="3096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2000" b="1" dirty="0" smtClean="0">
                <a:solidFill>
                  <a:srgbClr val="0070C0"/>
                </a:solidFill>
              </a:rPr>
              <a:t>المسار الوظيفي التقليدي</a:t>
            </a:r>
            <a:endParaRPr lang="ar-IQ" sz="2000" b="1" dirty="0">
              <a:solidFill>
                <a:srgbClr val="0070C0"/>
              </a:solidFill>
            </a:endParaRPr>
          </a:p>
        </p:txBody>
      </p:sp>
      <p:sp>
        <p:nvSpPr>
          <p:cNvPr id="7" name="Rectangle 6"/>
          <p:cNvSpPr/>
          <p:nvPr/>
        </p:nvSpPr>
        <p:spPr>
          <a:xfrm>
            <a:off x="3203848" y="2348880"/>
            <a:ext cx="2520280" cy="3096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2000" b="1" dirty="0" smtClean="0">
                <a:solidFill>
                  <a:srgbClr val="0070C0"/>
                </a:solidFill>
              </a:rPr>
              <a:t>المسار الوظيفي المزدوج</a:t>
            </a:r>
            <a:endParaRPr lang="ar-IQ" sz="2000" b="1" dirty="0">
              <a:solidFill>
                <a:srgbClr val="0070C0"/>
              </a:solidFill>
            </a:endParaRPr>
          </a:p>
        </p:txBody>
      </p:sp>
      <p:sp>
        <p:nvSpPr>
          <p:cNvPr id="8" name="Rectangle 7"/>
          <p:cNvSpPr/>
          <p:nvPr/>
        </p:nvSpPr>
        <p:spPr>
          <a:xfrm>
            <a:off x="395536" y="2348880"/>
            <a:ext cx="2377661" cy="30963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2000" b="1" dirty="0" smtClean="0">
                <a:solidFill>
                  <a:srgbClr val="0070C0"/>
                </a:solidFill>
              </a:rPr>
              <a:t>تحديد شبكة مسارات وظيفية</a:t>
            </a:r>
            <a:endParaRPr lang="ar-IQ" sz="2000" b="1" dirty="0">
              <a:solidFill>
                <a:srgbClr val="0070C0"/>
              </a:solidFill>
            </a:endParaRPr>
          </a:p>
        </p:txBody>
      </p:sp>
    </p:spTree>
    <p:extLst>
      <p:ext uri="{BB962C8B-B14F-4D97-AF65-F5344CB8AC3E}">
        <p14:creationId xmlns:p14="http://schemas.microsoft.com/office/powerpoint/2010/main" val="911296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style>
          <a:lnRef idx="2">
            <a:schemeClr val="accent1"/>
          </a:lnRef>
          <a:fillRef idx="1001">
            <a:schemeClr val="lt2"/>
          </a:fillRef>
          <a:effectRef idx="0">
            <a:schemeClr val="accent1"/>
          </a:effectRef>
          <a:fontRef idx="minor">
            <a:schemeClr val="dk1"/>
          </a:fontRef>
        </p:style>
        <p:txBody>
          <a:bodyPr>
            <a:normAutofit/>
          </a:bodyPr>
          <a:lstStyle/>
          <a:p>
            <a:r>
              <a:rPr lang="ar-IQ" sz="2600" b="1" dirty="0" smtClean="0">
                <a:solidFill>
                  <a:schemeClr val="accent1">
                    <a:lumMod val="75000"/>
                  </a:schemeClr>
                </a:solidFill>
              </a:rPr>
              <a:t>المسار </a:t>
            </a:r>
            <a:r>
              <a:rPr lang="ar-IQ" sz="2600" b="1" dirty="0">
                <a:solidFill>
                  <a:schemeClr val="accent1">
                    <a:lumMod val="75000"/>
                  </a:schemeClr>
                </a:solidFill>
              </a:rPr>
              <a:t>الوظيفي </a:t>
            </a:r>
            <a:r>
              <a:rPr lang="ar-IQ" sz="2600" b="1" dirty="0" smtClean="0">
                <a:solidFill>
                  <a:schemeClr val="accent1">
                    <a:lumMod val="75000"/>
                  </a:schemeClr>
                </a:solidFill>
              </a:rPr>
              <a:t>التقليدي: </a:t>
            </a:r>
            <a:r>
              <a:rPr lang="ar-IQ" dirty="0" smtClean="0">
                <a:solidFill>
                  <a:srgbClr val="0070C0"/>
                </a:solidFill>
              </a:rPr>
              <a:t>ويقصد </a:t>
            </a:r>
            <a:r>
              <a:rPr lang="ar-IQ" dirty="0">
                <a:solidFill>
                  <a:srgbClr val="0070C0"/>
                </a:solidFill>
              </a:rPr>
              <a:t>بذلك أن أساس تقدم الموظفين وظيفياً ضمن المنظمة وفق هذه النظرة التقليدية، يكون على أساس ترقيتهم ضمن سلم الوظائف المكونة لمسار وظيفي معين فقط. </a:t>
            </a:r>
            <a:endParaRPr lang="ar-IQ" dirty="0" smtClean="0">
              <a:solidFill>
                <a:srgbClr val="0070C0"/>
              </a:solidFill>
            </a:endParaRPr>
          </a:p>
          <a:p>
            <a:r>
              <a:rPr lang="ar-IQ" sz="2400" b="1" dirty="0" smtClean="0">
                <a:solidFill>
                  <a:schemeClr val="accent1">
                    <a:lumMod val="75000"/>
                  </a:schemeClr>
                </a:solidFill>
              </a:rPr>
              <a:t>المسار </a:t>
            </a:r>
            <a:r>
              <a:rPr lang="ar-IQ" sz="2400" b="1" dirty="0">
                <a:solidFill>
                  <a:schemeClr val="accent1">
                    <a:lumMod val="75000"/>
                  </a:schemeClr>
                </a:solidFill>
              </a:rPr>
              <a:t>الوظيفي المزدوج</a:t>
            </a:r>
            <a:r>
              <a:rPr lang="ar-IQ" dirty="0"/>
              <a:t>: </a:t>
            </a:r>
            <a:r>
              <a:rPr lang="ar-IQ" dirty="0">
                <a:solidFill>
                  <a:srgbClr val="0070C0"/>
                </a:solidFill>
              </a:rPr>
              <a:t>وهو التقدم إلى المواقع الإدارية، حيث ان هذه المواقع تزيد من مركز الموظف ويحصل على راتب </a:t>
            </a:r>
            <a:r>
              <a:rPr lang="ar-IQ" dirty="0" smtClean="0">
                <a:solidFill>
                  <a:srgbClr val="0070C0"/>
                </a:solidFill>
              </a:rPr>
              <a:t>أعلى.</a:t>
            </a:r>
          </a:p>
          <a:p>
            <a:r>
              <a:rPr lang="ar-IQ" sz="2400" b="1" dirty="0">
                <a:solidFill>
                  <a:schemeClr val="accent1">
                    <a:lumMod val="75000"/>
                  </a:schemeClr>
                </a:solidFill>
              </a:rPr>
              <a:t>تحديد شبكة مسارات </a:t>
            </a:r>
            <a:r>
              <a:rPr lang="ar-IQ" sz="2400" b="1" dirty="0" smtClean="0">
                <a:solidFill>
                  <a:schemeClr val="accent1">
                    <a:lumMod val="75000"/>
                  </a:schemeClr>
                </a:solidFill>
              </a:rPr>
              <a:t>وظيفية</a:t>
            </a:r>
            <a:r>
              <a:rPr lang="ar-IQ" sz="2400" dirty="0" smtClean="0">
                <a:solidFill>
                  <a:srgbClr val="0070C0"/>
                </a:solidFill>
              </a:rPr>
              <a:t>: عند </a:t>
            </a:r>
            <a:r>
              <a:rPr lang="ar-IQ" dirty="0">
                <a:solidFill>
                  <a:srgbClr val="0070C0"/>
                </a:solidFill>
              </a:rPr>
              <a:t>اعتماد شبكة مسارات وظيفية، فإن الفرد يستطيع ان يتحرك أفقياً وعمودياً عبر شبكة من المواقع المختلفة، حتى يصبح مرجعاً في مجال تخصصه وهو يحقق ذلك بأن يتقدم عمودياً في مجال تخصصه، ولكن أفقياً </a:t>
            </a:r>
            <a:r>
              <a:rPr lang="ar-IQ" dirty="0" smtClean="0">
                <a:solidFill>
                  <a:srgbClr val="0070C0"/>
                </a:solidFill>
              </a:rPr>
              <a:t>في مواقع مختلفة. </a:t>
            </a:r>
            <a:endParaRPr lang="ar-IQ" dirty="0">
              <a:solidFill>
                <a:srgbClr val="0070C0"/>
              </a:solidFill>
            </a:endParaRPr>
          </a:p>
        </p:txBody>
      </p:sp>
    </p:spTree>
    <p:extLst>
      <p:ext uri="{BB962C8B-B14F-4D97-AF65-F5344CB8AC3E}">
        <p14:creationId xmlns:p14="http://schemas.microsoft.com/office/powerpoint/2010/main" val="1768256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fontScale="90000"/>
          </a:bodyPr>
          <a:lstStyle/>
          <a:p>
            <a:pPr algn="justLow"/>
            <a:r>
              <a:rPr lang="ar-IQ" b="1" dirty="0"/>
              <a:t>ثالثا: أساسيات إدارة المسار الوظيفي </a:t>
            </a:r>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ar-IQ" dirty="0"/>
              <a:t>. </a:t>
            </a:r>
            <a:r>
              <a:rPr lang="ar-IQ" sz="2400" b="1" dirty="0">
                <a:solidFill>
                  <a:srgbClr val="0070C0"/>
                </a:solidFill>
              </a:rPr>
              <a:t>ويمكن تعريف إدارة المسار المهني </a:t>
            </a:r>
            <a:r>
              <a:rPr lang="ar-IQ" dirty="0" smtClean="0"/>
              <a:t>: على </a:t>
            </a:r>
            <a:r>
              <a:rPr lang="ar-IQ" dirty="0"/>
              <a:t>أنها عملية تمكين الموظفين من الإدراك والفهم الأفضل لمسارهم المهني والعمل على تطوير مهارات ذلك المسار ، و كذلك اهتماماتهم ، واستخدام هذه المهارات والاهتمامات بشكل أكثر فعالية داخل الشركة ، وبعد تركهم لها </a:t>
            </a:r>
            <a:r>
              <a:rPr lang="ar-IQ" dirty="0" smtClean="0"/>
              <a:t>.</a:t>
            </a:r>
            <a:endParaRPr lang="ar-IQ" dirty="0"/>
          </a:p>
        </p:txBody>
      </p:sp>
    </p:spTree>
    <p:extLst>
      <p:ext uri="{BB962C8B-B14F-4D97-AF65-F5344CB8AC3E}">
        <p14:creationId xmlns:p14="http://schemas.microsoft.com/office/powerpoint/2010/main" val="1948114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88727" y="764704"/>
            <a:ext cx="6627259"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solidFill>
                  <a:schemeClr val="accent2">
                    <a:lumMod val="75000"/>
                  </a:schemeClr>
                </a:solidFill>
              </a:rPr>
              <a:t>أما تطوير المسار المهني </a:t>
            </a:r>
            <a:r>
              <a:rPr lang="ar-IQ" sz="2400" dirty="0" smtClean="0">
                <a:solidFill>
                  <a:srgbClr val="0070C0"/>
                </a:solidFill>
              </a:rPr>
              <a:t>فهو </a:t>
            </a:r>
            <a:r>
              <a:rPr lang="ar-IQ" sz="2400" dirty="0">
                <a:solidFill>
                  <a:srgbClr val="0070C0"/>
                </a:solidFill>
              </a:rPr>
              <a:t>عبارة عن سلسلة من الأنشطة </a:t>
            </a:r>
            <a:r>
              <a:rPr lang="ar-IQ" sz="2400" dirty="0" smtClean="0">
                <a:solidFill>
                  <a:srgbClr val="0070C0"/>
                </a:solidFill>
              </a:rPr>
              <a:t>تمتد على </a:t>
            </a:r>
            <a:r>
              <a:rPr lang="ar-IQ" sz="2400" dirty="0">
                <a:solidFill>
                  <a:srgbClr val="0070C0"/>
                </a:solidFill>
              </a:rPr>
              <a:t>طول حياة الموظف (مثل ورش العمل التي تساهم في استكشاف وتوطيد ونجاح وإتمام المسار المهني </a:t>
            </a:r>
          </a:p>
        </p:txBody>
      </p:sp>
      <p:sp>
        <p:nvSpPr>
          <p:cNvPr id="5" name="Rectangle 4"/>
          <p:cNvSpPr/>
          <p:nvPr/>
        </p:nvSpPr>
        <p:spPr>
          <a:xfrm>
            <a:off x="2215140" y="3140968"/>
            <a:ext cx="6174432" cy="304698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400" b="1" dirty="0">
                <a:solidFill>
                  <a:schemeClr val="accent2">
                    <a:lumMod val="75000"/>
                  </a:schemeClr>
                </a:solidFill>
              </a:rPr>
              <a:t>أما تخطيط المسار المهني </a:t>
            </a:r>
            <a:r>
              <a:rPr lang="ar-IQ" sz="2400" dirty="0" smtClean="0">
                <a:solidFill>
                  <a:srgbClr val="0070C0"/>
                </a:solidFill>
              </a:rPr>
              <a:t>فهو </a:t>
            </a:r>
            <a:r>
              <a:rPr lang="ar-IQ" sz="2400" dirty="0">
                <a:solidFill>
                  <a:srgbClr val="0070C0"/>
                </a:solidFill>
              </a:rPr>
              <a:t>عبارة عن العملية المدروسة أو المتأنية التي من خلالها يصبح الفرد واعيا ومدركا لمهارته الشخصية ، واهتماماته ، ودوافعه ، وبعض السمات الأخرى ، والاستحواذ على المعلومات على الفرص والاختيارات ، و تحديد الأهداف ذات العلاقة بالمسار المهني . ووضع خطط العمل لتحقيق أهداف محددة .</a:t>
            </a:r>
          </a:p>
        </p:txBody>
      </p:sp>
    </p:spTree>
    <p:extLst>
      <p:ext uri="{BB962C8B-B14F-4D97-AF65-F5344CB8AC3E}">
        <p14:creationId xmlns:p14="http://schemas.microsoft.com/office/powerpoint/2010/main" val="294852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fontScale="90000"/>
          </a:bodyPr>
          <a:lstStyle/>
          <a:p>
            <a:pPr algn="r"/>
            <a:r>
              <a:rPr lang="ar-IQ" dirty="0" smtClean="0">
                <a:solidFill>
                  <a:schemeClr val="accent2">
                    <a:lumMod val="75000"/>
                  </a:schemeClr>
                </a:solidFill>
              </a:rPr>
              <a:t>رابعا : مفهوم ادارة المسار الوظيفي</a:t>
            </a:r>
            <a:endParaRPr lang="ar-IQ" dirty="0">
              <a:solidFill>
                <a:schemeClr val="accent2">
                  <a:lumMod val="75000"/>
                </a:schemeClr>
              </a:solidFill>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ar-IQ" dirty="0"/>
              <a:t>عرفت ادارة المسار الوظيفي بأنها العملية التي تقوم من خلالها ادارة الموارد البشرية برسم الاطر العامة التي على ضوئها يتحدد مستقبل الافراد الوظيفي العاملين في المنظمة وخط سير الحياة الوظيفية فيها منذ تعيينهم وحتى بلوغهم سن </a:t>
            </a:r>
            <a:r>
              <a:rPr lang="ar-IQ" dirty="0" smtClean="0"/>
              <a:t>التقاعد. </a:t>
            </a:r>
          </a:p>
        </p:txBody>
      </p:sp>
    </p:spTree>
    <p:extLst>
      <p:ext uri="{BB962C8B-B14F-4D97-AF65-F5344CB8AC3E}">
        <p14:creationId xmlns:p14="http://schemas.microsoft.com/office/powerpoint/2010/main" val="1484136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363272" cy="5721499"/>
          </a:xfrm>
        </p:spPr>
        <p:style>
          <a:lnRef idx="3">
            <a:schemeClr val="lt1"/>
          </a:lnRef>
          <a:fillRef idx="1">
            <a:schemeClr val="accent3"/>
          </a:fillRef>
          <a:effectRef idx="1">
            <a:schemeClr val="accent3"/>
          </a:effectRef>
          <a:fontRef idx="minor">
            <a:schemeClr val="lt1"/>
          </a:fontRef>
        </p:style>
        <p:txBody>
          <a:bodyPr>
            <a:normAutofit/>
          </a:bodyPr>
          <a:lstStyle/>
          <a:p>
            <a:pPr marL="0" indent="0">
              <a:buNone/>
            </a:pPr>
            <a:r>
              <a:rPr lang="ar-IQ" b="1" dirty="0">
                <a:solidFill>
                  <a:srgbClr val="FF0000"/>
                </a:solidFill>
              </a:rPr>
              <a:t> الغرض من ادارة المسار الوظيفي </a:t>
            </a:r>
            <a:endParaRPr lang="ar-IQ" b="1" dirty="0" smtClean="0">
              <a:solidFill>
                <a:srgbClr val="FF0000"/>
              </a:solidFill>
            </a:endParaRPr>
          </a:p>
          <a:p>
            <a:pPr marL="0" indent="0">
              <a:buNone/>
            </a:pPr>
            <a:endParaRPr lang="ar-IQ" b="1" dirty="0">
              <a:solidFill>
                <a:schemeClr val="accent5">
                  <a:lumMod val="50000"/>
                </a:schemeClr>
              </a:solidFill>
            </a:endParaRPr>
          </a:p>
          <a:p>
            <a:pPr marL="0" indent="0">
              <a:buNone/>
            </a:pPr>
            <a:endParaRPr lang="ar-IQ" b="1" dirty="0" smtClean="0">
              <a:solidFill>
                <a:schemeClr val="accent5">
                  <a:lumMod val="50000"/>
                </a:schemeClr>
              </a:solidFill>
            </a:endParaRPr>
          </a:p>
          <a:p>
            <a:pPr marL="0" indent="0">
              <a:buNone/>
            </a:pPr>
            <a:r>
              <a:rPr lang="ar-IQ" b="1" dirty="0">
                <a:solidFill>
                  <a:schemeClr val="bg1"/>
                </a:solidFill>
              </a:rPr>
              <a:t>أ - مساعدة الموظفين لتحسين أدائهم </a:t>
            </a:r>
            <a:endParaRPr lang="ar-IQ" b="1" dirty="0" smtClean="0">
              <a:solidFill>
                <a:schemeClr val="bg1"/>
              </a:solidFill>
            </a:endParaRPr>
          </a:p>
          <a:p>
            <a:pPr marL="0" indent="0">
              <a:buNone/>
            </a:pPr>
            <a:r>
              <a:rPr lang="ar-IQ" b="1" dirty="0">
                <a:solidFill>
                  <a:schemeClr val="accent1">
                    <a:lumMod val="75000"/>
                  </a:schemeClr>
                </a:solidFill>
              </a:rPr>
              <a:t>آن برامج ادارة المسار الوظيفي تعمل على اشتراك الموظفين في وضع اهدافهم الخاص وتمييز نقاط القوة والضعف لديهم . كما انها تساعدهم في التعرف والتحقق من الحاجة للتدريب والوقت المناسب له . وهذا يتحقق بشكل رئيسي من خلال بناء نظام المعلومات المرتدة ومناقشة نظم ادارة الأداء في </a:t>
            </a:r>
            <a:r>
              <a:rPr lang="ar-IQ" b="1" dirty="0" err="1" smtClean="0">
                <a:solidFill>
                  <a:schemeClr val="accent1">
                    <a:lumMod val="75000"/>
                  </a:schemeClr>
                </a:solidFill>
              </a:rPr>
              <a:t>المنظما</a:t>
            </a:r>
            <a:endParaRPr lang="ar-IQ" b="1" dirty="0" smtClean="0">
              <a:solidFill>
                <a:schemeClr val="accent1">
                  <a:lumMod val="75000"/>
                </a:schemeClr>
              </a:solidFill>
            </a:endParaRPr>
          </a:p>
          <a:p>
            <a:pPr marL="0" indent="0">
              <a:buNone/>
            </a:pPr>
            <a:r>
              <a:rPr lang="ar-IQ" b="1" dirty="0" smtClean="0">
                <a:solidFill>
                  <a:schemeClr val="accent1">
                    <a:lumMod val="75000"/>
                  </a:schemeClr>
                </a:solidFill>
              </a:rPr>
              <a:t>ت</a:t>
            </a:r>
            <a:r>
              <a:rPr lang="ar-IQ" b="1" dirty="0">
                <a:solidFill>
                  <a:schemeClr val="accent2">
                    <a:lumMod val="75000"/>
                  </a:schemeClr>
                </a:solidFill>
              </a:rPr>
              <a:t>.</a:t>
            </a:r>
          </a:p>
        </p:txBody>
      </p:sp>
    </p:spTree>
    <p:extLst>
      <p:ext uri="{BB962C8B-B14F-4D97-AF65-F5344CB8AC3E}">
        <p14:creationId xmlns:p14="http://schemas.microsoft.com/office/powerpoint/2010/main" val="7173544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234</TotalTime>
  <Words>1845</Words>
  <Application>Microsoft Office PowerPoint</Application>
  <PresentationFormat>On-screen Show (4:3)</PresentationFormat>
  <Paragraphs>114</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Century Gothic</vt:lpstr>
      <vt:lpstr>Tahoma</vt:lpstr>
      <vt:lpstr>Wingdings 2</vt:lpstr>
      <vt:lpstr>Austin</vt:lpstr>
      <vt:lpstr>إدارة المسار الوظيفي وترشيق العمل CAREER MANAGEMENT</vt:lpstr>
      <vt:lpstr>قائمة المحتويات</vt:lpstr>
      <vt:lpstr> مفهوم المسار الوظيفي </vt:lpstr>
      <vt:lpstr>ثانيا : بدائل المسار الوظيفي </vt:lpstr>
      <vt:lpstr>PowerPoint Presentation</vt:lpstr>
      <vt:lpstr>ثالثا: أساسيات إدارة المسار الوظيفي </vt:lpstr>
      <vt:lpstr>PowerPoint Presentation</vt:lpstr>
      <vt:lpstr>رابعا : مفهوم ادارة المسار الوظيفي</vt:lpstr>
      <vt:lpstr>PowerPoint Presentation</vt:lpstr>
      <vt:lpstr>PowerPoint Presentation</vt:lpstr>
      <vt:lpstr>PowerPoint Presentation</vt:lpstr>
      <vt:lpstr>PowerPoint Presentation</vt:lpstr>
      <vt:lpstr>إدارة دورة حياة المسار المهني </vt:lpstr>
      <vt:lpstr>ترشيق العمل </vt:lpstr>
      <vt:lpstr>استراتيجيات الترشيق الوظيفي</vt:lpstr>
      <vt:lpstr>PowerPoint Presentation</vt:lpstr>
      <vt:lpstr>PowerPoint Presentation</vt:lpstr>
      <vt:lpstr>PowerPoint Presentation</vt:lpstr>
      <vt:lpstr>PowerPoint Presentation</vt:lpstr>
      <vt:lpstr>خطوات الترشيق الوظيفي</vt:lpstr>
      <vt:lpstr>اما مستلزمات تنفيذ برامج تقليص الموارد البشرية تتضمن: </vt:lpstr>
      <vt:lpstr>اسباب الترشيق الوظيفي</vt:lpstr>
      <vt:lpstr>الاثار المترتبة على عملية الترشيق الوظيفي</vt:lpstr>
      <vt:lpstr>طرق تقليص حجم العمالة</vt:lpstr>
      <vt:lpstr>الاستنزاف الطبيعي / الهدر  : </vt:lpstr>
      <vt:lpstr>التكرار التطوعي  : </vt:lpstr>
      <vt:lpstr>-التكرار الإجباري   : </vt:lpstr>
      <vt:lpstr>التقاعد: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المسار الوظيفي وترشيق العمل CAREER MANAGEMENT</dc:title>
  <dc:creator>Hawraa</dc:creator>
  <cp:lastModifiedBy>Maher</cp:lastModifiedBy>
  <cp:revision>24</cp:revision>
  <dcterms:modified xsi:type="dcterms:W3CDTF">2020-10-17T09:33:22Z</dcterms:modified>
</cp:coreProperties>
</file>