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54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16/10/1441</a:t>
            </a:fld>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2400" b="0" i="0" u="none" strike="noStrike" kern="1200" cap="all" spc="0" normalizeH="0" baseline="0" noProof="0" smtClean="0">
                <a:ln>
                  <a:noFill/>
                </a:ln>
                <a:solidFill>
                  <a:prstClr val="black">
                    <a:lumMod val="75000"/>
                    <a:lumOff val="25000"/>
                  </a:prst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2400" b="0" i="0" u="none" strike="noStrike" kern="1200" cap="all" spc="0" normalizeH="0" baseline="0" noProof="0">
              <a:ln>
                <a:noFill/>
              </a:ln>
              <a:solidFill>
                <a:prstClr val="black">
                  <a:lumMod val="75000"/>
                  <a:lumOff val="25000"/>
                </a:prstClr>
              </a:solidFill>
              <a:effectLst/>
              <a:uLnTx/>
              <a:uFillTx/>
              <a:latin typeface="Impact" panose="020B0806030902050204"/>
              <a:ea typeface="+mn-ea"/>
              <a:cs typeface="Arial" panose="020B0604020202020204" pitchFamily="34" charset="0"/>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152784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93000470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49147315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Tree>
    <p:extLst>
      <p:ext uri="{BB962C8B-B14F-4D97-AF65-F5344CB8AC3E}">
        <p14:creationId xmlns:p14="http://schemas.microsoft.com/office/powerpoint/2010/main" val="84267585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98980790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46407773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18834104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21385317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01584080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01162526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18542382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24260559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9804336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3242366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5875782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93841825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43054971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00B0F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16/10/1441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13289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smtClean="0"/>
              <a:t>الموجودات الثابتة (غير المتداولة) الجزء الاول</a:t>
            </a:r>
            <a:br>
              <a:rPr lang="ar-IQ" sz="3600" dirty="0" smtClean="0"/>
            </a:br>
            <a:r>
              <a:rPr lang="ar-IQ" sz="2400" dirty="0" smtClean="0">
                <a:solidFill>
                  <a:prstClr val="black"/>
                </a:solidFill>
                <a:latin typeface="Calibri" panose="020F0502020204030204"/>
                <a:ea typeface="+mn-ea"/>
                <a:cs typeface="Arial" panose="020B0604020202020204" pitchFamily="34" charset="0"/>
              </a:rPr>
              <a:t>المدرس </a:t>
            </a:r>
            <a:r>
              <a:rPr lang="ar-IQ" sz="2400" dirty="0">
                <a:solidFill>
                  <a:prstClr val="black"/>
                </a:solidFill>
                <a:latin typeface="Calibri" panose="020F0502020204030204"/>
                <a:ea typeface="+mn-ea"/>
                <a:cs typeface="Arial" panose="020B0604020202020204" pitchFamily="34" charset="0"/>
              </a:rPr>
              <a:t>الدكتور: 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2086" y="2063750"/>
            <a:ext cx="4415366" cy="331152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881812" y="2063750"/>
            <a:ext cx="3311525" cy="3311525"/>
          </a:xfrm>
        </p:spPr>
      </p:pic>
    </p:spTree>
    <p:extLst>
      <p:ext uri="{BB962C8B-B14F-4D97-AF65-F5344CB8AC3E}">
        <p14:creationId xmlns:p14="http://schemas.microsoft.com/office/powerpoint/2010/main" val="12705175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12136" y="1306505"/>
            <a:ext cx="8036417" cy="3286284"/>
          </a:xfrm>
          <a:prstGeom prst="rect">
            <a:avLst/>
          </a:prstGeom>
        </p:spPr>
        <p:txBody>
          <a:bodyPr wrap="square">
            <a:spAutoFit/>
          </a:bodyPr>
          <a:lstStyle/>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ملاحظات:</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ar-IQ" b="1" dirty="0" smtClean="0">
                <a:effectLst/>
                <a:cs typeface="Times New Roman" panose="02020603050405020304" pitchFamily="18" charset="0"/>
              </a:rPr>
              <a:t>يتم احتساب الاندثار نهاية السنة الاولى (سنة الشراء)</a:t>
            </a:r>
            <a:endParaRPr lang="en-US" b="1" dirty="0" smtClean="0">
              <a:effectLst/>
            </a:endParaRPr>
          </a:p>
          <a:p>
            <a:pPr marL="342900" lvl="0" indent="-342900" algn="just">
              <a:buFont typeface="+mj-lt"/>
              <a:buAutoNum type="arabicPeriod"/>
            </a:pPr>
            <a:r>
              <a:rPr lang="ar-IQ" b="1" dirty="0" smtClean="0">
                <a:effectLst/>
                <a:cs typeface="Times New Roman" panose="02020603050405020304" pitchFamily="18" charset="0"/>
              </a:rPr>
              <a:t>مخصص الاندثار المتراكم هو جمع الاندثار السنوي سنة بعد اخرى </a:t>
            </a:r>
            <a:endParaRPr lang="en-US" b="1" dirty="0" smtClean="0">
              <a:effectLst/>
            </a:endParaRPr>
          </a:p>
          <a:p>
            <a:pPr marL="342900" lvl="0" indent="-342900" algn="just">
              <a:buFont typeface="+mj-lt"/>
              <a:buAutoNum type="arabicPeriod"/>
            </a:pPr>
            <a:r>
              <a:rPr lang="ar-IQ" b="1" dirty="0" smtClean="0">
                <a:effectLst/>
                <a:cs typeface="Times New Roman" panose="02020603050405020304" pitchFamily="18" charset="0"/>
              </a:rPr>
              <a:t>القيمة الدفترية (صافي المعدات) = الكلفة التاريخية – مخصص الاندثار المتراكم، ويمكن استخراج مخصص الاندثار المتراكم من هذه المعادلة في حالة كونه مجهولا فيكون </a:t>
            </a:r>
            <a:endParaRPr lang="en-US" b="1" dirty="0" smtClean="0">
              <a:effectLst/>
            </a:endParaRPr>
          </a:p>
          <a:p>
            <a:pPr marL="228600"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خصص الاندثار المتراكم = الكلفة التاريخية – القيمة الدفترية (سيتم الاستفادة منها في موضوع بيع الموجودات الثابتة)</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يعد قسط الاندثار مصروف يغلق بحساب الارباح والخسائر وسيتم تناوله عند تسجيل قيود الاندثار لاحقا </a:t>
            </a:r>
          </a:p>
          <a:p>
            <a:pPr algn="just">
              <a:lnSpc>
                <a:spcPct val="107000"/>
              </a:lnSpc>
              <a:spcAft>
                <a:spcPts val="800"/>
              </a:spcAft>
            </a:pPr>
            <a:r>
              <a:rPr lang="ar-IQ" b="1" dirty="0">
                <a:ea typeface="Calibri" panose="020F0502020204030204" pitchFamily="34" charset="0"/>
                <a:cs typeface="Times New Roman" panose="02020603050405020304" pitchFamily="18" charset="0"/>
              </a:rPr>
              <a:t>ملاحظة في حالة ان الشراء تم خلال السنة أي ليس في 1/1 فيحتسب قسط اندثار السنة الاولى للفترة المتبقية بأجزاء السنة يوم او شهر مثلا في المثال السابق لنفترض ان الشراء تم في 1/3/2018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409594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45464" y="1182205"/>
            <a:ext cx="9324305" cy="3078792"/>
          </a:xfrm>
          <a:prstGeom prst="rect">
            <a:avLst/>
          </a:prstGeom>
        </p:spPr>
        <p:txBody>
          <a:bodyPr wrap="square">
            <a:spAutoFit/>
          </a:bodyPr>
          <a:lstStyle/>
          <a:p>
            <a:pPr algn="just">
              <a:lnSpc>
                <a:spcPct val="107000"/>
              </a:lnSpc>
              <a:spcAft>
                <a:spcPts val="800"/>
              </a:spcAft>
            </a:pPr>
            <a:r>
              <a:rPr lang="ar-IQ" b="1" dirty="0">
                <a:latin typeface="Calibri" panose="020F0502020204030204" pitchFamily="34" charset="0"/>
                <a:ea typeface="Calibri" panose="020F0502020204030204" pitchFamily="34" charset="0"/>
                <a:cs typeface="Times New Roman" panose="02020603050405020304" pitchFamily="18" charset="0"/>
              </a:rPr>
              <a:t>قسط الاندثار لسنة 2018 يكون بعد احتساب القسط السنوي وكان 30000 دينار سنويا نستخرج قسط سنة 2018 وبما ان الشراء تم في 1/3 إذا الفترة المتبقية من 1/3 الى 31/12/2018 هي 10 أشهر   </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a:latin typeface="Calibri" panose="020F0502020204030204" pitchFamily="34" charset="0"/>
                <a:ea typeface="Calibri" panose="020F0502020204030204" pitchFamily="34" charset="0"/>
                <a:cs typeface="Times New Roman" panose="02020603050405020304" pitchFamily="18" charset="0"/>
              </a:rPr>
              <a:t>فقط، قسط الاندثار لسنة 2018 = 30000 × (10/12) = 25000 دينار ويكون الجدول كالآتي</a:t>
            </a:r>
            <a:r>
              <a:rPr lang="ar-IQ" b="1"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ar-IQ"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ar-IQ"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ar-IQ"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ar-IQ"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b="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3614479712"/>
              </p:ext>
            </p:extLst>
          </p:nvPr>
        </p:nvGraphicFramePr>
        <p:xfrm>
          <a:off x="1384549" y="2369714"/>
          <a:ext cx="9697790" cy="2148790"/>
        </p:xfrm>
        <a:graphic>
          <a:graphicData uri="http://schemas.openxmlformats.org/drawingml/2006/table">
            <a:tbl>
              <a:tblPr rtl="1" firstRow="1" firstCol="1" bandRow="1"/>
              <a:tblGrid>
                <a:gridCol w="1939558">
                  <a:extLst>
                    <a:ext uri="{9D8B030D-6E8A-4147-A177-3AD203B41FA5}">
                      <a16:colId xmlns:a16="http://schemas.microsoft.com/office/drawing/2014/main" val="85659171"/>
                    </a:ext>
                  </a:extLst>
                </a:gridCol>
                <a:gridCol w="1939558">
                  <a:extLst>
                    <a:ext uri="{9D8B030D-6E8A-4147-A177-3AD203B41FA5}">
                      <a16:colId xmlns:a16="http://schemas.microsoft.com/office/drawing/2014/main" val="2171516576"/>
                    </a:ext>
                  </a:extLst>
                </a:gridCol>
                <a:gridCol w="1939558">
                  <a:extLst>
                    <a:ext uri="{9D8B030D-6E8A-4147-A177-3AD203B41FA5}">
                      <a16:colId xmlns:a16="http://schemas.microsoft.com/office/drawing/2014/main" val="529091837"/>
                    </a:ext>
                  </a:extLst>
                </a:gridCol>
                <a:gridCol w="1939558">
                  <a:extLst>
                    <a:ext uri="{9D8B030D-6E8A-4147-A177-3AD203B41FA5}">
                      <a16:colId xmlns:a16="http://schemas.microsoft.com/office/drawing/2014/main" val="1873021167"/>
                    </a:ext>
                  </a:extLst>
                </a:gridCol>
                <a:gridCol w="1939558">
                  <a:extLst>
                    <a:ext uri="{9D8B030D-6E8A-4147-A177-3AD203B41FA5}">
                      <a16:colId xmlns:a16="http://schemas.microsoft.com/office/drawing/2014/main" val="2314762992"/>
                    </a:ext>
                  </a:extLst>
                </a:gridCol>
              </a:tblGrid>
              <a:tr h="306970">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التاريخ</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الكلفة التاريخية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الاندثار السنوي</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مخصص الاندثار المتراكم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القيمة الدفترية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235455"/>
                  </a:ext>
                </a:extLst>
              </a:tr>
              <a:tr h="306970">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تاريخ الشراء </a:t>
                      </a: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1/3/2018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34520"/>
                  </a:ext>
                </a:extLst>
              </a:tr>
              <a:tr h="306970">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31/12/2018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135000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681367"/>
                  </a:ext>
                </a:extLst>
              </a:tr>
              <a:tr h="306970">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31/12/2019</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55000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105000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500026"/>
                  </a:ext>
                </a:extLst>
              </a:tr>
              <a:tr h="306970">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85000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75000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703524"/>
                  </a:ext>
                </a:extLst>
              </a:tr>
              <a:tr h="306970">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115000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45000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836369"/>
                  </a:ext>
                </a:extLst>
              </a:tr>
              <a:tr h="306970">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145000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15000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26531"/>
                  </a:ext>
                </a:extLst>
              </a:tr>
            </a:tbl>
          </a:graphicData>
        </a:graphic>
      </p:graphicFrame>
    </p:spTree>
    <p:extLst>
      <p:ext uri="{BB962C8B-B14F-4D97-AF65-F5344CB8AC3E}">
        <p14:creationId xmlns:p14="http://schemas.microsoft.com/office/powerpoint/2010/main" val="227873896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15921" y="1122481"/>
            <a:ext cx="8899301" cy="2961580"/>
          </a:xfrm>
          <a:prstGeom prst="rect">
            <a:avLst/>
          </a:prstGeom>
        </p:spPr>
        <p:txBody>
          <a:bodyPr wrap="square">
            <a:spAutoFit/>
          </a:bodyPr>
          <a:lstStyle/>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ولو كان الشراء مثلا في 20/3/2018 فيحتسب بالأيام فأنه تحتسب الفترة المتبقية من 20/3/2018 الى نهاية سنة 2018 بالأيام علما ان عدد ايام الشهر يحتسب 30 يوم وعدد ايام السنة 360 يوم فعدد الايام المتبقية من 20/3 الى 31/12 يكون:</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20/3 الى نهاية شهر 3 .............................................. 10 يوم</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من شهر 4 الى شهر 12 9 شهر ...... (9 شهر × 30 يوم) = 270 يوم </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                                                                        280 يوم</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b="1" dirty="0" smtClean="0">
                <a:effectLst/>
                <a:latin typeface="Calibri" panose="020F0502020204030204" pitchFamily="34" charset="0"/>
                <a:ea typeface="Calibri" panose="020F0502020204030204" pitchFamily="34" charset="0"/>
                <a:cs typeface="Times New Roman" panose="02020603050405020304" pitchFamily="18" charset="0"/>
              </a:rPr>
              <a:t>فقسط سنة 2018 = 30000 × (280/360) = 23333 (بالتقريب)</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94003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smtClean="0"/>
              <a:t>الموجودات الثابتة (غير المتداولة) القادم الجزء الثاني</a:t>
            </a:r>
            <a:br>
              <a:rPr lang="ar-IQ" sz="3600" dirty="0" smtClean="0"/>
            </a:br>
            <a:r>
              <a:rPr lang="ar-IQ" sz="2400" dirty="0" smtClean="0">
                <a:solidFill>
                  <a:prstClr val="black"/>
                </a:solidFill>
                <a:latin typeface="Calibri" panose="020F0502020204030204"/>
                <a:ea typeface="+mn-ea"/>
                <a:cs typeface="Arial" panose="020B0604020202020204" pitchFamily="34" charset="0"/>
              </a:rPr>
              <a:t>المدرس </a:t>
            </a:r>
            <a:r>
              <a:rPr lang="ar-IQ" sz="2400" dirty="0">
                <a:solidFill>
                  <a:prstClr val="black"/>
                </a:solidFill>
                <a:latin typeface="Calibri" panose="020F0502020204030204"/>
                <a:ea typeface="+mn-ea"/>
                <a:cs typeface="Arial" panose="020B0604020202020204" pitchFamily="34" charset="0"/>
              </a:rPr>
              <a:t>الدكتور: 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2086" y="2063750"/>
            <a:ext cx="4415366" cy="331152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881812" y="2063750"/>
            <a:ext cx="3311525" cy="3311525"/>
          </a:xfrm>
        </p:spPr>
      </p:pic>
    </p:spTree>
    <p:extLst>
      <p:ext uri="{BB962C8B-B14F-4D97-AF65-F5344CB8AC3E}">
        <p14:creationId xmlns:p14="http://schemas.microsoft.com/office/powerpoint/2010/main" val="2305333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b="1" dirty="0">
                <a:ea typeface="Calibri" panose="020F0502020204030204" pitchFamily="34" charset="0"/>
              </a:rPr>
              <a:t>الموجودات الثابتة (الموجودات غير المتداولة)</a:t>
            </a:r>
            <a:endParaRPr lang="ar-IQ" sz="3600" dirty="0"/>
          </a:p>
        </p:txBody>
      </p:sp>
      <p:sp>
        <p:nvSpPr>
          <p:cNvPr id="3" name="عنصر نائب للمحتوى 2"/>
          <p:cNvSpPr>
            <a:spLocks noGrp="1"/>
          </p:cNvSpPr>
          <p:nvPr>
            <p:ph sz="quarter" idx="13"/>
          </p:nvPr>
        </p:nvSpPr>
        <p:spPr/>
        <p:txBody>
          <a:bodyPr/>
          <a:lstStyle/>
          <a:p>
            <a:pPr marL="0" indent="0">
              <a:buNone/>
            </a:pPr>
            <a:r>
              <a:rPr lang="ar-IQ" dirty="0"/>
              <a:t>هي الموجودات التي يتم اقتنائها بهدف استخدامها في تسهيل عمل النشاط وانتاج السلع والخدمات وليس لأغراض البيع، وتتضمن هذه الموجودات الاراضي والمباني والآلات والمعدات والاثاث والسيارات وغيرها. ومن اهم خصائص الموجودات الثابتة:</a:t>
            </a:r>
          </a:p>
          <a:p>
            <a:pPr marL="0" indent="0">
              <a:buNone/>
            </a:pPr>
            <a:r>
              <a:rPr lang="ar-IQ" dirty="0" smtClean="0"/>
              <a:t>1. ان </a:t>
            </a:r>
            <a:r>
              <a:rPr lang="ar-IQ" dirty="0"/>
              <a:t>الموجودات الثابتة يتم اقتنائها لمدة طويلة نسبيا لتنفيذ اعمال الوحدة الاقتصادية (أكثر من فترة مالية)</a:t>
            </a:r>
          </a:p>
          <a:p>
            <a:pPr marL="0" indent="0">
              <a:buNone/>
            </a:pPr>
            <a:r>
              <a:rPr lang="ar-IQ" dirty="0" smtClean="0"/>
              <a:t>2. يتم </a:t>
            </a:r>
            <a:r>
              <a:rPr lang="ar-IQ" dirty="0"/>
              <a:t>اقتنائها لغرض الاستخدام وليس لغرض البيع </a:t>
            </a:r>
          </a:p>
          <a:p>
            <a:pPr marL="0" indent="0">
              <a:buNone/>
            </a:pPr>
            <a:r>
              <a:rPr lang="ar-IQ" dirty="0" smtClean="0"/>
              <a:t>3. لها </a:t>
            </a:r>
            <a:r>
              <a:rPr lang="ar-IQ" dirty="0"/>
              <a:t>وجود مادي ملموس</a:t>
            </a:r>
          </a:p>
          <a:p>
            <a:pPr marL="0" indent="0">
              <a:buNone/>
            </a:pPr>
            <a:endParaRPr lang="ar-IQ" dirty="0"/>
          </a:p>
        </p:txBody>
      </p:sp>
    </p:spTree>
    <p:extLst>
      <p:ext uri="{BB962C8B-B14F-4D97-AF65-F5344CB8AC3E}">
        <p14:creationId xmlns:p14="http://schemas.microsoft.com/office/powerpoint/2010/main" val="132439658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lnSpc>
                <a:spcPct val="107000"/>
              </a:lnSpc>
              <a:spcAft>
                <a:spcPts val="800"/>
              </a:spcAft>
            </a:pPr>
            <a:r>
              <a:rPr lang="ar-IQ" sz="4000" b="1" dirty="0" smtClean="0">
                <a:latin typeface="Calibri" panose="020F0502020204030204" pitchFamily="34" charset="0"/>
                <a:ea typeface="Calibri" panose="020F0502020204030204" pitchFamily="34" charset="0"/>
              </a:rPr>
              <a:t/>
            </a:r>
            <a:br>
              <a:rPr lang="ar-IQ" sz="4000" b="1" dirty="0" smtClean="0">
                <a:latin typeface="Calibri" panose="020F0502020204030204" pitchFamily="34" charset="0"/>
                <a:ea typeface="Calibri" panose="020F0502020204030204" pitchFamily="34" charset="0"/>
              </a:rPr>
            </a:br>
            <a:r>
              <a:rPr lang="ar-IQ" sz="4000" b="1" dirty="0" smtClean="0">
                <a:latin typeface="Calibri" panose="020F0502020204030204" pitchFamily="34" charset="0"/>
                <a:ea typeface="Calibri" panose="020F0502020204030204" pitchFamily="34" charset="0"/>
              </a:rPr>
              <a:t>شراء </a:t>
            </a:r>
            <a:r>
              <a:rPr lang="ar-IQ" sz="4000" b="1" dirty="0">
                <a:latin typeface="Calibri" panose="020F0502020204030204" pitchFamily="34" charset="0"/>
                <a:ea typeface="Calibri" panose="020F0502020204030204" pitchFamily="34" charset="0"/>
              </a:rPr>
              <a:t>الموجودات </a:t>
            </a:r>
            <a:r>
              <a:rPr lang="ar-IQ" sz="4000" b="1" dirty="0" smtClean="0">
                <a:latin typeface="Calibri" panose="020F0502020204030204" pitchFamily="34" charset="0"/>
                <a:ea typeface="Calibri" panose="020F0502020204030204" pitchFamily="34" charset="0"/>
              </a:rPr>
              <a:t>الثابتة</a:t>
            </a:r>
            <a:r>
              <a:rPr lang="en-US" sz="4400" dirty="0">
                <a:latin typeface="Calibri" panose="020F0502020204030204" pitchFamily="34" charset="0"/>
                <a:ea typeface="Calibri" panose="020F0502020204030204" pitchFamily="34" charset="0"/>
                <a:cs typeface="Arial" panose="020B0604020202020204" pitchFamily="34" charset="0"/>
              </a:rPr>
              <a:t/>
            </a:r>
            <a:br>
              <a:rPr lang="en-US" sz="4400" dirty="0">
                <a:latin typeface="Calibri" panose="020F0502020204030204" pitchFamily="34" charset="0"/>
                <a:ea typeface="Calibri" panose="020F0502020204030204" pitchFamily="34" charset="0"/>
                <a:cs typeface="Arial" panose="020B0604020202020204" pitchFamily="34" charset="0"/>
              </a:rPr>
            </a:br>
            <a:endParaRPr lang="ar-IQ" dirty="0"/>
          </a:p>
        </p:txBody>
      </p:sp>
      <p:sp>
        <p:nvSpPr>
          <p:cNvPr id="3" name="عنصر نائب للمحتوى 2"/>
          <p:cNvSpPr>
            <a:spLocks noGrp="1"/>
          </p:cNvSpPr>
          <p:nvPr>
            <p:ph sz="quarter" idx="13"/>
          </p:nvPr>
        </p:nvSpPr>
        <p:spPr/>
        <p:txBody>
          <a:bodyPr/>
          <a:lstStyle/>
          <a:p>
            <a:pPr marL="0" indent="0">
              <a:buNone/>
            </a:pPr>
            <a:r>
              <a:rPr lang="ar-IQ" dirty="0"/>
              <a:t>جميع التكاليف التي تتحملها الوحدة الاقتصادية عند اقتنائها الموجودات الثابتة حتى تصبح جاهزة للعمل تسمى بالكلفة التاريخية، مثلا تم شراء مكائن لغرض استخدامها في انتاج السلع والخدمات فسعر المكائن وكلفة نقلها ونصبها واعدادها لغرض الانتاج كلها تحمل على تكلفة المكائن وهذه الكلفة هي التي تظهر في القوائم المالية. أي يتم رسملة جميع المصاريف التي تنفق على الموجود الثابت لحين اعداده للعمل او الاستخدام </a:t>
            </a:r>
          </a:p>
          <a:p>
            <a:pPr marL="0" indent="0">
              <a:buNone/>
            </a:pPr>
            <a:r>
              <a:rPr lang="ar-IQ" b="1" dirty="0"/>
              <a:t>إذا" الكلفة التاريخية للموجود الثابت = سعر الشراء + كافة التكاليف اللازمة لتأهيل الموجود للعمل والاستخدام</a:t>
            </a:r>
          </a:p>
          <a:p>
            <a:pPr marL="0" indent="0">
              <a:buNone/>
            </a:pPr>
            <a:endParaRPr lang="ar-IQ" b="1" dirty="0"/>
          </a:p>
        </p:txBody>
      </p:sp>
    </p:spTree>
    <p:extLst>
      <p:ext uri="{BB962C8B-B14F-4D97-AF65-F5344CB8AC3E}">
        <p14:creationId xmlns:p14="http://schemas.microsoft.com/office/powerpoint/2010/main" val="249279488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8490" y="1109196"/>
            <a:ext cx="10084157" cy="4093428"/>
          </a:xfrm>
          <a:prstGeom prst="rect">
            <a:avLst/>
          </a:prstGeom>
        </p:spPr>
        <p:txBody>
          <a:bodyPr wrap="square">
            <a:spAutoFit/>
          </a:bodyPr>
          <a:lstStyle/>
          <a:p>
            <a:r>
              <a:rPr lang="ar-IQ" sz="2000" b="1" dirty="0" smtClean="0"/>
              <a:t>مثال: بتاريخ 1/5/2019 اشترت شركة الفرات لإنتاج المعجنات مكائن لغرض استخدامها في عمليات التصنيع وكانت تكاليف الاقتناء كالآتي:</a:t>
            </a:r>
          </a:p>
          <a:p>
            <a:r>
              <a:rPr lang="ar-IQ" sz="2000" b="1" dirty="0" smtClean="0"/>
              <a:t>سعر الشراء (150000) دينار، كلفة النقل (5000) دينار، رسوم الشراء والضرائب (8000) دينار، كلفة النصب والاعداد (7000) وبافتراض الشراء نقدي </a:t>
            </a:r>
          </a:p>
          <a:p>
            <a:r>
              <a:rPr lang="ar-IQ" sz="2000" b="1" dirty="0" smtClean="0"/>
              <a:t>الحل:  </a:t>
            </a:r>
          </a:p>
          <a:p>
            <a:r>
              <a:rPr lang="ar-IQ" sz="2000" b="1" dirty="0" smtClean="0"/>
              <a:t>كلفة المكائن: 150000+ 5000+ 8000+ 7000 = 170000 </a:t>
            </a:r>
          </a:p>
          <a:p>
            <a:r>
              <a:rPr lang="ar-IQ" sz="2000" b="1" dirty="0" smtClean="0"/>
              <a:t>170000      المكائن </a:t>
            </a:r>
          </a:p>
          <a:p>
            <a:r>
              <a:rPr lang="ar-IQ" sz="2000" b="1" dirty="0" smtClean="0"/>
              <a:t>       170000    الصندوق</a:t>
            </a:r>
          </a:p>
          <a:p>
            <a:r>
              <a:rPr lang="ar-IQ" sz="2000" b="1" dirty="0" smtClean="0"/>
              <a:t>عن شراء مكائن نقدا  </a:t>
            </a:r>
          </a:p>
          <a:p>
            <a:endParaRPr lang="ar-IQ" sz="2000" b="1" dirty="0" smtClean="0"/>
          </a:p>
          <a:p>
            <a:r>
              <a:rPr lang="ar-IQ" sz="2000" b="1" dirty="0" smtClean="0"/>
              <a:t>وطبعا إذا كان الشراء بصك يتم توسيط حساب البنك (المصرف) بدل الصندوق وإذا كان على الحساب يتوسط حساب الدائنون، او بكمبيالة يتوسط حساب اوراق دفع.</a:t>
            </a:r>
            <a:endParaRPr lang="ar-IQ" sz="2000" b="1" dirty="0"/>
          </a:p>
          <a:p>
            <a:endParaRPr lang="ar-IQ" sz="2000" b="1" dirty="0"/>
          </a:p>
        </p:txBody>
      </p:sp>
      <p:cxnSp>
        <p:nvCxnSpPr>
          <p:cNvPr id="4" name="رابط مستقيم 3"/>
          <p:cNvCxnSpPr/>
          <p:nvPr/>
        </p:nvCxnSpPr>
        <p:spPr>
          <a:xfrm flipV="1">
            <a:off x="7804596" y="3979572"/>
            <a:ext cx="3078051" cy="1287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375158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b="1" dirty="0"/>
              <a:t>المصاريف الرأسمالية والمصاريف الايرادية</a:t>
            </a:r>
          </a:p>
        </p:txBody>
      </p:sp>
      <p:sp>
        <p:nvSpPr>
          <p:cNvPr id="3" name="عنصر نائب للمحتوى 2"/>
          <p:cNvSpPr>
            <a:spLocks noGrp="1"/>
          </p:cNvSpPr>
          <p:nvPr>
            <p:ph sz="quarter" idx="13"/>
          </p:nvPr>
        </p:nvSpPr>
        <p:spPr>
          <a:xfrm>
            <a:off x="687976" y="1837765"/>
            <a:ext cx="10394707" cy="3311189"/>
          </a:xfrm>
        </p:spPr>
        <p:txBody>
          <a:bodyPr>
            <a:normAutofit fontScale="85000" lnSpcReduction="10000"/>
          </a:bodyPr>
          <a:lstStyle/>
          <a:p>
            <a:pPr marL="0" indent="0">
              <a:buNone/>
            </a:pPr>
            <a:r>
              <a:rPr lang="ar-IQ" b="1" dirty="0"/>
              <a:t>المصاريف التي تنفق على الموجود الثابت هي نوعين اما ان تكون مصاريف رأسمالية او مصاريف إيراديه </a:t>
            </a:r>
          </a:p>
          <a:p>
            <a:pPr marL="0" indent="0">
              <a:buNone/>
            </a:pPr>
            <a:r>
              <a:rPr lang="ar-IQ" b="1" dirty="0"/>
              <a:t>المصاريف الرأسمالية: هي المصاريف التي تنفق على الموجود الثابت لغرض اعدده وتهيئته للاستخدام والانتاج، او التي تنفق على الموجود بعد الاستخدام وتؤدي الى زيادة او تحسين طاقته الانتاجية.</a:t>
            </a:r>
          </a:p>
          <a:p>
            <a:pPr marL="0" indent="0">
              <a:buNone/>
            </a:pPr>
            <a:r>
              <a:rPr lang="ar-IQ" b="1" dirty="0"/>
              <a:t>المصاريف الايرادية: هي المصاريف الت تنفق على الموجود الثابت لغرض ديمومة استخدامه في الانتاج دون زيادة طاقته الانتاجية.</a:t>
            </a:r>
          </a:p>
          <a:p>
            <a:pPr marL="0" indent="0">
              <a:buNone/>
            </a:pPr>
            <a:r>
              <a:rPr lang="ar-IQ" b="1" dirty="0"/>
              <a:t>وكقاعدة عامة، تضاف النفقات التي تؤدي إلى فوائد اقتصادية في المستقبل كجزء من تكلفة الموجود، أو رسملتها، في حين تُحمَّل النفقات التي لا تؤدي إلى تحسين الإمكانات الخدمية للموجود على الإيرادات الجارية.  </a:t>
            </a:r>
          </a:p>
          <a:p>
            <a:pPr marL="0" indent="0">
              <a:buNone/>
            </a:pPr>
            <a:r>
              <a:rPr lang="ar-IQ" b="1" dirty="0"/>
              <a:t>وخير مثال للتمييز بين المصاريف الرسمالية والايرادية هو مصروف الصيانة لمكائن المعمل إذا كانت الصيانة دورية لغرض استمرار المكائن بالعمل دون زيادة قدرة المكائن على الانتاج تعتبر الصيانة بهذه الحالة مصروف ايرادي.</a:t>
            </a:r>
          </a:p>
          <a:p>
            <a:pPr marL="0" indent="0">
              <a:buNone/>
            </a:pPr>
            <a:r>
              <a:rPr lang="ar-IQ" b="1" dirty="0"/>
              <a:t>اما إذا كانت الصيانة تؤدي الى زيادة القدرة الانتاجية للمكائن فيعتبر مصروف الصيانة مصروف رأسمالي أي يضاف الى كلفة المكائن.</a:t>
            </a:r>
          </a:p>
        </p:txBody>
      </p:sp>
    </p:spTree>
    <p:extLst>
      <p:ext uri="{BB962C8B-B14F-4D97-AF65-F5344CB8AC3E}">
        <p14:creationId xmlns:p14="http://schemas.microsoft.com/office/powerpoint/2010/main" val="22856736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01521" y="864292"/>
            <a:ext cx="9890975" cy="4524315"/>
          </a:xfrm>
          <a:prstGeom prst="rect">
            <a:avLst/>
          </a:prstGeom>
        </p:spPr>
        <p:txBody>
          <a:bodyPr wrap="square">
            <a:spAutoFit/>
          </a:bodyPr>
          <a:lstStyle/>
          <a:p>
            <a:pPr algn="ctr"/>
            <a:r>
              <a:rPr lang="ar-IQ" sz="2400" b="1" dirty="0" smtClean="0"/>
              <a:t>اندثار الموجودات الثابتة</a:t>
            </a:r>
          </a:p>
          <a:p>
            <a:r>
              <a:rPr lang="ar-IQ" sz="2400" b="1" dirty="0" smtClean="0"/>
              <a:t> يمكن تعريف الاندثار بأنه: التناقص التدريجي في قيمة الموجود الثابت نتيجة الاستعمال والتقادم او التطورات التكنولوجية، ويحتسب الاندثار على جميع الموجودات الثابتة باستثناء الاراضي.</a:t>
            </a:r>
          </a:p>
          <a:p>
            <a:r>
              <a:rPr lang="ar-IQ" sz="2400" b="1" dirty="0" smtClean="0"/>
              <a:t>وهناك عدة عوامل تؤخذ بنظر الاعتبار عند احتساب الاندثار وهي:</a:t>
            </a:r>
          </a:p>
          <a:p>
            <a:r>
              <a:rPr lang="ar-IQ" sz="2400" b="1" dirty="0" smtClean="0"/>
              <a:t>1. كلفة الموجود الثابت الخاضع للاندثار: </a:t>
            </a:r>
            <a:r>
              <a:rPr lang="ar-IQ" sz="2400" dirty="0" smtClean="0"/>
              <a:t>المتمثلة بالكلفة التاريخية (سعر الشراء + كافة التكاليف اللازمة لتأهيل الموجود للعمل والاستخدام)</a:t>
            </a:r>
          </a:p>
          <a:p>
            <a:r>
              <a:rPr lang="ar-IQ" sz="2400" b="1" dirty="0" smtClean="0"/>
              <a:t>2. العمر المفيد المقدر للموجود: </a:t>
            </a:r>
            <a:r>
              <a:rPr lang="ar-IQ" sz="2400" dirty="0" smtClean="0"/>
              <a:t>ويقدر هذا العمر بعدد السنين او ساعات العمل او وحدات الانتاج، ويجب التمييز بين العمر الاقتصادي المفيد والعمر الانتاجي فقد يمتلك الموجود عمر انتاجي أي له القدرة على الانتاج ولكنه غير محدي اقتصاديا كأن تكون تكاليف صيانته وديمومته كثيرة</a:t>
            </a:r>
          </a:p>
          <a:p>
            <a:r>
              <a:rPr lang="ar-IQ" sz="2400" b="1" dirty="0" smtClean="0"/>
              <a:t>3. القيمة المتبقية للموجود الثابت او قيمة الانقاض نهاية عمره المفيد: </a:t>
            </a:r>
            <a:r>
              <a:rPr lang="ar-IQ" sz="2400" dirty="0" smtClean="0"/>
              <a:t>وتتمثل بالقيمة البيعية الصافية للموجود عند انتهاء عمره المفيد (قيمته البيعية مطروحا منها تكاليف التصرف بالقيمة الباقية من الموجود الثابت نهاية عمره المفيد)</a:t>
            </a:r>
            <a:endParaRPr lang="ar-IQ" sz="2400" dirty="0"/>
          </a:p>
        </p:txBody>
      </p:sp>
    </p:spTree>
    <p:extLst>
      <p:ext uri="{BB962C8B-B14F-4D97-AF65-F5344CB8AC3E}">
        <p14:creationId xmlns:p14="http://schemas.microsoft.com/office/powerpoint/2010/main" val="210689368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dirty="0"/>
              <a:t>طريقة القسط الثابت باحتساب الاندثار</a:t>
            </a:r>
          </a:p>
        </p:txBody>
      </p:sp>
      <mc:AlternateContent xmlns:mc="http://schemas.openxmlformats.org/markup-compatibility/2006" xmlns:a14="http://schemas.microsoft.com/office/drawing/2010/main">
        <mc:Choice Requires="a14">
          <p:sp>
            <p:nvSpPr>
              <p:cNvPr id="5" name="مستطيل 4"/>
              <p:cNvSpPr/>
              <p:nvPr/>
            </p:nvSpPr>
            <p:spPr>
              <a:xfrm>
                <a:off x="1177014" y="1970354"/>
                <a:ext cx="9414456" cy="2080378"/>
              </a:xfrm>
              <a:prstGeom prst="rect">
                <a:avLst/>
              </a:prstGeom>
            </p:spPr>
            <p:txBody>
              <a:bodyPr wrap="square">
                <a:spAutoFit/>
              </a:bodyPr>
              <a:lstStyle/>
              <a:p>
                <a:pPr algn="just">
                  <a:lnSpc>
                    <a:spcPct val="107000"/>
                  </a:lnSpc>
                  <a:spcAft>
                    <a:spcPts val="800"/>
                  </a:spcAft>
                </a:pPr>
                <a:r>
                  <a:rPr lang="ar-IQ" sz="2400" b="1" dirty="0">
                    <a:latin typeface="Calibri" panose="020F0502020204030204" pitchFamily="34" charset="0"/>
                    <a:ea typeface="Calibri" panose="020F0502020204030204" pitchFamily="34" charset="0"/>
                    <a:cs typeface="Times New Roman" panose="02020603050405020304" pitchFamily="18" charset="0"/>
                  </a:rPr>
                  <a:t>وهي من أكثر الطرق شيوعا في احتساب قسط الاندثار، وتعتمد هذه الطريقة على توزيع التكلفة التاريخية للموجود الثابت على اقساط متساوية حسب سنوات الاستفادة منه (العمر المفيد) ويحتسب قسط الاندثار حسب المعادلة الآتية: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IQ" sz="2400" b="1" dirty="0">
                    <a:latin typeface="Calibri" panose="020F0502020204030204" pitchFamily="34" charset="0"/>
                    <a:ea typeface="Calibri" panose="020F0502020204030204" pitchFamily="34" charset="0"/>
                    <a:cs typeface="Simplified Arabic" panose="02020603050405020304" pitchFamily="18" charset="-78"/>
                  </a:rPr>
                  <a:t>قسط الاندثار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 </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Cambria Math" panose="02040503050406030204" pitchFamily="18" charset="0"/>
                          </a:rPr>
                        </m:ctrlPr>
                      </m:fPr>
                      <m:num>
                        <m:r>
                          <a:rPr lang="ar-IQ" sz="2400" b="1">
                            <a:effectLst/>
                            <a:latin typeface="Cambria Math" panose="02040503050406030204" pitchFamily="18" charset="0"/>
                            <a:ea typeface="Calibri" panose="020F0502020204030204" pitchFamily="34" charset="0"/>
                            <a:cs typeface="Times New Roman" panose="02020603050405020304" pitchFamily="18" charset="0"/>
                          </a:rPr>
                          <m:t>قيمة</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الانقاض</m:t>
                        </m:r>
                        <m:r>
                          <a:rPr lang="ar-IQ" sz="2400" b="1" i="1">
                            <a:effectLst/>
                            <a:latin typeface="Cambria Math" panose="02040503050406030204" pitchFamily="18" charset="0"/>
                            <a:ea typeface="Calibri" panose="020F0502020204030204" pitchFamily="34" charset="0"/>
                            <a:cs typeface="Times New Roman" panose="02020603050405020304" pitchFamily="18" charset="0"/>
                          </a:rPr>
                          <m:t>−</m:t>
                        </m:r>
                        <m:r>
                          <a:rPr lang="ar-IQ" sz="2400" b="1">
                            <a:effectLst/>
                            <a:latin typeface="Cambria Math" panose="02040503050406030204" pitchFamily="18" charset="0"/>
                            <a:ea typeface="Calibri" panose="020F0502020204030204" pitchFamily="34" charset="0"/>
                            <a:cs typeface="Times New Roman" panose="02020603050405020304" pitchFamily="18" charset="0"/>
                          </a:rPr>
                          <m:t>الثابت</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الموجود</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كلفة</m:t>
                        </m:r>
                      </m:num>
                      <m:den>
                        <m:r>
                          <a:rPr lang="ar-IQ" sz="2400" b="1">
                            <a:effectLst/>
                            <a:latin typeface="Cambria Math" panose="02040503050406030204" pitchFamily="18" charset="0"/>
                            <a:ea typeface="Calibri" panose="020F0502020204030204" pitchFamily="34" charset="0"/>
                            <a:cs typeface="Times New Roman" panose="02020603050405020304" pitchFamily="18" charset="0"/>
                          </a:rPr>
                          <m:t>بالسنين</m:t>
                        </m:r>
                        <m:r>
                          <a:rPr lang="ar-IQ" sz="2400" b="1">
                            <a:effectLst/>
                            <a:latin typeface="Cambria Math" panose="02040503050406030204" pitchFamily="18" charset="0"/>
                            <a:ea typeface="Calibri" panose="020F0502020204030204" pitchFamily="34" charset="0"/>
                            <a:cs typeface="Cambria Math" panose="020405030504060302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مقدر</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المفيد</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r>
                          <a:rPr lang="ar-IQ" sz="2400" b="1">
                            <a:effectLst/>
                            <a:latin typeface="Cambria Math" panose="02040503050406030204" pitchFamily="18" charset="0"/>
                            <a:ea typeface="Calibri" panose="020F0502020204030204" pitchFamily="34" charset="0"/>
                            <a:cs typeface="Times New Roman" panose="02020603050405020304" pitchFamily="18" charset="0"/>
                          </a:rPr>
                          <m:t>العمر</m:t>
                        </m:r>
                        <m:r>
                          <a:rPr lang="ar-IQ" sz="2400" b="1">
                            <a:effectLst/>
                            <a:latin typeface="Cambria Math" panose="02040503050406030204" pitchFamily="18" charset="0"/>
                            <a:ea typeface="Calibri" panose="020F0502020204030204" pitchFamily="34" charset="0"/>
                            <a:cs typeface="Times New Roman" panose="02020603050405020304" pitchFamily="18" charset="0"/>
                          </a:rPr>
                          <m:t>  </m:t>
                        </m:r>
                      </m:den>
                    </m:f>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مستطيل 4"/>
              <p:cNvSpPr>
                <a:spLocks noRot="1" noChangeAspect="1" noMove="1" noResize="1" noEditPoints="1" noAdjustHandles="1" noChangeArrowheads="1" noChangeShapeType="1" noTextEdit="1"/>
              </p:cNvSpPr>
              <p:nvPr/>
            </p:nvSpPr>
            <p:spPr>
              <a:xfrm>
                <a:off x="1177014" y="1970354"/>
                <a:ext cx="9414456" cy="2080378"/>
              </a:xfrm>
              <a:prstGeom prst="rect">
                <a:avLst/>
              </a:prstGeom>
              <a:blipFill>
                <a:blip r:embed="rId2"/>
                <a:stretch>
                  <a:fillRect l="-1749" t="-2346" r="-1036" b="-880"/>
                </a:stretch>
              </a:blipFill>
            </p:spPr>
            <p:txBody>
              <a:bodyPr/>
              <a:lstStyle/>
              <a:p>
                <a:r>
                  <a:rPr lang="ar-IQ">
                    <a:noFill/>
                  </a:rPr>
                  <a:t> </a:t>
                </a:r>
              </a:p>
            </p:txBody>
          </p:sp>
        </mc:Fallback>
      </mc:AlternateContent>
    </p:spTree>
    <p:extLst>
      <p:ext uri="{BB962C8B-B14F-4D97-AF65-F5344CB8AC3E}">
        <p14:creationId xmlns:p14="http://schemas.microsoft.com/office/powerpoint/2010/main" val="316268308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2000" b="1" dirty="0"/>
              <a:t>مثال: بتاريخ 1/1/2018 اشترت شركة بغداد معدات بمبلغ 130000 دينار وتحملت تكاليف نقل ونصب وتهيئة مبلغ 30000 دينار، وقد قدر العمر الانتاجي المفيد للمعدات 5 سنوات، وقيمة الانقاض نهاية العمر الانتاجي 10000 دينار</a:t>
            </a:r>
            <a:br>
              <a:rPr lang="ar-IQ" sz="2000" b="1" dirty="0"/>
            </a:br>
            <a:endParaRPr lang="ar-IQ" sz="2000" dirty="0"/>
          </a:p>
        </p:txBody>
      </p:sp>
      <mc:AlternateContent xmlns:mc="http://schemas.openxmlformats.org/markup-compatibility/2006">
        <mc:Choice xmlns:a14="http://schemas.microsoft.com/office/drawing/2010/main" Requires="a14">
          <p:sp>
            <p:nvSpPr>
              <p:cNvPr id="3" name="عنصر نائب للمحتوى 2"/>
              <p:cNvSpPr>
                <a:spLocks noGrp="1"/>
              </p:cNvSpPr>
              <p:nvPr>
                <p:ph sz="quarter" idx="13"/>
              </p:nvPr>
            </p:nvSpPr>
            <p:spPr>
              <a:xfrm>
                <a:off x="685800" y="1837766"/>
                <a:ext cx="10394707" cy="3536820"/>
              </a:xfrm>
            </p:spPr>
            <p:txBody>
              <a:bodyPr>
                <a:normAutofit/>
              </a:bodyPr>
              <a:lstStyle/>
              <a:p>
                <a:pPr marL="0" indent="0" algn="just">
                  <a:lnSpc>
                    <a:spcPct val="107000"/>
                  </a:lnSpc>
                  <a:spcAft>
                    <a:spcPts val="800"/>
                  </a:spcAft>
                  <a:buNone/>
                </a:pPr>
                <a:r>
                  <a:rPr lang="ar-IQ" b="1" dirty="0" smtClean="0">
                    <a:latin typeface="Calibri" panose="020F0502020204030204" pitchFamily="34" charset="0"/>
                    <a:ea typeface="Calibri" panose="020F0502020204030204" pitchFamily="34" charset="0"/>
                    <a:cs typeface="Times New Roman" panose="02020603050405020304" pitchFamily="18" charset="0"/>
                  </a:rPr>
                  <a:t>المطلوب: اعداد جدول بالاندثار السنوي والاندثار المتراكم وقيمة المعدات نهاية كل سنة (القيمة الدفترية)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ar-IQ" b="1" u="sng" dirty="0">
                    <a:latin typeface="Calibri" panose="020F0502020204030204" pitchFamily="34" charset="0"/>
                    <a:ea typeface="Calibri" panose="020F0502020204030204" pitchFamily="34" charset="0"/>
                    <a:cs typeface="Times New Roman" panose="02020603050405020304" pitchFamily="18" charset="0"/>
                  </a:rPr>
                  <a:t>الحل: </a:t>
                </a:r>
                <a:r>
                  <a:rPr lang="ar-IQ" dirty="0">
                    <a:latin typeface="Calibri" panose="020F0502020204030204" pitchFamily="34" charset="0"/>
                    <a:ea typeface="Calibri" panose="020F0502020204030204" pitchFamily="34" charset="0"/>
                    <a:cs typeface="Times New Roman" panose="02020603050405020304" pitchFamily="18" charset="0"/>
                  </a:rPr>
                  <a:t>الكلفة التاريخية = سعر الشراء + كافة مصاريف الاعداد والتهيئة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ar-IQ" dirty="0">
                    <a:latin typeface="Calibri" panose="020F0502020204030204" pitchFamily="34" charset="0"/>
                    <a:ea typeface="Calibri" panose="020F0502020204030204" pitchFamily="34" charset="0"/>
                    <a:cs typeface="Times New Roman" panose="02020603050405020304" pitchFamily="18" charset="0"/>
                  </a:rPr>
                  <a:t>الكلفة التاريخية = 130000 + 30000 = 160000 دينار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tabLst>
                    <a:tab pos="5379085" algn="l"/>
                  </a:tabLst>
                </a:pPr>
                <a:r>
                  <a:rPr lang="ar-IQ" sz="1600" b="1" dirty="0">
                    <a:latin typeface="Calibri" panose="020F0502020204030204" pitchFamily="34" charset="0"/>
                    <a:ea typeface="Calibri" panose="020F0502020204030204" pitchFamily="34" charset="0"/>
                    <a:cs typeface="Simplified Arabic" panose="02020603050405020304" pitchFamily="18" charset="-78"/>
                  </a:rPr>
                  <a:t>قسط الاندثار = </a:t>
                </a:r>
                <a14:m>
                  <m:oMath xmlns:m="http://schemas.openxmlformats.org/officeDocument/2006/math">
                    <m:f>
                      <m:fPr>
                        <m:ctrlPr>
                          <a:rPr lang="en-US" sz="1600" b="1" i="1">
                            <a:latin typeface="Cambria Math" panose="02040503050406030204" pitchFamily="18" charset="0"/>
                            <a:ea typeface="Calibri" panose="020F0502020204030204" pitchFamily="34" charset="0"/>
                            <a:cs typeface="Cambria Math" panose="02040503050406030204" pitchFamily="18" charset="0"/>
                          </a:rPr>
                        </m:ctrlPr>
                      </m:fPr>
                      <m:num>
                        <m:r>
                          <a:rPr lang="ar-IQ" sz="1600" b="1" i="1" smtClean="0">
                            <a:latin typeface="Cambria Math" panose="02040503050406030204" pitchFamily="18" charset="0"/>
                            <a:ea typeface="Calibri" panose="020F0502020204030204" pitchFamily="34" charset="0"/>
                            <a:cs typeface="Cambria Math" panose="02040503050406030204" pitchFamily="18" charset="0"/>
                          </a:rPr>
                          <m:t>الانقاض</m:t>
                        </m:r>
                        <m:r>
                          <a:rPr lang="ar-IQ" sz="1600" b="1" i="1" smtClean="0">
                            <a:latin typeface="Cambria Math" panose="02040503050406030204" pitchFamily="18" charset="0"/>
                            <a:ea typeface="Calibri" panose="020F0502020204030204" pitchFamily="34" charset="0"/>
                            <a:cs typeface="Cambria Math" panose="02040503050406030204" pitchFamily="18" charset="0"/>
                          </a:rPr>
                          <m:t> </m:t>
                        </m:r>
                        <m:r>
                          <a:rPr lang="ar-IQ" sz="1600" b="1" i="1" smtClean="0">
                            <a:latin typeface="Cambria Math" panose="02040503050406030204" pitchFamily="18" charset="0"/>
                            <a:ea typeface="Calibri" panose="020F0502020204030204" pitchFamily="34" charset="0"/>
                            <a:cs typeface="Cambria Math" panose="02040503050406030204" pitchFamily="18" charset="0"/>
                          </a:rPr>
                          <m:t>قيمة</m:t>
                        </m:r>
                        <m:r>
                          <a:rPr lang="ar-IQ" sz="1600" b="1" i="1" smtClean="0">
                            <a:latin typeface="Cambria Math" panose="02040503050406030204" pitchFamily="18" charset="0"/>
                            <a:ea typeface="Calibri" panose="020F0502020204030204" pitchFamily="34" charset="0"/>
                            <a:cs typeface="Cambria Math" panose="020405030504060302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الثابت</m:t>
                        </m:r>
                        <m:r>
                          <a:rPr lang="ar-IQ" sz="1600" b="1">
                            <a:latin typeface="Cambria Math" panose="02040503050406030204" pitchFamily="18" charset="0"/>
                            <a:ea typeface="Calibri" panose="020F0502020204030204" pitchFamily="34" charset="0"/>
                            <a:cs typeface="Times New Roman" panose="020206030504050203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الموجود</m:t>
                        </m:r>
                        <m:r>
                          <a:rPr lang="ar-IQ" sz="1600" b="1">
                            <a:latin typeface="Cambria Math" panose="02040503050406030204" pitchFamily="18" charset="0"/>
                            <a:ea typeface="Calibri" panose="020F0502020204030204" pitchFamily="34" charset="0"/>
                            <a:cs typeface="Times New Roman" panose="020206030504050203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كلفة</m:t>
                        </m:r>
                      </m:num>
                      <m:den>
                        <m:r>
                          <a:rPr lang="ar-IQ" sz="1600" b="1">
                            <a:latin typeface="Cambria Math" panose="02040503050406030204" pitchFamily="18" charset="0"/>
                            <a:ea typeface="Calibri" panose="020F0502020204030204" pitchFamily="34" charset="0"/>
                            <a:cs typeface="Times New Roman" panose="02020603050405020304" pitchFamily="18" charset="0"/>
                          </a:rPr>
                          <m:t>بالسنين</m:t>
                        </m:r>
                        <m:r>
                          <a:rPr lang="ar-IQ" sz="1600" b="1">
                            <a:latin typeface="Cambria Math" panose="02040503050406030204" pitchFamily="18" charset="0"/>
                            <a:ea typeface="Calibri" panose="020F0502020204030204" pitchFamily="34" charset="0"/>
                            <a:cs typeface="Cambria Math" panose="020405030504060302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مقدر</m:t>
                        </m:r>
                        <m:r>
                          <a:rPr lang="ar-IQ" sz="1600" b="1">
                            <a:latin typeface="Cambria Math" panose="02040503050406030204" pitchFamily="18" charset="0"/>
                            <a:ea typeface="Calibri" panose="020F0502020204030204" pitchFamily="34" charset="0"/>
                            <a:cs typeface="Times New Roman" panose="020206030504050203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المفيد</m:t>
                        </m:r>
                        <m:r>
                          <a:rPr lang="ar-IQ" sz="1600" b="1">
                            <a:latin typeface="Cambria Math" panose="02040503050406030204" pitchFamily="18" charset="0"/>
                            <a:ea typeface="Calibri" panose="020F0502020204030204" pitchFamily="34" charset="0"/>
                            <a:cs typeface="Times New Roman" panose="02020603050405020304" pitchFamily="18" charset="0"/>
                          </a:rPr>
                          <m:t> </m:t>
                        </m:r>
                        <m:r>
                          <a:rPr lang="ar-IQ" sz="1600" b="1">
                            <a:latin typeface="Cambria Math" panose="02040503050406030204" pitchFamily="18" charset="0"/>
                            <a:ea typeface="Calibri" panose="020F0502020204030204" pitchFamily="34" charset="0"/>
                            <a:cs typeface="Times New Roman" panose="02020603050405020304" pitchFamily="18" charset="0"/>
                          </a:rPr>
                          <m:t>العمر</m:t>
                        </m:r>
                        <m:r>
                          <a:rPr lang="ar-IQ" sz="1600" b="1">
                            <a:latin typeface="Cambria Math" panose="02040503050406030204" pitchFamily="18" charset="0"/>
                            <a:ea typeface="Calibri" panose="020F0502020204030204" pitchFamily="34" charset="0"/>
                            <a:cs typeface="Times New Roman" panose="02020603050405020304" pitchFamily="18" charset="0"/>
                          </a:rPr>
                          <m:t>  </m:t>
                        </m:r>
                      </m:den>
                    </m:f>
                  </m:oMath>
                </a14:m>
                <a:r>
                  <a:rPr lang="ar-IQ"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ar-IQ" sz="1600" b="1" dirty="0">
                    <a:latin typeface="Calibri" panose="020F0502020204030204" pitchFamily="34" charset="0"/>
                    <a:ea typeface="Calibri" panose="020F0502020204030204" pitchFamily="34" charset="0"/>
                    <a:cs typeface="Simplified Arabic" panose="02020603050405020304" pitchFamily="18" charset="-78"/>
                  </a:rPr>
                  <a:t>قسط الاندثار = </a:t>
                </a:r>
                <a14:m>
                  <m:oMath xmlns:m="http://schemas.openxmlformats.org/officeDocument/2006/math">
                    <m:f>
                      <m:fPr>
                        <m:ctrlPr>
                          <a:rPr lang="en-US" sz="1600" b="1" i="1">
                            <a:latin typeface="Cambria Math" panose="02040503050406030204" pitchFamily="18" charset="0"/>
                            <a:ea typeface="Calibri" panose="020F0502020204030204" pitchFamily="34" charset="0"/>
                            <a:cs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Cambria Math" panose="02040503050406030204" pitchFamily="18" charset="0"/>
                          </a:rPr>
                          <m:t>𝟏𝟎𝟎𝟎𝟎</m:t>
                        </m:r>
                        <m:r>
                          <a:rPr lang="en-US" sz="1600" b="1" i="1">
                            <a:latin typeface="Cambria Math" panose="02040503050406030204" pitchFamily="18" charset="0"/>
                            <a:ea typeface="Calibri" panose="020F0502020204030204" pitchFamily="34" charset="0"/>
                            <a:cs typeface="Cambria Math" panose="02040503050406030204" pitchFamily="18" charset="0"/>
                          </a:rPr>
                          <m:t>−</m:t>
                        </m:r>
                        <m:r>
                          <a:rPr lang="en-US" sz="1600" b="1" i="1">
                            <a:latin typeface="Cambria Math" panose="02040503050406030204" pitchFamily="18" charset="0"/>
                            <a:ea typeface="Calibri" panose="020F0502020204030204" pitchFamily="34" charset="0"/>
                            <a:cs typeface="Cambria Math" panose="02040503050406030204" pitchFamily="18" charset="0"/>
                          </a:rPr>
                          <m:t>𝟏𝟔𝟎𝟎𝟎𝟎</m:t>
                        </m:r>
                      </m:num>
                      <m:den>
                        <m:r>
                          <a:rPr lang="en-US" sz="1600" b="1" i="1">
                            <a:latin typeface="Cambria Math" panose="02040503050406030204" pitchFamily="18" charset="0"/>
                            <a:ea typeface="Calibri" panose="020F0502020204030204" pitchFamily="34" charset="0"/>
                            <a:cs typeface="Times New Roman" panose="02020603050405020304" pitchFamily="18" charset="0"/>
                          </a:rPr>
                          <m:t>𝟓</m:t>
                        </m:r>
                      </m:den>
                    </m:f>
                  </m:oMath>
                </a14:m>
                <a:r>
                  <a:rPr lang="ar-IQ" sz="1600" b="1" dirty="0">
                    <a:latin typeface="Calibri" panose="020F0502020204030204" pitchFamily="34" charset="0"/>
                    <a:ea typeface="Calibri" panose="020F0502020204030204" pitchFamily="34" charset="0"/>
                    <a:cs typeface="Times New Roman" panose="02020603050405020304" pitchFamily="18" charset="0"/>
                  </a:rPr>
                  <a:t> = 30000 دينار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3"/>
              </p:nvPr>
            </p:nvSpPr>
            <p:spPr>
              <a:xfrm>
                <a:off x="685800" y="1837766"/>
                <a:ext cx="10394707" cy="3536820"/>
              </a:xfrm>
              <a:blipFill>
                <a:blip r:embed="rId2"/>
                <a:stretch>
                  <a:fillRect r="-587"/>
                </a:stretch>
              </a:blipFill>
            </p:spPr>
            <p:txBody>
              <a:bodyPr/>
              <a:lstStyle/>
              <a:p>
                <a:r>
                  <a:rPr lang="ar-IQ">
                    <a:noFill/>
                  </a:rPr>
                  <a:t> </a:t>
                </a:r>
              </a:p>
            </p:txBody>
          </p:sp>
        </mc:Fallback>
      </mc:AlternateContent>
    </p:spTree>
    <p:extLst>
      <p:ext uri="{BB962C8B-B14F-4D97-AF65-F5344CB8AC3E}">
        <p14:creationId xmlns:p14="http://schemas.microsoft.com/office/powerpoint/2010/main" val="100066761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188248309"/>
              </p:ext>
            </p:extLst>
          </p:nvPr>
        </p:nvGraphicFramePr>
        <p:xfrm>
          <a:off x="685799" y="940159"/>
          <a:ext cx="10396540" cy="3578344"/>
        </p:xfrm>
        <a:graphic>
          <a:graphicData uri="http://schemas.openxmlformats.org/drawingml/2006/table">
            <a:tbl>
              <a:tblPr rtl="1" firstRow="1" firstCol="1" bandRow="1"/>
              <a:tblGrid>
                <a:gridCol w="2079308">
                  <a:extLst>
                    <a:ext uri="{9D8B030D-6E8A-4147-A177-3AD203B41FA5}">
                      <a16:colId xmlns:a16="http://schemas.microsoft.com/office/drawing/2014/main" val="3394611549"/>
                    </a:ext>
                  </a:extLst>
                </a:gridCol>
                <a:gridCol w="2079308">
                  <a:extLst>
                    <a:ext uri="{9D8B030D-6E8A-4147-A177-3AD203B41FA5}">
                      <a16:colId xmlns:a16="http://schemas.microsoft.com/office/drawing/2014/main" val="1339907671"/>
                    </a:ext>
                  </a:extLst>
                </a:gridCol>
                <a:gridCol w="2079308">
                  <a:extLst>
                    <a:ext uri="{9D8B030D-6E8A-4147-A177-3AD203B41FA5}">
                      <a16:colId xmlns:a16="http://schemas.microsoft.com/office/drawing/2014/main" val="2404000251"/>
                    </a:ext>
                  </a:extLst>
                </a:gridCol>
                <a:gridCol w="2079308">
                  <a:extLst>
                    <a:ext uri="{9D8B030D-6E8A-4147-A177-3AD203B41FA5}">
                      <a16:colId xmlns:a16="http://schemas.microsoft.com/office/drawing/2014/main" val="2004281288"/>
                    </a:ext>
                  </a:extLst>
                </a:gridCol>
                <a:gridCol w="2079308">
                  <a:extLst>
                    <a:ext uri="{9D8B030D-6E8A-4147-A177-3AD203B41FA5}">
                      <a16:colId xmlns:a16="http://schemas.microsoft.com/office/drawing/2014/main" val="1143462128"/>
                    </a:ext>
                  </a:extLst>
                </a:gridCol>
              </a:tblGrid>
              <a:tr h="511192">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التاريخ</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الكلفة التاريخية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الاندثار السنوي</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مخصص الاندثار المتراكم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القيمة الدفترية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29683"/>
                  </a:ext>
                </a:extLst>
              </a:tr>
              <a:tr h="511192">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تاريخ الشراء 1/1/2018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735792"/>
                  </a:ext>
                </a:extLst>
              </a:tr>
              <a:tr h="511192">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31/12/2018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795893"/>
                  </a:ext>
                </a:extLst>
              </a:tr>
              <a:tr h="511192">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31/12/2019</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100000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16364"/>
                  </a:ext>
                </a:extLst>
              </a:tr>
              <a:tr h="511192">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90000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70000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174457"/>
                  </a:ext>
                </a:extLst>
              </a:tr>
              <a:tr h="511192">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120000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40000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018801"/>
                  </a:ext>
                </a:extLst>
              </a:tr>
              <a:tr h="511192">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31/12/2022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160000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30000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150000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365360"/>
                  </a:ext>
                </a:extLst>
              </a:tr>
            </a:tbl>
          </a:graphicData>
        </a:graphic>
      </p:graphicFrame>
    </p:spTree>
    <p:extLst>
      <p:ext uri="{BB962C8B-B14F-4D97-AF65-F5344CB8AC3E}">
        <p14:creationId xmlns:p14="http://schemas.microsoft.com/office/powerpoint/2010/main" val="237884615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بنفسجي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83</TotalTime>
  <Words>1051</Words>
  <Application>Microsoft Office PowerPoint</Application>
  <PresentationFormat>شاشة عريضة</PresentationFormat>
  <Paragraphs>129</Paragraphs>
  <Slides>13</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13</vt:i4>
      </vt:variant>
    </vt:vector>
  </HeadingPairs>
  <TitlesOfParts>
    <vt:vector size="20" baseType="lpstr">
      <vt:lpstr>Arial</vt:lpstr>
      <vt:lpstr>Calibri</vt:lpstr>
      <vt:lpstr>Cambria Math</vt:lpstr>
      <vt:lpstr>Impact</vt:lpstr>
      <vt:lpstr>Simplified Arabic</vt:lpstr>
      <vt:lpstr>Times New Roman</vt:lpstr>
      <vt:lpstr>الحدث الرئيسي</vt:lpstr>
      <vt:lpstr>الموجودات الثابتة (غير المتداولة) الجزء الاول المدرس الدكتور: احمد سعد جاري  قسم المحاسبة / كلية الادارة والاقتصاد/ الجامعة المستنصرية  </vt:lpstr>
      <vt:lpstr>الموجودات الثابتة (الموجودات غير المتداولة)</vt:lpstr>
      <vt:lpstr> شراء الموجودات الثابتة </vt:lpstr>
      <vt:lpstr>عرض تقديمي في PowerPoint</vt:lpstr>
      <vt:lpstr>المصاريف الرأسمالية والمصاريف الايرادية</vt:lpstr>
      <vt:lpstr>عرض تقديمي في PowerPoint</vt:lpstr>
      <vt:lpstr>طريقة القسط الثابت باحتساب الاندثار</vt:lpstr>
      <vt:lpstr>مثال: بتاريخ 1/1/2018 اشترت شركة بغداد معدات بمبلغ 130000 دينار وتحملت تكاليف نقل ونصب وتهيئة مبلغ 30000 دينار، وقد قدر العمر الانتاجي المفيد للمعدات 5 سنوات، وقيمة الانقاض نهاية العمر الانتاجي 10000 دينار </vt:lpstr>
      <vt:lpstr>عرض تقديمي في PowerPoint</vt:lpstr>
      <vt:lpstr>عرض تقديمي في PowerPoint</vt:lpstr>
      <vt:lpstr>عرض تقديمي في PowerPoint</vt:lpstr>
      <vt:lpstr>عرض تقديمي في PowerPoint</vt:lpstr>
      <vt:lpstr>الموجودات الثابتة (غير المتداولة) القادم الجزء الثاني المدرس الدكتور: احمد سعد جاري  قسم المحاسبة / كلية الادارة والاقتصاد/ الجامعة المستنصرية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الموجودات الثابتة (غير المتداولة) المدرس الدكتور: احمد سعد جاري  قسم المحاسبة / كلية الادارة والاقتصاد/ الجامعة المستنصرية</dc:title>
  <dc:creator>ahmad jari</dc:creator>
  <cp:lastModifiedBy>ahmad jari</cp:lastModifiedBy>
  <cp:revision>7</cp:revision>
  <dcterms:created xsi:type="dcterms:W3CDTF">2020-06-06T17:03:41Z</dcterms:created>
  <dcterms:modified xsi:type="dcterms:W3CDTF">2020-06-07T04:33:31Z</dcterms:modified>
</cp:coreProperties>
</file>