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F7B8661E-8463-4F85-89C8-33EF37CEB47C}" type="datetimeFigureOut">
              <a:rPr lang="ar-IQ" smtClean="0"/>
              <a:t>20/10/1441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7B8661E-8463-4F85-89C8-33EF37CEB47C}" type="datetimeFigureOut">
              <a:rPr lang="ar-IQ" smtClean="0"/>
              <a:t>20/10/1441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7B8661E-8463-4F85-89C8-33EF37CEB47C}" type="datetimeFigureOut">
              <a:rPr lang="ar-IQ" smtClean="0"/>
              <a:t>20/10/1441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7B8661E-8463-4F85-89C8-33EF37CEB47C}" type="datetimeFigureOut">
              <a:rPr lang="ar-IQ" smtClean="0"/>
              <a:t>20/10/1441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8661E-8463-4F85-89C8-33EF37CEB47C}" type="datetimeFigureOut">
              <a:rPr lang="ar-IQ" smtClean="0"/>
              <a:t>20/10/1441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F7B8661E-8463-4F85-89C8-33EF37CEB47C}" type="datetimeFigureOut">
              <a:rPr lang="ar-IQ" smtClean="0"/>
              <a:t>20/10/1441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F7B8661E-8463-4F85-89C8-33EF37CEB47C}" type="datetimeFigureOut">
              <a:rPr lang="ar-IQ" smtClean="0"/>
              <a:t>20/10/1441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F7B8661E-8463-4F85-89C8-33EF37CEB47C}" type="datetimeFigureOut">
              <a:rPr lang="ar-IQ" smtClean="0"/>
              <a:t>20/10/1441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8661E-8463-4F85-89C8-33EF37CEB47C}" type="datetimeFigureOut">
              <a:rPr lang="ar-IQ" smtClean="0"/>
              <a:t>20/10/1441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8661E-8463-4F85-89C8-33EF37CEB47C}" type="datetimeFigureOut">
              <a:rPr lang="ar-IQ" smtClean="0"/>
              <a:t>20/10/1441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8661E-8463-4F85-89C8-33EF37CEB47C}" type="datetimeFigureOut">
              <a:rPr lang="ar-IQ" smtClean="0"/>
              <a:t>20/10/1441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A1D20AC-902F-4FA1-AB03-5513E5BE829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7B8661E-8463-4F85-89C8-33EF37CEB47C}" type="datetimeFigureOut">
              <a:rPr lang="ar-IQ" smtClean="0"/>
              <a:t>20/10/1441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A1D20AC-902F-4FA1-AB03-5513E5BE829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4.wav"/><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76200"/>
          <a:effectLst>
            <a:outerShdw blurRad="50800" dist="38100" dir="8100000" algn="tr" rotWithShape="0">
              <a:prstClr val="black">
                <a:alpha val="40000"/>
              </a:prstClr>
            </a:outerShdw>
            <a:softEdge rad="31750"/>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a:lstStyle/>
          <a:p>
            <a:r>
              <a:rPr lang="ar-IQ" dirty="0" smtClean="0">
                <a:solidFill>
                  <a:srgbClr val="C00000"/>
                </a:solidFill>
              </a:rPr>
              <a:t>نماذج بوكس – جينكزللسلاسل الزمنية</a:t>
            </a:r>
            <a:r>
              <a:rPr lang="en-US" dirty="0" smtClean="0">
                <a:solidFill>
                  <a:srgbClr val="C00000"/>
                </a:solidFill>
              </a:rPr>
              <a:t>2 </a:t>
            </a:r>
            <a:endParaRPr lang="ar-IQ" dirty="0">
              <a:solidFill>
                <a:srgbClr val="C00000"/>
              </a:solidFill>
            </a:endParaRPr>
          </a:p>
        </p:txBody>
      </p:sp>
      <p:sp>
        <p:nvSpPr>
          <p:cNvPr id="3" name="Subtitle 2"/>
          <p:cNvSpPr>
            <a:spLocks noGrp="1"/>
          </p:cNvSpPr>
          <p:nvPr>
            <p:ph type="subTitle" idx="1"/>
          </p:nvPr>
        </p:nvSpPr>
        <p:spPr>
          <a:solidFill>
            <a:schemeClr val="tx2">
              <a:lumMod val="75000"/>
            </a:schemeClr>
          </a:solidFill>
          <a:ln w="57150">
            <a:solidFill>
              <a:schemeClr val="tx1"/>
            </a:solidFill>
          </a:ln>
          <a:effectLst>
            <a:innerShdw blurRad="63500" dist="50800" dir="13500000">
              <a:prstClr val="black">
                <a:alpha val="50000"/>
              </a:prstClr>
            </a:innerShdw>
          </a:effectLst>
        </p:spPr>
        <p:txBody>
          <a:bodyPr/>
          <a:lstStyle/>
          <a:p>
            <a:r>
              <a:rPr lang="ar-IQ" dirty="0" smtClean="0">
                <a:solidFill>
                  <a:schemeClr val="bg1"/>
                </a:solidFill>
              </a:rPr>
              <a:t>قسم الاحصاء / المرحلة الرابعة</a:t>
            </a:r>
          </a:p>
          <a:p>
            <a:r>
              <a:rPr lang="ar-IQ" dirty="0" smtClean="0">
                <a:solidFill>
                  <a:schemeClr val="bg1"/>
                </a:solidFill>
              </a:rPr>
              <a:t>الدراسة الصباحية والمسائية </a:t>
            </a:r>
          </a:p>
          <a:p>
            <a:r>
              <a:rPr lang="ar-IQ" dirty="0" smtClean="0">
                <a:solidFill>
                  <a:schemeClr val="bg1"/>
                </a:solidFill>
              </a:rPr>
              <a:t>المحاضرة الرابعة / كورس ثاني</a:t>
            </a:r>
            <a:endParaRPr lang="ar-IQ" dirty="0">
              <a:solidFill>
                <a:schemeClr val="bg1"/>
              </a:solidFill>
            </a:endParaRPr>
          </a:p>
        </p:txBody>
      </p:sp>
    </p:spTree>
  </p:cSld>
  <p:clrMapOvr>
    <a:masterClrMapping/>
  </p:clrMapOvr>
  <p:transition spd="slow">
    <p:wipe dir="u"/>
    <p:sndAc>
      <p:stSnd>
        <p:snd r:embed="rId2" name="click.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2"/>
          </a:fillRef>
          <a:effectRef idx="1">
            <a:schemeClr val="accent2"/>
          </a:effectRef>
          <a:fontRef idx="minor">
            <a:schemeClr val="lt1"/>
          </a:fontRef>
        </p:style>
        <p:txBody>
          <a:bodyPr>
            <a:normAutofit fontScale="90000"/>
          </a:bodyPr>
          <a:lstStyle/>
          <a:p>
            <a:r>
              <a:rPr lang="ar-IQ" dirty="0" smtClean="0"/>
              <a:t>الاستقرارية </a:t>
            </a:r>
            <a:br>
              <a:rPr lang="ar-IQ" dirty="0" smtClean="0"/>
            </a:br>
            <a:r>
              <a:rPr lang="en-US" dirty="0" smtClean="0"/>
              <a:t>Stationary</a:t>
            </a:r>
            <a:endParaRPr lang="ar-IQ" dirty="0"/>
          </a:p>
        </p:txBody>
      </p:sp>
      <p:sp>
        <p:nvSpPr>
          <p:cNvPr id="3" name="Content Placeholder 2"/>
          <p:cNvSpPr>
            <a:spLocks noGrp="1"/>
          </p:cNvSpPr>
          <p:nvPr>
            <p:ph idx="1"/>
          </p:nvPr>
        </p:nvSpPr>
        <p:spPr>
          <a:xfrm>
            <a:off x="428596" y="1571612"/>
            <a:ext cx="8229600" cy="4525963"/>
          </a:xfrm>
          <a:solidFill>
            <a:schemeClr val="accent2">
              <a:lumMod val="20000"/>
              <a:lumOff val="80000"/>
            </a:schemeClr>
          </a:solidFill>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ar-IQ" dirty="0" smtClean="0">
                <a:cs typeface="+mj-cs"/>
              </a:rPr>
              <a:t>لأجل تحقيق الاستقرارية في السلسلة الزمنية عند البدء في عملية التحليل وبناء النماذج الملائمة لها يكون من خلال تحقيق الاستقرارية في المتوسط والتباين </a:t>
            </a:r>
          </a:p>
          <a:p>
            <a:r>
              <a:rPr lang="en-US" dirty="0" smtClean="0">
                <a:cs typeface="+mj-cs"/>
              </a:rPr>
              <a:t>1</a:t>
            </a:r>
            <a:r>
              <a:rPr lang="ar-IQ" dirty="0" smtClean="0">
                <a:cs typeface="+mj-cs"/>
              </a:rPr>
              <a:t>- الاستقرارية في التباين </a:t>
            </a:r>
          </a:p>
          <a:p>
            <a:pPr>
              <a:buNone/>
            </a:pPr>
            <a:r>
              <a:rPr lang="ar-IQ" dirty="0">
                <a:cs typeface="+mj-cs"/>
              </a:rPr>
              <a:t> </a:t>
            </a:r>
            <a:r>
              <a:rPr lang="ar-IQ" dirty="0" smtClean="0">
                <a:cs typeface="+mj-cs"/>
              </a:rPr>
              <a:t>هناك نوعين رئيسيين من التحويلات تستخدم لبيانات السلسلة الزمنية لأجل تحقيق الاستقرارية في التباين هما:</a:t>
            </a:r>
          </a:p>
          <a:p>
            <a:pPr>
              <a:buNone/>
            </a:pPr>
            <a:r>
              <a:rPr lang="ar-IQ" dirty="0" smtClean="0">
                <a:cs typeface="+mj-cs"/>
              </a:rPr>
              <a:t>(أ) تحويلات القوى التحويلات اللوغاريتمية</a:t>
            </a:r>
          </a:p>
          <a:p>
            <a:pPr>
              <a:buNone/>
            </a:pPr>
            <a:r>
              <a:rPr lang="en-US" dirty="0" smtClean="0">
                <a:cs typeface="+mj-cs"/>
              </a:rPr>
              <a:t>(Power and logarithmic Transformation)</a:t>
            </a:r>
            <a:endParaRPr lang="ar-IQ" dirty="0">
              <a:cs typeface="+mj-cs"/>
            </a:endParaRPr>
          </a:p>
        </p:txBody>
      </p:sp>
    </p:spTree>
  </p:cSld>
  <p:clrMapOvr>
    <a:masterClrMapping/>
  </p:clrMapOvr>
  <p:transition spd="slow">
    <p:pull dir="d"/>
    <p:sndAc>
      <p:stSnd>
        <p:snd r:embed="rId2" name="camera.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a:ln w="76200">
            <a:solidFill>
              <a:schemeClr val="tx1"/>
            </a:solidFill>
          </a:ln>
          <a:effectLst/>
          <a:scene3d>
            <a:camera prst="orthographicFront">
              <a:rot lat="0" lon="0" rev="0"/>
            </a:camera>
            <a:lightRig rig="glow" dir="t">
              <a:rot lat="0" lon="0" rev="14100000"/>
            </a:lightRig>
          </a:scene3d>
          <a:sp3d prstMaterial="softEdge">
            <a:bevelT w="127000" prst="artDeco"/>
          </a:sp3d>
        </p:spPr>
        <p:style>
          <a:lnRef idx="0">
            <a:schemeClr val="accent3"/>
          </a:lnRef>
          <a:fillRef idx="3">
            <a:schemeClr val="accent3"/>
          </a:fillRef>
          <a:effectRef idx="3">
            <a:schemeClr val="accent3"/>
          </a:effectRef>
          <a:fontRef idx="minor">
            <a:schemeClr val="lt1"/>
          </a:fontRef>
        </p:style>
        <p:txBody>
          <a:bodyPr/>
          <a:lstStyle/>
          <a:p>
            <a:pPr>
              <a:buNone/>
            </a:pPr>
            <a:r>
              <a:rPr lang="ar-IQ" dirty="0" smtClean="0"/>
              <a:t>(ب) تحويل بوكس كوكس للبيانات</a:t>
            </a:r>
          </a:p>
          <a:p>
            <a:pPr algn="l" rtl="0">
              <a:buNone/>
            </a:pPr>
            <a:r>
              <a:rPr lang="en-US" dirty="0" smtClean="0"/>
              <a:t>(Box-Cox Transformation)</a:t>
            </a:r>
          </a:p>
          <a:p>
            <a:pPr algn="r">
              <a:buNone/>
            </a:pPr>
            <a:r>
              <a:rPr lang="en-US" dirty="0" smtClean="0"/>
              <a:t>2</a:t>
            </a:r>
            <a:r>
              <a:rPr lang="ar-IQ" dirty="0" smtClean="0"/>
              <a:t>- الاستقرارية في المتوسط </a:t>
            </a:r>
          </a:p>
          <a:p>
            <a:pPr algn="r">
              <a:buNone/>
            </a:pPr>
            <a:r>
              <a:rPr lang="ar-IQ" dirty="0" smtClean="0"/>
              <a:t>ويتم الكشف عنها من خلال فحص معاملات دالة الارتباط الذاتي </a:t>
            </a:r>
            <a:r>
              <a:rPr lang="en-US" dirty="0" smtClean="0"/>
              <a:t>(ACF)</a:t>
            </a:r>
            <a:r>
              <a:rPr lang="ar-IQ" dirty="0" smtClean="0"/>
              <a:t> والتي تتوزع توزيعا طبيعيا بالصيغة التالية:</a:t>
            </a:r>
          </a:p>
          <a:p>
            <a:pPr algn="r">
              <a:buNone/>
            </a:pPr>
            <a:endParaRPr lang="ar-IQ" dirty="0"/>
          </a:p>
          <a:p>
            <a:pPr algn="r">
              <a:buNone/>
            </a:pPr>
            <a:r>
              <a:rPr lang="ar-IQ" dirty="0" smtClean="0"/>
              <a:t>وعندما تكون بيانات السلسلة عشوائية بأحتمال </a:t>
            </a:r>
            <a:r>
              <a:rPr lang="en-US" dirty="0" smtClean="0"/>
              <a:t>95%</a:t>
            </a:r>
            <a:r>
              <a:rPr lang="ar-IQ" dirty="0" smtClean="0"/>
              <a:t> اذا كانت جميع معاملات الارتباط الذاتي تقع ضمن الحدود</a:t>
            </a:r>
          </a:p>
          <a:p>
            <a:pPr algn="r">
              <a:buNone/>
            </a:pPr>
            <a:endParaRPr lang="ar-IQ" dirty="0" smtClean="0"/>
          </a:p>
        </p:txBody>
      </p:sp>
      <p:graphicFrame>
        <p:nvGraphicFramePr>
          <p:cNvPr id="4" name="Object 3"/>
          <p:cNvGraphicFramePr>
            <a:graphicFrameLocks noChangeAspect="1"/>
          </p:cNvGraphicFramePr>
          <p:nvPr/>
        </p:nvGraphicFramePr>
        <p:xfrm>
          <a:off x="3714744" y="3286124"/>
          <a:ext cx="1781184" cy="471490"/>
        </p:xfrm>
        <a:graphic>
          <a:graphicData uri="http://schemas.openxmlformats.org/presentationml/2006/ole">
            <p:oleObj spid="_x0000_s1026" name="Equation" r:id="rId4" imgW="863280" imgH="228600" progId="Equation.3">
              <p:embed/>
            </p:oleObj>
          </a:graphicData>
        </a:graphic>
      </p:graphicFrame>
      <p:graphicFrame>
        <p:nvGraphicFramePr>
          <p:cNvPr id="5" name="Object 4"/>
          <p:cNvGraphicFramePr>
            <a:graphicFrameLocks noChangeAspect="1"/>
          </p:cNvGraphicFramePr>
          <p:nvPr/>
        </p:nvGraphicFramePr>
        <p:xfrm>
          <a:off x="2857488" y="5286388"/>
          <a:ext cx="3408381" cy="542928"/>
        </p:xfrm>
        <a:graphic>
          <a:graphicData uri="http://schemas.openxmlformats.org/presentationml/2006/ole">
            <p:oleObj spid="_x0000_s1027" name="Equation" r:id="rId5" imgW="1434960" imgH="228600" progId="Equation.3">
              <p:embed/>
            </p:oleObj>
          </a:graphicData>
        </a:graphic>
      </p:graphicFrame>
    </p:spTree>
  </p:cSld>
  <p:clrMapOvr>
    <a:masterClrMapping/>
  </p:clrMapOvr>
  <p:transition spd="slow">
    <p:wedge/>
    <p:sndAc>
      <p:stSnd>
        <p:snd r:embed="rId3" name="coin.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401080" cy="5626121"/>
          </a:xfrm>
          <a:ln w="57150">
            <a:solidFill>
              <a:srgbClr val="00B0F0"/>
            </a:solidFill>
          </a:ln>
          <a:effectLst>
            <a:outerShdw blurRad="50800" dist="38100" dir="13500000" algn="b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a:bodyPr>
          <a:lstStyle/>
          <a:p>
            <a:pPr algn="just">
              <a:buNone/>
            </a:pPr>
            <a:r>
              <a:rPr lang="ar-IQ" dirty="0" smtClean="0">
                <a:cs typeface="+mj-cs"/>
              </a:rPr>
              <a:t>   وهذا يدل على ان السلسلة مستقرة في المتوسط عندها فأن معاملات الارتباط الذاتي تدخل ضمن الحدود أعلاه بعد الازاحة الثانية أو الثالثة على أن لاتظهر اتجاها عاما أما اذا لم تسلك هذه المعاملات هذا السلوك فهذا دليل على ان السلسلة غير مستقرة ويجب معالجتها من خلال عدة طرائق منها :</a:t>
            </a:r>
          </a:p>
          <a:p>
            <a:pPr algn="just">
              <a:buNone/>
            </a:pPr>
            <a:r>
              <a:rPr lang="ar-IQ" dirty="0" smtClean="0">
                <a:cs typeface="+mj-cs"/>
              </a:rPr>
              <a:t>   طريقة الفروق </a:t>
            </a:r>
            <a:r>
              <a:rPr lang="en-US" dirty="0" smtClean="0">
                <a:cs typeface="+mj-cs"/>
              </a:rPr>
              <a:t>(Method of Differences)</a:t>
            </a:r>
            <a:endParaRPr lang="ar-IQ" dirty="0" smtClean="0">
              <a:cs typeface="+mj-cs"/>
            </a:endParaRPr>
          </a:p>
          <a:p>
            <a:pPr algn="just">
              <a:buNone/>
            </a:pPr>
            <a:r>
              <a:rPr lang="ar-IQ" dirty="0" smtClean="0">
                <a:cs typeface="+mj-cs"/>
              </a:rPr>
              <a:t>   يتم أخذ العدد المناسب من الفروق الاولية لاجل تحقيق الاستقرارية وأن أغلب السلاسل الزمنية تستقر بعد أخذ الفرق الثاني حيث أن الا رتباطات الذاتية للسلسلة الزمنية المستقرة تؤول الى الصفر بعد الازاحة الزمنية الفاصلة الثانية أو الثالثة </a:t>
            </a:r>
            <a:endParaRPr lang="ar-IQ" dirty="0">
              <a:cs typeface="+mj-cs"/>
            </a:endParaRPr>
          </a:p>
        </p:txBody>
      </p:sp>
    </p:spTree>
  </p:cSld>
  <p:clrMapOvr>
    <a:masterClrMapping/>
  </p:clrMapOvr>
  <p:transition spd="slow">
    <p:pull dir="lu"/>
    <p:sndAc>
      <p:stSnd>
        <p:snd r:embed="rId2" name="click.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58204" cy="5697559"/>
          </a:xfrm>
          <a:ln w="76200">
            <a:noFill/>
          </a:ln>
          <a:effectLst>
            <a:glow rad="101600">
              <a:schemeClr val="accent5">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1">
            <a:schemeClr val="accent5"/>
          </a:lnRef>
          <a:fillRef idx="2">
            <a:schemeClr val="accent5"/>
          </a:fillRef>
          <a:effectRef idx="1">
            <a:schemeClr val="accent5"/>
          </a:effectRef>
          <a:fontRef idx="minor">
            <a:schemeClr val="dk1"/>
          </a:fontRef>
        </p:style>
        <p:txBody>
          <a:bodyPr/>
          <a:lstStyle/>
          <a:p>
            <a:pPr algn="just">
              <a:buNone/>
            </a:pPr>
            <a:r>
              <a:rPr lang="ar-IQ" dirty="0" smtClean="0">
                <a:cs typeface="+mj-cs"/>
              </a:rPr>
              <a:t>  يتم أخذ</a:t>
            </a:r>
            <a:r>
              <a:rPr lang="en-US" dirty="0" smtClean="0">
                <a:cs typeface="+mj-cs"/>
              </a:rPr>
              <a:t> (d) </a:t>
            </a:r>
            <a:r>
              <a:rPr lang="ar-IQ" dirty="0" smtClean="0">
                <a:cs typeface="+mj-cs"/>
              </a:rPr>
              <a:t>من الفروق المناسبة لسلسلة البيانات الاصلية ويرمز لعامل الفروق بالرمز        ويمكن الحصول على الفرق الاول من العلاقة التالية:</a:t>
            </a:r>
          </a:p>
          <a:p>
            <a:endParaRPr lang="ar-IQ" dirty="0"/>
          </a:p>
          <a:p>
            <a:pPr algn="just">
              <a:buNone/>
            </a:pPr>
            <a:r>
              <a:rPr lang="ar-IQ" dirty="0" smtClean="0"/>
              <a:t> </a:t>
            </a:r>
            <a:r>
              <a:rPr lang="ar-IQ" dirty="0" smtClean="0">
                <a:cs typeface="+mj-cs"/>
              </a:rPr>
              <a:t>وغالباً ما تحول السلسلة الزمنية غير المستقرة الى سلسلة مستقرة بعد الفرق الثاني أو الثالث وحيث ان :</a:t>
            </a:r>
          </a:p>
          <a:p>
            <a:pPr algn="just">
              <a:buNone/>
            </a:pPr>
            <a:endParaRPr lang="ar-IQ" dirty="0" smtClean="0">
              <a:cs typeface="+mj-cs"/>
            </a:endParaRPr>
          </a:p>
          <a:p>
            <a:pPr algn="just">
              <a:buNone/>
            </a:pPr>
            <a:r>
              <a:rPr lang="ar-IQ" dirty="0" smtClean="0">
                <a:cs typeface="+mj-cs"/>
              </a:rPr>
              <a:t>وأن </a:t>
            </a:r>
            <a:r>
              <a:rPr lang="en-US" dirty="0" smtClean="0">
                <a:cs typeface="+mj-cs"/>
              </a:rPr>
              <a:t>B</a:t>
            </a:r>
            <a:r>
              <a:rPr lang="ar-IQ" dirty="0" smtClean="0">
                <a:cs typeface="+mj-cs"/>
              </a:rPr>
              <a:t> هو معامل الارتداد الخلفي (</a:t>
            </a:r>
            <a:r>
              <a:rPr lang="en-US" dirty="0" smtClean="0">
                <a:cs typeface="+mj-cs"/>
              </a:rPr>
              <a:t>(Back shift operator</a:t>
            </a:r>
            <a:endParaRPr lang="ar-IQ" dirty="0" smtClean="0">
              <a:cs typeface="+mj-cs"/>
            </a:endParaRPr>
          </a:p>
          <a:p>
            <a:pPr>
              <a:buNone/>
            </a:pPr>
            <a:endParaRPr lang="ar-IQ" dirty="0" smtClean="0"/>
          </a:p>
          <a:p>
            <a:pPr>
              <a:buNone/>
            </a:pPr>
            <a:endParaRPr lang="ar-IQ" dirty="0"/>
          </a:p>
        </p:txBody>
      </p:sp>
      <p:graphicFrame>
        <p:nvGraphicFramePr>
          <p:cNvPr id="4" name="Object 3"/>
          <p:cNvGraphicFramePr>
            <a:graphicFrameLocks noChangeAspect="1"/>
          </p:cNvGraphicFramePr>
          <p:nvPr/>
        </p:nvGraphicFramePr>
        <p:xfrm>
          <a:off x="3857620" y="1071546"/>
          <a:ext cx="321130" cy="374652"/>
        </p:xfrm>
        <a:graphic>
          <a:graphicData uri="http://schemas.openxmlformats.org/presentationml/2006/ole">
            <p:oleObj spid="_x0000_s2050" name="Equation" r:id="rId4" imgW="152280" imgH="177480" progId="Equation.3">
              <p:embed/>
            </p:oleObj>
          </a:graphicData>
        </a:graphic>
      </p:graphicFrame>
      <p:graphicFrame>
        <p:nvGraphicFramePr>
          <p:cNvPr id="5" name="Object 4"/>
          <p:cNvGraphicFramePr>
            <a:graphicFrameLocks noChangeAspect="1"/>
          </p:cNvGraphicFramePr>
          <p:nvPr/>
        </p:nvGraphicFramePr>
        <p:xfrm>
          <a:off x="1500166" y="2000240"/>
          <a:ext cx="6280186" cy="614366"/>
        </p:xfrm>
        <a:graphic>
          <a:graphicData uri="http://schemas.openxmlformats.org/presentationml/2006/ole">
            <p:oleObj spid="_x0000_s2051" name="Equation" r:id="rId5" imgW="2336760" imgH="228600" progId="Equation.3">
              <p:embed/>
            </p:oleObj>
          </a:graphicData>
        </a:graphic>
      </p:graphicFrame>
      <p:graphicFrame>
        <p:nvGraphicFramePr>
          <p:cNvPr id="6" name="Object 5"/>
          <p:cNvGraphicFramePr>
            <a:graphicFrameLocks noChangeAspect="1"/>
          </p:cNvGraphicFramePr>
          <p:nvPr/>
        </p:nvGraphicFramePr>
        <p:xfrm>
          <a:off x="3030980" y="3571876"/>
          <a:ext cx="1935174" cy="588966"/>
        </p:xfrm>
        <a:graphic>
          <a:graphicData uri="http://schemas.openxmlformats.org/presentationml/2006/ole">
            <p:oleObj spid="_x0000_s2052" name="Equation" r:id="rId6" imgW="583920" imgH="177480" progId="Equation.3">
              <p:embed/>
            </p:oleObj>
          </a:graphicData>
        </a:graphic>
      </p:graphicFrame>
      <p:graphicFrame>
        <p:nvGraphicFramePr>
          <p:cNvPr id="7" name="Object 6"/>
          <p:cNvGraphicFramePr>
            <a:graphicFrameLocks noChangeAspect="1"/>
          </p:cNvGraphicFramePr>
          <p:nvPr/>
        </p:nvGraphicFramePr>
        <p:xfrm>
          <a:off x="2365360" y="5072074"/>
          <a:ext cx="3344881" cy="614366"/>
        </p:xfrm>
        <a:graphic>
          <a:graphicData uri="http://schemas.openxmlformats.org/presentationml/2006/ole">
            <p:oleObj spid="_x0000_s2053" name="Equation" r:id="rId7" imgW="1244520" imgH="228600" progId="Equation.3">
              <p:embed/>
            </p:oleObj>
          </a:graphicData>
        </a:graphic>
      </p:graphicFrame>
    </p:spTree>
  </p:cSld>
  <p:clrMapOvr>
    <a:masterClrMapping/>
  </p:clrMapOvr>
  <p:transition spd="slow">
    <p:pull dir="lu"/>
    <p:sndAc>
      <p:stSnd>
        <p:snd r:embed="rId3" name="chimes.wav" builtIn="1"/>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283</Words>
  <Application>Microsoft Office PowerPoint</Application>
  <PresentationFormat>On-screen Show (4:3)</PresentationFormat>
  <Paragraphs>24</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Microsoft Equation 3.0</vt:lpstr>
      <vt:lpstr>نماذج بوكس – جينكزللسلاسل الزمنية2 </vt:lpstr>
      <vt:lpstr>الاستقرارية  Stationary</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بوكس – جينكزللسلاسل الزمنية</dc:title>
  <dc:creator>DELL</dc:creator>
  <cp:lastModifiedBy>DELL</cp:lastModifiedBy>
  <cp:revision>7</cp:revision>
  <dcterms:created xsi:type="dcterms:W3CDTF">2020-06-10T22:02:30Z</dcterms:created>
  <dcterms:modified xsi:type="dcterms:W3CDTF">2020-06-10T23:22:14Z</dcterms:modified>
</cp:coreProperties>
</file>