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18" Type="http://schemas.openxmlformats.org/officeDocument/2006/relationships/image" Target="../media/image26.wmf"/><Relationship Id="rId26" Type="http://schemas.openxmlformats.org/officeDocument/2006/relationships/image" Target="../media/image34.wmf"/><Relationship Id="rId3" Type="http://schemas.openxmlformats.org/officeDocument/2006/relationships/image" Target="../media/image11.wmf"/><Relationship Id="rId21" Type="http://schemas.openxmlformats.org/officeDocument/2006/relationships/image" Target="../media/image29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17" Type="http://schemas.openxmlformats.org/officeDocument/2006/relationships/image" Target="../media/image25.wmf"/><Relationship Id="rId25" Type="http://schemas.openxmlformats.org/officeDocument/2006/relationships/image" Target="../media/image33.wmf"/><Relationship Id="rId2" Type="http://schemas.openxmlformats.org/officeDocument/2006/relationships/image" Target="../media/image10.wmf"/><Relationship Id="rId16" Type="http://schemas.openxmlformats.org/officeDocument/2006/relationships/image" Target="../media/image24.wmf"/><Relationship Id="rId20" Type="http://schemas.openxmlformats.org/officeDocument/2006/relationships/image" Target="../media/image28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24" Type="http://schemas.openxmlformats.org/officeDocument/2006/relationships/image" Target="../media/image32.wmf"/><Relationship Id="rId5" Type="http://schemas.openxmlformats.org/officeDocument/2006/relationships/image" Target="../media/image13.wmf"/><Relationship Id="rId15" Type="http://schemas.openxmlformats.org/officeDocument/2006/relationships/image" Target="../media/image23.wmf"/><Relationship Id="rId23" Type="http://schemas.openxmlformats.org/officeDocument/2006/relationships/image" Target="../media/image31.wmf"/><Relationship Id="rId10" Type="http://schemas.openxmlformats.org/officeDocument/2006/relationships/image" Target="../media/image18.wmf"/><Relationship Id="rId19" Type="http://schemas.openxmlformats.org/officeDocument/2006/relationships/image" Target="../media/image27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Relationship Id="rId22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8E500-B1FD-4461-8C40-A5C645819627}" type="datetimeFigureOut">
              <a:rPr lang="ar-IQ" smtClean="0"/>
              <a:t>18/10/1441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86C65-79F7-4931-ACF7-2C93B0ECCCD7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oleObject" Target="../embeddings/oleObject19.bin"/><Relationship Id="rId18" Type="http://schemas.openxmlformats.org/officeDocument/2006/relationships/oleObject" Target="../embeddings/oleObject24.bin"/><Relationship Id="rId26" Type="http://schemas.openxmlformats.org/officeDocument/2006/relationships/oleObject" Target="../embeddings/oleObject32.bin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27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8.bin"/><Relationship Id="rId17" Type="http://schemas.openxmlformats.org/officeDocument/2006/relationships/oleObject" Target="../embeddings/oleObject23.bin"/><Relationship Id="rId25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2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oleObject" Target="../embeddings/oleObject17.bin"/><Relationship Id="rId24" Type="http://schemas.openxmlformats.org/officeDocument/2006/relationships/oleObject" Target="../embeddings/oleObject30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9.bin"/><Relationship Id="rId28" Type="http://schemas.openxmlformats.org/officeDocument/2006/relationships/oleObject" Target="../embeddings/oleObject34.bin"/><Relationship Id="rId10" Type="http://schemas.openxmlformats.org/officeDocument/2006/relationships/oleObject" Target="../embeddings/oleObject16.bin"/><Relationship Id="rId19" Type="http://schemas.openxmlformats.org/officeDocument/2006/relationships/oleObject" Target="../embeddings/oleObject25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8.bin"/><Relationship Id="rId27" Type="http://schemas.openxmlformats.org/officeDocument/2006/relationships/oleObject" Target="../embeddings/oleObject3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958166" cy="2143140"/>
          </a:xfrm>
          <a:ln w="57150"/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obliqueBottomLeft"/>
            <a:lightRig rig="threePt" dir="t"/>
          </a:scene3d>
          <a:sp3d>
            <a:bevelT w="152400" h="50800" prst="softRound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>
                <a:solidFill>
                  <a:srgbClr val="FF0000"/>
                </a:solidFill>
              </a:rPr>
              <a:t>الفروق المقسومة</a:t>
            </a:r>
            <a:r>
              <a:rPr lang="ar-IQ" dirty="0">
                <a:solidFill>
                  <a:srgbClr val="FF0000"/>
                </a:solidFill>
              </a:rPr>
              <a:t/>
            </a:r>
            <a:br>
              <a:rPr lang="ar-IQ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Divided differences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4071942"/>
            <a:ext cx="6400800" cy="2214578"/>
          </a:xfrm>
          <a:ln w="38100"/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b="1" dirty="0" smtClean="0">
                <a:cs typeface="+mj-cs"/>
              </a:rPr>
              <a:t>قسم الاحصاء/ المرحلة الثالثة</a:t>
            </a:r>
          </a:p>
          <a:p>
            <a:r>
              <a:rPr lang="ar-IQ" b="1" dirty="0" smtClean="0">
                <a:cs typeface="+mj-cs"/>
              </a:rPr>
              <a:t>الدراسة الصباحية والمسائية </a:t>
            </a:r>
          </a:p>
          <a:p>
            <a:r>
              <a:rPr lang="ar-IQ" b="1" dirty="0" smtClean="0">
                <a:cs typeface="+mj-cs"/>
              </a:rPr>
              <a:t>المحاضرة الرابعة</a:t>
            </a:r>
            <a:endParaRPr lang="ar-IQ" b="1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/>
          <a:effectLst>
            <a:reflection blurRad="6350" stA="52000" endA="300" endPos="35000" dir="5400000" sy="-100000" algn="bl" rotWithShape="0"/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الفروق المقسومة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ar-IQ" dirty="0" smtClean="0"/>
              <a:t>عندما يكون الفرق بين الادلة المتتالية غير ثابت ، فأن فكرة الفروق الامامية والخلفية والمركزية تفقد معناها ، في هذه الحالة يمكن التعرف على نوع اخر من الفروق تدعى الفروق المقسومة ويرمز لها </a:t>
            </a:r>
          </a:p>
          <a:p>
            <a:r>
              <a:rPr lang="ar-IQ" dirty="0"/>
              <a:t> </a:t>
            </a:r>
            <a:r>
              <a:rPr lang="ar-IQ" dirty="0" smtClean="0"/>
              <a:t>وتعرف الفروق المقسومة الاولى للدال</a:t>
            </a:r>
          </a:p>
          <a:p>
            <a:pPr>
              <a:buNone/>
            </a:pPr>
            <a:r>
              <a:rPr lang="ar-IQ" dirty="0" smtClean="0"/>
              <a:t>   بالنسبة للدالين                    بالعلاقة :</a:t>
            </a:r>
            <a:endParaRPr lang="ar-IQ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643306" y="3143248"/>
          <a:ext cx="580908" cy="450852"/>
        </p:xfrm>
        <a:graphic>
          <a:graphicData uri="http://schemas.openxmlformats.org/presentationml/2006/ole">
            <p:oleObj spid="_x0000_s1027" name="Equation" r:id="rId3" imgW="139680" imgH="164880" progId="Equation.3">
              <p:embed/>
            </p:oleObj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>
            <a:off x="3751257" y="3393281"/>
            <a:ext cx="21352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357290" y="3643314"/>
          <a:ext cx="1491266" cy="530228"/>
        </p:xfrm>
        <a:graphic>
          <a:graphicData uri="http://schemas.openxmlformats.org/presentationml/2006/ole">
            <p:oleObj spid="_x0000_s1028" name="Equation" r:id="rId4" imgW="571320" imgH="203040" progId="Equation.3">
              <p:embed/>
            </p:oleObj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4786314" y="4143380"/>
          <a:ext cx="921549" cy="614366"/>
        </p:xfrm>
        <a:graphic>
          <a:graphicData uri="http://schemas.openxmlformats.org/presentationml/2006/ole">
            <p:oleObj spid="_x0000_s1029" name="Equation" r:id="rId5" imgW="342720" imgH="228600" progId="Equation.3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2270125" y="5072063"/>
          <a:ext cx="3602038" cy="715962"/>
        </p:xfrm>
        <a:graphic>
          <a:graphicData uri="http://schemas.openxmlformats.org/presentationml/2006/ole">
            <p:oleObj spid="_x0000_s1030" name="Equation" r:id="rId6" imgW="217152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501122" cy="5840435"/>
          </a:xfrm>
          <a:ln w="57150"/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وتعرف الفروق المقسومة الثانية بالنسبة للأدلة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بالعلاقة :</a:t>
            </a:r>
          </a:p>
          <a:p>
            <a:pPr>
              <a:buNone/>
            </a:pPr>
            <a:endParaRPr lang="ar-IQ" dirty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r>
              <a:rPr lang="ar-IQ" dirty="0" smtClean="0"/>
              <a:t>وهكذا يمكن تعريف الفروق المقسومة من المرتبة </a:t>
            </a:r>
            <a:r>
              <a:rPr lang="en-US" dirty="0" smtClean="0"/>
              <a:t>n </a:t>
            </a:r>
            <a:r>
              <a:rPr lang="ar-IQ" dirty="0" smtClean="0"/>
              <a:t> بالنسبة للأدلة 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472" y="357166"/>
          <a:ext cx="1448628" cy="522517"/>
        </p:xfrm>
        <a:graphic>
          <a:graphicData uri="http://schemas.openxmlformats.org/presentationml/2006/ole">
            <p:oleObj spid="_x0000_s2050" name="Equation" r:id="rId3" imgW="53316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28813" y="1357313"/>
          <a:ext cx="4579937" cy="717550"/>
        </p:xfrm>
        <a:graphic>
          <a:graphicData uri="http://schemas.openxmlformats.org/presentationml/2006/ole">
            <p:oleObj spid="_x0000_s2051" name="Equation" r:id="rId4" imgW="275580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714876" y="3357562"/>
          <a:ext cx="1555758" cy="400052"/>
        </p:xfrm>
        <a:graphic>
          <a:graphicData uri="http://schemas.openxmlformats.org/presentationml/2006/ole">
            <p:oleObj spid="_x0000_s2052" name="Equation" r:id="rId5" imgW="88884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1000" y="4071938"/>
          <a:ext cx="6756400" cy="860425"/>
        </p:xfrm>
        <a:graphic>
          <a:graphicData uri="http://schemas.openxmlformats.org/presentationml/2006/ole">
            <p:oleObj spid="_x0000_s2053" name="Equation" r:id="rId6" imgW="33908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جد ول الفروق المقسومة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8" y="1600200"/>
          <a:ext cx="8258202" cy="4900630"/>
        </p:xfrm>
        <a:graphic>
          <a:graphicData uri="http://schemas.openxmlformats.org/drawingml/2006/table">
            <a:tbl>
              <a:tblPr rtl="1" firstRow="1" bandRow="1"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1376367"/>
                <a:gridCol w="1376367"/>
                <a:gridCol w="1376367"/>
                <a:gridCol w="1376367"/>
                <a:gridCol w="1376367"/>
                <a:gridCol w="1376367"/>
              </a:tblGrid>
              <a:tr h="490063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490063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490063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90063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490063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90063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490063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90063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490063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490063"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928662" y="1571612"/>
          <a:ext cx="295276" cy="442914"/>
        </p:xfrm>
        <a:graphic>
          <a:graphicData uri="http://schemas.openxmlformats.org/presentationml/2006/ole">
            <p:oleObj spid="_x0000_s3074" name="Equation" r:id="rId3" imgW="1522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14546" y="1571612"/>
          <a:ext cx="307976" cy="426428"/>
        </p:xfrm>
        <a:graphic>
          <a:graphicData uri="http://schemas.openxmlformats.org/presentationml/2006/ole">
            <p:oleObj spid="_x0000_s3075" name="Equation" r:id="rId4" imgW="16488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968350" y="2143116"/>
          <a:ext cx="268288" cy="371476"/>
        </p:xfrm>
        <a:graphic>
          <a:graphicData uri="http://schemas.openxmlformats.org/presentationml/2006/ole">
            <p:oleObj spid="_x0000_s3076" name="Equation" r:id="rId5" imgW="164880" imgH="2286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28662" y="3143248"/>
          <a:ext cx="367058" cy="357190"/>
        </p:xfrm>
        <a:graphic>
          <a:graphicData uri="http://schemas.openxmlformats.org/presentationml/2006/ole">
            <p:oleObj spid="_x0000_s3077" name="Equation" r:id="rId6" imgW="152280" imgH="2156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000100" y="4143380"/>
          <a:ext cx="284257" cy="371721"/>
        </p:xfrm>
        <a:graphic>
          <a:graphicData uri="http://schemas.openxmlformats.org/presentationml/2006/ole">
            <p:oleObj spid="_x0000_s3078" name="Equation" r:id="rId7" imgW="164880" imgH="21564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928662" y="5072074"/>
          <a:ext cx="268288" cy="371476"/>
        </p:xfrm>
        <a:graphic>
          <a:graphicData uri="http://schemas.openxmlformats.org/presentationml/2006/ole">
            <p:oleObj spid="_x0000_s3079" name="Equation" r:id="rId8" imgW="164880" imgH="2286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000100" y="6072206"/>
          <a:ext cx="307976" cy="358776"/>
        </p:xfrm>
        <a:graphic>
          <a:graphicData uri="http://schemas.openxmlformats.org/presentationml/2006/ole">
            <p:oleObj spid="_x0000_s3080" name="Equation" r:id="rId9" imgW="164880" imgH="2156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111358" y="2143116"/>
          <a:ext cx="639764" cy="371476"/>
        </p:xfrm>
        <a:graphic>
          <a:graphicData uri="http://schemas.openxmlformats.org/presentationml/2006/ole">
            <p:oleObj spid="_x0000_s3081" name="Equation" r:id="rId10" imgW="393480" imgH="2286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214546" y="3143248"/>
          <a:ext cx="568701" cy="322264"/>
        </p:xfrm>
        <a:graphic>
          <a:graphicData uri="http://schemas.openxmlformats.org/presentationml/2006/ole">
            <p:oleObj spid="_x0000_s3082" name="Equation" r:id="rId11" imgW="380880" imgH="21564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143108" y="4168728"/>
          <a:ext cx="608014" cy="333427"/>
        </p:xfrm>
        <a:graphic>
          <a:graphicData uri="http://schemas.openxmlformats.org/presentationml/2006/ole">
            <p:oleObj spid="_x0000_s3083" name="Equation" r:id="rId12" imgW="393480" imgH="21564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143108" y="5143512"/>
          <a:ext cx="565946" cy="328614"/>
        </p:xfrm>
        <a:graphic>
          <a:graphicData uri="http://schemas.openxmlformats.org/presentationml/2006/ole">
            <p:oleObj spid="_x0000_s3084" name="Equation" r:id="rId13" imgW="393480" imgH="22860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2143108" y="6143644"/>
          <a:ext cx="587658" cy="322264"/>
        </p:xfrm>
        <a:graphic>
          <a:graphicData uri="http://schemas.openxmlformats.org/presentationml/2006/ole">
            <p:oleObj spid="_x0000_s3085" name="Equation" r:id="rId14" imgW="393480" imgH="21564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643306" y="1650570"/>
          <a:ext cx="384176" cy="363956"/>
        </p:xfrm>
        <a:graphic>
          <a:graphicData uri="http://schemas.openxmlformats.org/presentationml/2006/ole">
            <p:oleObj spid="_x0000_s3086" name="Equation" r:id="rId15" imgW="241200" imgH="228600" progId="Equation.3">
              <p:embed/>
            </p:oleObj>
          </a:graphicData>
        </a:graphic>
      </p:graphicFrame>
      <p:cxnSp>
        <p:nvCxnSpPr>
          <p:cNvPr id="19" name="Straight Connector 18"/>
          <p:cNvCxnSpPr/>
          <p:nvPr/>
        </p:nvCxnSpPr>
        <p:spPr>
          <a:xfrm rot="5400000">
            <a:off x="3679025" y="182164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4929190" y="1643050"/>
          <a:ext cx="491960" cy="406402"/>
        </p:xfrm>
        <a:graphic>
          <a:graphicData uri="http://schemas.openxmlformats.org/presentationml/2006/ole">
            <p:oleObj spid="_x0000_s3087" name="Equation" r:id="rId16" imgW="291960" imgH="241200" progId="Equation.3">
              <p:embed/>
            </p:oleObj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399309" y="1643050"/>
          <a:ext cx="465055" cy="384176"/>
        </p:xfrm>
        <a:graphic>
          <a:graphicData uri="http://schemas.openxmlformats.org/presentationml/2006/ole">
            <p:oleObj spid="_x0000_s3088" name="Equation" r:id="rId17" imgW="291960" imgH="241200" progId="Equation.3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7643834" y="1643050"/>
          <a:ext cx="491960" cy="406402"/>
        </p:xfrm>
        <a:graphic>
          <a:graphicData uri="http://schemas.openxmlformats.org/presentationml/2006/ole">
            <p:oleObj spid="_x0000_s3089" name="Equation" r:id="rId18" imgW="291960" imgH="241200" progId="Equation.3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3428992" y="2643182"/>
          <a:ext cx="1000130" cy="400052"/>
        </p:xfrm>
        <a:graphic>
          <a:graphicData uri="http://schemas.openxmlformats.org/presentationml/2006/ole">
            <p:oleObj spid="_x0000_s3090" name="Equation" r:id="rId19" imgW="571320" imgH="228600" progId="Equation.3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3428991" y="3571875"/>
          <a:ext cx="793759" cy="393700"/>
        </p:xfrm>
        <a:graphic>
          <a:graphicData uri="http://schemas.openxmlformats.org/presentationml/2006/ole">
            <p:oleObj spid="_x0000_s3091" name="Equation" r:id="rId20" imgW="609480" imgH="215640" progId="Equation.3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3428992" y="4572008"/>
          <a:ext cx="949328" cy="371476"/>
        </p:xfrm>
        <a:graphic>
          <a:graphicData uri="http://schemas.openxmlformats.org/presentationml/2006/ole">
            <p:oleObj spid="_x0000_s3092" name="Equation" r:id="rId21" imgW="583920" imgH="228600" progId="Equation.3">
              <p:embed/>
            </p:oleObj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349616" y="5572140"/>
          <a:ext cx="949328" cy="371476"/>
        </p:xfrm>
        <a:graphic>
          <a:graphicData uri="http://schemas.openxmlformats.org/presentationml/2006/ole">
            <p:oleObj spid="_x0000_s3093" name="Equation" r:id="rId22" imgW="583920" imgH="228600" progId="Equation.3">
              <p:embed/>
            </p:oleObj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4643438" y="3143248"/>
          <a:ext cx="1238253" cy="371476"/>
        </p:xfrm>
        <a:graphic>
          <a:graphicData uri="http://schemas.openxmlformats.org/presentationml/2006/ole">
            <p:oleObj spid="_x0000_s3094" name="Equation" r:id="rId23" imgW="761760" imgH="228600" progId="Equation.3">
              <p:embed/>
            </p:oleObj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/>
        </p:nvGraphicFramePr>
        <p:xfrm>
          <a:off x="4619620" y="4143380"/>
          <a:ext cx="1190633" cy="357190"/>
        </p:xfrm>
        <a:graphic>
          <a:graphicData uri="http://schemas.openxmlformats.org/presentationml/2006/ole">
            <p:oleObj spid="_x0000_s3095" name="Equation" r:id="rId24" imgW="761760" imgH="228600" progId="Equation.3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4706938" y="5108575"/>
          <a:ext cx="1136650" cy="334963"/>
        </p:xfrm>
        <a:graphic>
          <a:graphicData uri="http://schemas.openxmlformats.org/presentationml/2006/ole">
            <p:oleObj spid="_x0000_s3096" name="Equation" r:id="rId25" imgW="774360" imgH="228600" progId="Equation.3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5917415" y="3643314"/>
          <a:ext cx="1250159" cy="300038"/>
        </p:xfrm>
        <a:graphic>
          <a:graphicData uri="http://schemas.openxmlformats.org/presentationml/2006/ole">
            <p:oleObj spid="_x0000_s3097" name="Equation" r:id="rId26" imgW="952200" imgH="228600" progId="Equation.3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5988854" y="4643446"/>
          <a:ext cx="1250158" cy="300038"/>
        </p:xfrm>
        <a:graphic>
          <a:graphicData uri="http://schemas.openxmlformats.org/presentationml/2006/ole">
            <p:oleObj spid="_x0000_s3098" name="Equation" r:id="rId27" imgW="952200" imgH="228600" progId="Equation.3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7358082" y="4163382"/>
          <a:ext cx="1166814" cy="280035"/>
        </p:xfrm>
        <a:graphic>
          <a:graphicData uri="http://schemas.openxmlformats.org/presentationml/2006/ole">
            <p:oleObj spid="_x0000_s3099" name="Equation" r:id="rId28" imgW="9522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76200"/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صيغة نيوتن العامة للفروق المقسومة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4357718"/>
          </a:xfr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r>
              <a:rPr lang="ar-IQ" dirty="0" smtClean="0"/>
              <a:t>تكون من خلال تعريف الفروق المقسومة الاولى في المعادلة </a:t>
            </a:r>
            <a:r>
              <a:rPr lang="en-US" dirty="0" smtClean="0"/>
              <a:t>(1)</a:t>
            </a:r>
            <a:r>
              <a:rPr lang="ar-IQ" dirty="0" smtClean="0"/>
              <a:t> يمكن كتابة </a:t>
            </a:r>
          </a:p>
          <a:p>
            <a:pPr>
              <a:buNone/>
            </a:pPr>
            <a:endParaRPr lang="ar-IQ" dirty="0" smtClean="0"/>
          </a:p>
          <a:p>
            <a:r>
              <a:rPr lang="ar-IQ" dirty="0" smtClean="0"/>
              <a:t>وبحاصل ضرب الوسطين بالطرفين نحصل :</a:t>
            </a:r>
          </a:p>
          <a:p>
            <a:endParaRPr lang="ar-IQ" dirty="0"/>
          </a:p>
          <a:p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22950" y="2571744"/>
          <a:ext cx="3495599" cy="715966"/>
        </p:xfrm>
        <a:graphic>
          <a:graphicData uri="http://schemas.openxmlformats.org/presentationml/2006/ole">
            <p:oleObj spid="_x0000_s4098" name="Equation" r:id="rId3" imgW="2108160" imgH="4316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14546" y="4214818"/>
          <a:ext cx="3715556" cy="442914"/>
        </p:xfrm>
        <a:graphic>
          <a:graphicData uri="http://schemas.openxmlformats.org/presentationml/2006/ole">
            <p:oleObj spid="_x0000_s4100" name="Equation" r:id="rId4" imgW="19173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186766" cy="6000792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accent2">
                <a:lumMod val="75000"/>
              </a:schemeClr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/>
          <a:lstStyle/>
          <a:p>
            <a:r>
              <a:rPr lang="ar-IQ" dirty="0" smtClean="0"/>
              <a:t>وهكذا يمكن الاستمرار حتى الرتبة </a:t>
            </a:r>
            <a:r>
              <a:rPr lang="en-US" dirty="0" smtClean="0"/>
              <a:t>n</a:t>
            </a:r>
            <a:r>
              <a:rPr lang="ar-IQ" dirty="0" smtClean="0"/>
              <a:t> فنحصل على:</a:t>
            </a:r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  <a:p>
            <a:r>
              <a:rPr lang="ar-IQ" dirty="0" smtClean="0"/>
              <a:t>أي ان   </a:t>
            </a:r>
          </a:p>
          <a:p>
            <a:endParaRPr lang="ar-IQ" dirty="0"/>
          </a:p>
          <a:p>
            <a:r>
              <a:rPr lang="ar-IQ" dirty="0" smtClean="0"/>
              <a:t>وعندما </a:t>
            </a:r>
            <a:r>
              <a:rPr lang="en-US" dirty="0" smtClean="0"/>
              <a:t>R=0</a:t>
            </a:r>
            <a:r>
              <a:rPr lang="ar-IQ" dirty="0" smtClean="0"/>
              <a:t> فان المعادلة </a:t>
            </a:r>
          </a:p>
          <a:p>
            <a:r>
              <a:rPr lang="ar-IQ" dirty="0" smtClean="0"/>
              <a:t>وهي تمثل صيغة نيوتن للفروق المقسومة</a:t>
            </a:r>
          </a:p>
          <a:p>
            <a:pPr>
              <a:buNone/>
            </a:pPr>
            <a:endParaRPr lang="ar-IQ" dirty="0" smtClean="0"/>
          </a:p>
          <a:p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53322" y="1214422"/>
          <a:ext cx="6823110" cy="800104"/>
        </p:xfrm>
        <a:graphic>
          <a:graphicData uri="http://schemas.openxmlformats.org/presentationml/2006/ole">
            <p:oleObj spid="_x0000_s5122" name="Equation" r:id="rId3" imgW="389880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86116" y="2857496"/>
          <a:ext cx="2503501" cy="542928"/>
        </p:xfrm>
        <a:graphic>
          <a:graphicData uri="http://schemas.openxmlformats.org/presentationml/2006/ole">
            <p:oleObj spid="_x0000_s5123" name="Equation" r:id="rId4" imgW="105408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285984" y="3929066"/>
          <a:ext cx="1676409" cy="471490"/>
        </p:xfrm>
        <a:graphic>
          <a:graphicData uri="http://schemas.openxmlformats.org/presentationml/2006/ole">
            <p:oleObj spid="_x0000_s5124" name="Equation" r:id="rId5" imgW="812520" imgH="2286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214414" y="5214950"/>
          <a:ext cx="5538147" cy="884242"/>
        </p:xfrm>
        <a:graphic>
          <a:graphicData uri="http://schemas.openxmlformats.org/presentationml/2006/ole">
            <p:oleObj spid="_x0000_s5125" name="Equation" r:id="rId6" imgW="3022560" imgH="482400" progId="Equation.3">
              <p:embed/>
            </p:oleObj>
          </a:graphicData>
        </a:graphic>
      </p:graphicFrame>
      <p:cxnSp>
        <p:nvCxnSpPr>
          <p:cNvPr id="9" name="Straight Connector 8"/>
          <p:cNvCxnSpPr/>
          <p:nvPr/>
        </p:nvCxnSpPr>
        <p:spPr>
          <a:xfrm rot="5400000">
            <a:off x="3536546" y="5464586"/>
            <a:ext cx="7143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5785652" y="5429264"/>
            <a:ext cx="14367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>
            <a:off x="5144298" y="5929330"/>
            <a:ext cx="14208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مثال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ln w="571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ar-IQ" dirty="0" smtClean="0"/>
              <a:t>جد متسلسلة القوى المارة بالنقاط التالية ، ثم أوجد </a:t>
            </a:r>
          </a:p>
          <a:p>
            <a:endParaRPr lang="ar-IQ" dirty="0"/>
          </a:p>
          <a:p>
            <a:endParaRPr lang="ar-IQ" dirty="0" smtClean="0"/>
          </a:p>
          <a:p>
            <a:endParaRPr lang="ar-IQ" dirty="0"/>
          </a:p>
          <a:p>
            <a:r>
              <a:rPr lang="ar-IQ" dirty="0" smtClean="0"/>
              <a:t>الحل </a:t>
            </a:r>
          </a:p>
          <a:p>
            <a:r>
              <a:rPr lang="ar-IQ" dirty="0" smtClean="0"/>
              <a:t>نعمل جدول الفروق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42910" y="1714488"/>
          <a:ext cx="1018993" cy="393702"/>
        </p:xfrm>
        <a:graphic>
          <a:graphicData uri="http://schemas.openxmlformats.org/presentationml/2006/ole">
            <p:oleObj spid="_x0000_s6146" name="Equation" r:id="rId3" imgW="558720" imgH="215640" progId="Equation.3">
              <p:embed/>
            </p:oleObj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166" y="2357430"/>
          <a:ext cx="6096000" cy="102743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513716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Xi</a:t>
                      </a:r>
                      <a:endParaRPr lang="ar-IQ" dirty="0"/>
                    </a:p>
                  </a:txBody>
                  <a:tcPr/>
                </a:tc>
              </a:tr>
              <a:tr h="513716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0.6931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2.3026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1.2040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0.3567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Yi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  <a:solidFill>
            <a:schemeClr val="tx2">
              <a:lumMod val="20000"/>
              <a:lumOff val="80000"/>
            </a:schemeClr>
          </a:solidFill>
          <a:ln w="76200">
            <a:solidFill>
              <a:schemeClr val="tx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r>
              <a:rPr lang="ar-IQ" dirty="0" smtClean="0"/>
              <a:t>جدول الفروق</a:t>
            </a:r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3869362"/>
        </p:xfrm>
        <a:graphic>
          <a:graphicData uri="http://schemas.openxmlformats.org/drawingml/2006/table">
            <a:tbl>
              <a:tblPr rtl="1"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531802"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Yi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Xi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1.1890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1.3275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0.3567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4.7745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2.1183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7.6676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5.6246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1.2040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0.7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8.6083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5.4930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7.3462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2.3026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4.0238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0.6931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0.5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500042"/>
            <a:ext cx="8715436" cy="5626121"/>
          </a:xfr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endParaRPr lang="ar-IQ" dirty="0" smtClean="0"/>
          </a:p>
          <a:p>
            <a:pPr>
              <a:buNone/>
            </a:pPr>
            <a:endParaRPr lang="ar-IQ" dirty="0"/>
          </a:p>
          <a:p>
            <a:r>
              <a:rPr lang="ar-IQ" dirty="0" smtClean="0"/>
              <a:t>وبعد التعويض عن قيمة </a:t>
            </a:r>
            <a:r>
              <a:rPr lang="en-US" dirty="0" smtClean="0"/>
              <a:t>x= (0.45)</a:t>
            </a:r>
            <a:r>
              <a:rPr lang="ar-IQ" dirty="0" smtClean="0"/>
              <a:t> نحصل على:</a:t>
            </a:r>
          </a:p>
          <a:p>
            <a:endParaRPr lang="ar-IQ" dirty="0" smtClean="0"/>
          </a:p>
          <a:p>
            <a:pPr>
              <a:buNone/>
            </a:pPr>
            <a:endParaRPr lang="ar-IQ" dirty="0"/>
          </a:p>
          <a:p>
            <a:endParaRPr lang="ar-IQ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14348" y="928670"/>
          <a:ext cx="8054723" cy="428628"/>
        </p:xfrm>
        <a:graphic>
          <a:graphicData uri="http://schemas.openxmlformats.org/presentationml/2006/ole">
            <p:oleObj spid="_x0000_s7170" name="Equation" r:id="rId3" imgW="3835080" imgH="2286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86116" y="2500306"/>
          <a:ext cx="1933585" cy="400052"/>
        </p:xfrm>
        <a:graphic>
          <a:graphicData uri="http://schemas.openxmlformats.org/presentationml/2006/ole">
            <p:oleObj spid="_x0000_s7171" name="Equation" r:id="rId4" imgW="1104840" imgH="2286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00232" y="3357562"/>
          <a:ext cx="5568185" cy="871542"/>
        </p:xfrm>
        <a:graphic>
          <a:graphicData uri="http://schemas.openxmlformats.org/presentationml/2006/ole">
            <p:oleObj spid="_x0000_s7172" name="Equation" r:id="rId5" imgW="29206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189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Microsoft Equation 3.0</vt:lpstr>
      <vt:lpstr>الفروق المقسومة Divided differences</vt:lpstr>
      <vt:lpstr>الفروق المقسومة</vt:lpstr>
      <vt:lpstr>Slide 3</vt:lpstr>
      <vt:lpstr>جد ول الفروق المقسومة</vt:lpstr>
      <vt:lpstr>صيغة نيوتن العامة للفروق المقسومة </vt:lpstr>
      <vt:lpstr>Slide 6</vt:lpstr>
      <vt:lpstr>مثال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الفروق المقسومة Divided differences</dc:title>
  <dc:creator>DELL</dc:creator>
  <cp:lastModifiedBy>DELL</cp:lastModifiedBy>
  <cp:revision>11</cp:revision>
  <dcterms:created xsi:type="dcterms:W3CDTF">2020-06-09T19:29:39Z</dcterms:created>
  <dcterms:modified xsi:type="dcterms:W3CDTF">2020-06-09T22:59:56Z</dcterms:modified>
</cp:coreProperties>
</file>