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8FEBA-1C11-4921-8675-89FF97222F68}" type="datetimeFigureOut">
              <a:rPr lang="ar-IQ" smtClean="0"/>
              <a:pPr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4993E-0430-4939-B92D-5804A52F8D7A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528904"/>
          </a:xfrm>
          <a:solidFill>
            <a:srgbClr val="FFC000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ar-IQ" b="1" dirty="0" smtClean="0"/>
              <a:t>نماذج بوكس – جينكز</a:t>
            </a:r>
            <a:br>
              <a:rPr lang="ar-IQ" b="1" dirty="0" smtClean="0"/>
            </a:br>
            <a:r>
              <a:rPr lang="en-US" b="1" dirty="0" smtClean="0"/>
              <a:t>Box- Jenkins Model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ar-IQ" b="1" dirty="0" smtClean="0">
                <a:solidFill>
                  <a:schemeClr val="tx1"/>
                </a:solidFill>
                <a:cs typeface="+mj-cs"/>
              </a:rPr>
              <a:t>المرحلة الرابعة / قسم الاحصاء</a:t>
            </a:r>
          </a:p>
          <a:p>
            <a:r>
              <a:rPr lang="ar-IQ" b="1" dirty="0" smtClean="0">
                <a:solidFill>
                  <a:schemeClr val="tx1"/>
                </a:solidFill>
                <a:cs typeface="+mj-cs"/>
              </a:rPr>
              <a:t>الدراسة الصباحية والمسائية</a:t>
            </a:r>
          </a:p>
          <a:p>
            <a:r>
              <a:rPr lang="ar-IQ" b="1" dirty="0" smtClean="0">
                <a:solidFill>
                  <a:schemeClr val="tx1"/>
                </a:solidFill>
                <a:cs typeface="+mj-cs"/>
              </a:rPr>
              <a:t>المحاضرة الثالثة الكورس الثاني</a:t>
            </a:r>
            <a:endParaRPr lang="ar-IQ" b="1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استقرارية السلسلة الزمنية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r-IQ" dirty="0" smtClean="0">
                <a:cs typeface="+mj-cs"/>
              </a:rPr>
              <a:t>ان السلسلة الزمنية تكون مستقرة </a:t>
            </a:r>
            <a:r>
              <a:rPr lang="en-US" dirty="0" smtClean="0">
                <a:cs typeface="+mj-cs"/>
              </a:rPr>
              <a:t>(Stationary)</a:t>
            </a:r>
            <a:r>
              <a:rPr lang="ar-IQ" dirty="0" smtClean="0">
                <a:cs typeface="+mj-cs"/>
              </a:rPr>
              <a:t> وهذا يعني ان بياناتها تتذبذب حول متوسط ثابت للسلسلة أي عدم وجود تغير في وسطها الحسابي وفي تباينها وبالتالي فأن السلسلة المستقرة تمتلك متوسط وتباين لايعتمدان على الزمن </a:t>
            </a:r>
            <a:r>
              <a:rPr lang="en-US" dirty="0" smtClean="0">
                <a:cs typeface="+mj-cs"/>
              </a:rPr>
              <a:t>t</a:t>
            </a:r>
            <a:r>
              <a:rPr lang="ar-IQ" dirty="0" smtClean="0">
                <a:cs typeface="+mj-cs"/>
              </a:rPr>
              <a:t>بحيث ان :</a:t>
            </a:r>
          </a:p>
          <a:p>
            <a:pPr algn="just">
              <a:buNone/>
            </a:pPr>
            <a:endParaRPr lang="ar-IQ" dirty="0">
              <a:cs typeface="+mj-cs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62394" y="4286256"/>
          <a:ext cx="3250084" cy="1784360"/>
        </p:xfrm>
        <a:graphic>
          <a:graphicData uri="http://schemas.openxmlformats.org/presentationml/2006/ole">
            <p:oleObj spid="_x0000_s1026" name="Equation" r:id="rId3" imgW="129528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أنواع استقرارية السلسلة الزمنية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  <a:ln w="571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r-IQ" dirty="0" smtClean="0"/>
              <a:t>السلسلة الزمنية </a:t>
            </a:r>
            <a:r>
              <a:rPr lang="ar-IQ" dirty="0" smtClean="0">
                <a:solidFill>
                  <a:srgbClr val="0070C0"/>
                </a:solidFill>
              </a:rPr>
              <a:t>أما </a:t>
            </a:r>
            <a:r>
              <a:rPr lang="ar-IQ" dirty="0" smtClean="0"/>
              <a:t>ان تكون </a:t>
            </a:r>
            <a:r>
              <a:rPr lang="ar-IQ" dirty="0" smtClean="0">
                <a:solidFill>
                  <a:srgbClr val="FF0000"/>
                </a:solidFill>
              </a:rPr>
              <a:t>تامة الاستقرارية </a:t>
            </a:r>
            <a:r>
              <a:rPr lang="en-US" dirty="0" smtClean="0"/>
              <a:t>(Strictly Stationary)</a:t>
            </a:r>
            <a:r>
              <a:rPr lang="ar-IQ" dirty="0" smtClean="0"/>
              <a:t> اذا كان التوزيع المشترك للمشاهدات </a:t>
            </a:r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                   هو التوزيع نفسه للمشاهدات                         </a:t>
            </a:r>
          </a:p>
          <a:p>
            <a:pPr algn="just">
              <a:buNone/>
            </a:pPr>
            <a:r>
              <a:rPr lang="ar-IQ" dirty="0" smtClean="0"/>
              <a:t>  وهذا يعني ان التوزيع المشترك يعتمد على الفترة الزمنية بين مشاهدات السلسلة الزمنية وليس على قيمة مشاهدات السلسلة الزمنية الحقيقية وبذلك فأن السلسلة تكون سلسلة تامة الاستقرارية 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643702" y="2714620"/>
          <a:ext cx="1810762" cy="477840"/>
        </p:xfrm>
        <a:graphic>
          <a:graphicData uri="http://schemas.openxmlformats.org/presentationml/2006/ole">
            <p:oleObj spid="_x0000_s2050" name="Equation" r:id="rId3" imgW="914400" imgH="241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5720" y="2714620"/>
          <a:ext cx="2042199" cy="384176"/>
        </p:xfrm>
        <a:graphic>
          <a:graphicData uri="http://schemas.openxmlformats.org/presentationml/2006/ole">
            <p:oleObj spid="_x0000_s2051" name="Equation" r:id="rId4" imgW="128268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00042"/>
            <a:ext cx="8401080" cy="5626121"/>
          </a:xfrm>
          <a:ln w="762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chemeClr val="accent1"/>
                </a:solidFill>
                <a:cs typeface="+mj-cs"/>
              </a:rPr>
              <a:t>أو</a:t>
            </a:r>
            <a:r>
              <a:rPr lang="ar-IQ" dirty="0" smtClean="0">
                <a:cs typeface="+mj-cs"/>
              </a:rPr>
              <a:t> ان تكون السلسلة مستقرة من الدرجة الثانية أي أنها تمتلك </a:t>
            </a:r>
            <a:r>
              <a:rPr lang="ar-IQ" dirty="0" smtClean="0">
                <a:solidFill>
                  <a:srgbClr val="FF0000"/>
                </a:solidFill>
                <a:cs typeface="+mj-cs"/>
              </a:rPr>
              <a:t>استقرارية ضعيفة </a:t>
            </a:r>
            <a:r>
              <a:rPr lang="en-US" dirty="0" smtClean="0">
                <a:cs typeface="+mj-cs"/>
              </a:rPr>
              <a:t>(Weakly Stationary)</a:t>
            </a:r>
            <a:r>
              <a:rPr lang="ar-IQ" dirty="0" smtClean="0">
                <a:cs typeface="+mj-cs"/>
              </a:rPr>
              <a:t>اذا تحقق مايلي:</a:t>
            </a:r>
          </a:p>
          <a:p>
            <a:pPr>
              <a:buFont typeface="Wingdings" pitchFamily="2" charset="2"/>
              <a:buChar char="q"/>
            </a:pPr>
            <a:r>
              <a:rPr lang="ar-IQ" dirty="0">
                <a:cs typeface="+mj-cs"/>
              </a:rPr>
              <a:t> </a:t>
            </a:r>
            <a:r>
              <a:rPr lang="ar-IQ" dirty="0" smtClean="0">
                <a:cs typeface="+mj-cs"/>
              </a:rPr>
              <a:t>ان القيمة المتوقعة الى           ثابتة لجميع قيم </a:t>
            </a:r>
            <a:r>
              <a:rPr lang="en-US" dirty="0" smtClean="0">
                <a:cs typeface="+mj-cs"/>
              </a:rPr>
              <a:t>t</a:t>
            </a:r>
            <a:r>
              <a:rPr lang="ar-IQ" dirty="0" smtClean="0">
                <a:cs typeface="+mj-cs"/>
              </a:rPr>
              <a:t> أي ان :</a:t>
            </a:r>
          </a:p>
          <a:p>
            <a:pPr>
              <a:buFont typeface="Wingdings" pitchFamily="2" charset="2"/>
              <a:buChar char="q"/>
            </a:pPr>
            <a:endParaRPr lang="ar-IQ" dirty="0">
              <a:cs typeface="+mj-cs"/>
            </a:endParaRPr>
          </a:p>
          <a:p>
            <a:pPr>
              <a:buFont typeface="Wingdings" pitchFamily="2" charset="2"/>
              <a:buChar char="q"/>
            </a:pPr>
            <a:endParaRPr lang="ar-IQ" dirty="0" smtClean="0">
              <a:cs typeface="+mj-cs"/>
            </a:endParaRPr>
          </a:p>
          <a:p>
            <a:pPr>
              <a:buFont typeface="Wingdings" pitchFamily="2" charset="2"/>
              <a:buChar char="q"/>
            </a:pPr>
            <a:endParaRPr lang="ar-IQ" dirty="0">
              <a:cs typeface="+mj-cs"/>
            </a:endParaRPr>
          </a:p>
          <a:p>
            <a:pPr>
              <a:buFont typeface="Wingdings" pitchFamily="2" charset="2"/>
              <a:buChar char="q"/>
            </a:pPr>
            <a:r>
              <a:rPr lang="ar-IQ" dirty="0" smtClean="0">
                <a:cs typeface="+mj-cs"/>
              </a:rPr>
              <a:t>ان دالةالتغاير تعتمد على الفترة الزمنية الفاصلة بين المشاهدات </a:t>
            </a:r>
            <a:endParaRPr lang="ar-IQ" dirty="0">
              <a:cs typeface="+mj-cs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00562" y="1571612"/>
          <a:ext cx="538166" cy="605436"/>
        </p:xfrm>
        <a:graphic>
          <a:graphicData uri="http://schemas.openxmlformats.org/presentationml/2006/ole">
            <p:oleObj spid="_x0000_s3074" name="Equation" r:id="rId3" imgW="20304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3174" y="2285992"/>
          <a:ext cx="2914668" cy="971556"/>
        </p:xfrm>
        <a:graphic>
          <a:graphicData uri="http://schemas.openxmlformats.org/presentationml/2006/ole">
            <p:oleObj spid="_x0000_s3075" name="Equation" r:id="rId4" imgW="68580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322388" y="5214938"/>
          <a:ext cx="6246812" cy="614362"/>
        </p:xfrm>
        <a:graphic>
          <a:graphicData uri="http://schemas.openxmlformats.org/presentationml/2006/ole">
            <p:oleObj spid="_x0000_s3076" name="Equation" r:id="rId5" imgW="23238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329642" cy="6215106"/>
          </a:xfrm>
          <a:ln w="76200"/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r-IQ" dirty="0" smtClean="0">
                <a:cs typeface="+mj-cs"/>
              </a:rPr>
              <a:t>حيث ان </a:t>
            </a:r>
            <a:r>
              <a:rPr lang="en-US" dirty="0" smtClean="0">
                <a:cs typeface="+mj-cs"/>
              </a:rPr>
              <a:t>k</a:t>
            </a:r>
            <a:r>
              <a:rPr lang="ar-IQ" dirty="0" smtClean="0">
                <a:cs typeface="+mj-cs"/>
              </a:rPr>
              <a:t> تمثل الازاحة وهي الفترة الزمنية الفاصلة بين المشاهدات .</a:t>
            </a:r>
          </a:p>
          <a:p>
            <a:pPr algn="just"/>
            <a:r>
              <a:rPr lang="ar-IQ" dirty="0" smtClean="0">
                <a:cs typeface="+mj-cs"/>
              </a:rPr>
              <a:t>ويقدر           من بيانات السلسلة الزمنية بالصيغة التالية:</a:t>
            </a:r>
          </a:p>
          <a:p>
            <a:pPr algn="just"/>
            <a:endParaRPr lang="ar-IQ" dirty="0" smtClean="0">
              <a:cs typeface="+mj-cs"/>
            </a:endParaRPr>
          </a:p>
          <a:p>
            <a:pPr algn="just"/>
            <a:endParaRPr lang="ar-IQ" dirty="0" smtClean="0">
              <a:cs typeface="+mj-cs"/>
            </a:endParaRPr>
          </a:p>
          <a:p>
            <a:pPr algn="just"/>
            <a:endParaRPr lang="ar-IQ" dirty="0" smtClean="0">
              <a:cs typeface="+mj-cs"/>
            </a:endParaRPr>
          </a:p>
          <a:p>
            <a:pPr algn="just"/>
            <a:r>
              <a:rPr lang="ar-IQ" dirty="0" smtClean="0">
                <a:cs typeface="+mj-cs"/>
              </a:rPr>
              <a:t>وان دالة الارتباط الذاتي  </a:t>
            </a:r>
            <a:r>
              <a:rPr lang="en-US" dirty="0" smtClean="0">
                <a:cs typeface="+mj-cs"/>
              </a:rPr>
              <a:t> ACF</a:t>
            </a:r>
            <a:r>
              <a:rPr lang="ar-IQ" dirty="0" smtClean="0">
                <a:cs typeface="+mj-cs"/>
              </a:rPr>
              <a:t> للسلسلة الزمنية تعرف بالصيغة:</a:t>
            </a:r>
          </a:p>
          <a:p>
            <a:pPr algn="just">
              <a:buNone/>
            </a:pPr>
            <a:endParaRPr lang="ar-IQ" dirty="0" smtClean="0">
              <a:cs typeface="+mj-cs"/>
            </a:endParaRPr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715140" y="1500174"/>
          <a:ext cx="422277" cy="542928"/>
        </p:xfrm>
        <a:graphic>
          <a:graphicData uri="http://schemas.openxmlformats.org/presentationml/2006/ole">
            <p:oleObj spid="_x0000_s17410" name="Equation" r:id="rId3" imgW="1774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28794" y="2357430"/>
          <a:ext cx="5419989" cy="1144594"/>
        </p:xfrm>
        <a:graphic>
          <a:graphicData uri="http://schemas.openxmlformats.org/presentationml/2006/ole">
            <p:oleObj spid="_x0000_s17411" name="Equation" r:id="rId4" imgW="204444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40285" y="4643446"/>
          <a:ext cx="1323329" cy="1216032"/>
        </p:xfrm>
        <a:graphic>
          <a:graphicData uri="http://schemas.openxmlformats.org/presentationml/2006/ole">
            <p:oleObj spid="_x0000_s17412" name="Equation" r:id="rId5" imgW="4698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329642" cy="1714512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يتمتع الارتباط الذاتي       عند الازاحة </a:t>
            </a:r>
            <a:r>
              <a:rPr lang="en-US" dirty="0" smtClean="0"/>
              <a:t>k </a:t>
            </a:r>
            <a:r>
              <a:rPr lang="ar-IQ" dirty="0" smtClean="0"/>
              <a:t> بالصفات التالية:</a:t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  <a:ln w="571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 rtl="0">
              <a:buNone/>
            </a:pPr>
            <a:r>
              <a:rPr lang="en-US" dirty="0" smtClean="0"/>
              <a:t>1-</a:t>
            </a:r>
            <a:endParaRPr lang="ar-IQ" dirty="0" smtClean="0"/>
          </a:p>
          <a:p>
            <a:pPr algn="l" rtl="0">
              <a:buNone/>
            </a:pPr>
            <a:r>
              <a:rPr lang="ar-IQ" dirty="0" smtClean="0"/>
              <a:t>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2-</a:t>
            </a:r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r>
              <a:rPr lang="en-US" dirty="0" smtClean="0"/>
              <a:t>3- </a:t>
            </a:r>
            <a:endParaRPr lang="ar-IQ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42976" y="2786058"/>
          <a:ext cx="1406617" cy="763592"/>
        </p:xfrm>
        <a:graphic>
          <a:graphicData uri="http://schemas.openxmlformats.org/presentationml/2006/ole">
            <p:oleObj spid="_x0000_s18435" name="Equation" r:id="rId3" imgW="44424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71538" y="4000504"/>
          <a:ext cx="2727325" cy="665163"/>
        </p:xfrm>
        <a:graphic>
          <a:graphicData uri="http://schemas.openxmlformats.org/presentationml/2006/ole">
            <p:oleObj spid="_x0000_s18436" name="Equation" r:id="rId4" imgW="1041120" imgH="253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142976" y="5143512"/>
          <a:ext cx="1327157" cy="542928"/>
        </p:xfrm>
        <a:graphic>
          <a:graphicData uri="http://schemas.openxmlformats.org/presentationml/2006/ole">
            <p:oleObj spid="_x0000_s18437" name="Equation" r:id="rId5" imgW="558720" imgH="2286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929058" y="785794"/>
          <a:ext cx="333377" cy="400052"/>
        </p:xfrm>
        <a:graphic>
          <a:graphicData uri="http://schemas.openxmlformats.org/presentationml/2006/ole">
            <p:oleObj spid="_x0000_s18438" name="Equation" r:id="rId6" imgW="1904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ar-IQ" dirty="0" smtClean="0"/>
              <a:t>مثال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ar-IQ" dirty="0" smtClean="0"/>
              <a:t>أكمل الجدول التالي :</a:t>
            </a:r>
          </a:p>
          <a:p>
            <a:r>
              <a:rPr lang="ar-IQ" dirty="0" smtClean="0"/>
              <a:t>وماهو الفرق بين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28860" y="2214554"/>
          <a:ext cx="1695460" cy="726625"/>
        </p:xfrm>
        <a:graphic>
          <a:graphicData uri="http://schemas.openxmlformats.org/presentationml/2006/ole">
            <p:oleObj spid="_x0000_s20482" name="Equation" r:id="rId3" imgW="533160" imgH="228600" progId="Equation.3">
              <p:embed/>
            </p:oleObj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85918" y="3643314"/>
          <a:ext cx="6096000" cy="2867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642942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143108" y="3786190"/>
          <a:ext cx="362945" cy="295276"/>
        </p:xfrm>
        <a:graphic>
          <a:graphicData uri="http://schemas.openxmlformats.org/presentationml/2006/ole">
            <p:oleObj spid="_x0000_s20483" name="Equation" r:id="rId4" imgW="88560" imgH="1522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143240" y="3786190"/>
          <a:ext cx="330201" cy="371476"/>
        </p:xfrm>
        <a:graphic>
          <a:graphicData uri="http://schemas.openxmlformats.org/presentationml/2006/ole">
            <p:oleObj spid="_x0000_s20484" name="Equation" r:id="rId5" imgW="20304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071934" y="3786190"/>
          <a:ext cx="474664" cy="371476"/>
        </p:xfrm>
        <a:graphic>
          <a:graphicData uri="http://schemas.openxmlformats.org/presentationml/2006/ole">
            <p:oleObj spid="_x0000_s20485" name="Equation" r:id="rId6" imgW="291960" imgH="2286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072066" y="3786190"/>
          <a:ext cx="495301" cy="371476"/>
        </p:xfrm>
        <a:graphic>
          <a:graphicData uri="http://schemas.openxmlformats.org/presentationml/2006/ole">
            <p:oleObj spid="_x0000_s20486" name="Equation" r:id="rId7" imgW="304560" imgH="2286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024573" y="3786190"/>
          <a:ext cx="495301" cy="371476"/>
        </p:xfrm>
        <a:graphic>
          <a:graphicData uri="http://schemas.openxmlformats.org/presentationml/2006/ole">
            <p:oleObj spid="_x0000_s20488" name="Equation" r:id="rId8" imgW="304560" imgH="2286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000892" y="3786190"/>
          <a:ext cx="495301" cy="371476"/>
        </p:xfrm>
        <a:graphic>
          <a:graphicData uri="http://schemas.openxmlformats.org/presentationml/2006/ole">
            <p:oleObj spid="_x0000_s20489" name="Equation" r:id="rId9" imgW="3045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/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الحل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972072"/>
          </a:xfrm>
          <a:ln w="57150"/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اكمل الجدول التالي:</a:t>
            </a:r>
          </a:p>
          <a:p>
            <a:pPr>
              <a:buNone/>
            </a:pPr>
            <a:r>
              <a:rPr lang="ar-IQ" dirty="0" smtClean="0"/>
              <a:t> </a:t>
            </a:r>
            <a:endParaRPr lang="ar-IQ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85918" y="3214686"/>
          <a:ext cx="6191274" cy="30108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31879"/>
                <a:gridCol w="1031879"/>
                <a:gridCol w="1031879"/>
                <a:gridCol w="1031879"/>
                <a:gridCol w="1031879"/>
                <a:gridCol w="1031879"/>
              </a:tblGrid>
              <a:tr h="674972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389314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</a:tr>
              <a:tr h="389314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89314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</a:tr>
              <a:tr h="389314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  <a:tr h="389314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</a:t>
                      </a:r>
                      <a:endParaRPr lang="ar-IQ" dirty="0"/>
                    </a:p>
                  </a:txBody>
                  <a:tcPr/>
                </a:tc>
              </a:tr>
              <a:tr h="389314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43240" y="3214686"/>
          <a:ext cx="482603" cy="542928"/>
        </p:xfrm>
        <a:graphic>
          <a:graphicData uri="http://schemas.openxmlformats.org/presentationml/2006/ole">
            <p:oleObj spid="_x0000_s19459" name="Equation" r:id="rId3" imgW="20304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14546" y="3357562"/>
          <a:ext cx="435194" cy="352428"/>
        </p:xfrm>
        <a:graphic>
          <a:graphicData uri="http://schemas.openxmlformats.org/presentationml/2006/ole">
            <p:oleObj spid="_x0000_s19460" name="Equation" r:id="rId4" imgW="88560" imgH="1522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071934" y="3286124"/>
          <a:ext cx="602459" cy="471490"/>
        </p:xfrm>
        <a:graphic>
          <a:graphicData uri="http://schemas.openxmlformats.org/presentationml/2006/ole">
            <p:oleObj spid="_x0000_s19461" name="Equation" r:id="rId5" imgW="291960" imgH="2286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214942" y="3357562"/>
          <a:ext cx="495301" cy="371476"/>
        </p:xfrm>
        <a:graphic>
          <a:graphicData uri="http://schemas.openxmlformats.org/presentationml/2006/ole">
            <p:oleObj spid="_x0000_s19462" name="Equation" r:id="rId6" imgW="304560" imgH="2286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143636" y="3357562"/>
          <a:ext cx="495301" cy="371476"/>
        </p:xfrm>
        <a:graphic>
          <a:graphicData uri="http://schemas.openxmlformats.org/presentationml/2006/ole">
            <p:oleObj spid="_x0000_s19463" name="Equation" r:id="rId7" imgW="304560" imgH="2286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286644" y="3357562"/>
          <a:ext cx="495301" cy="371476"/>
        </p:xfrm>
        <a:graphic>
          <a:graphicData uri="http://schemas.openxmlformats.org/presentationml/2006/ole">
            <p:oleObj spid="_x0000_s19464" name="Equation" r:id="rId8" imgW="3045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  <a:ln w="571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            قيمة المشاهدة في الفترة الزمنية </a:t>
            </a:r>
            <a:r>
              <a:rPr lang="en-US" dirty="0" smtClean="0"/>
              <a:t>t</a:t>
            </a:r>
            <a:r>
              <a:rPr lang="ar-IQ" dirty="0" smtClean="0"/>
              <a:t> .</a:t>
            </a:r>
          </a:p>
          <a:p>
            <a:r>
              <a:rPr lang="ar-IQ" dirty="0" smtClean="0"/>
              <a:t> </a:t>
            </a:r>
            <a:r>
              <a:rPr lang="ar-IQ" dirty="0" smtClean="0"/>
              <a:t>           قيمة المشاهدة في الفترة الزمنية </a:t>
            </a:r>
            <a:r>
              <a:rPr lang="en-US" dirty="0" err="1" smtClean="0"/>
              <a:t>t+k</a:t>
            </a:r>
            <a:r>
              <a:rPr lang="ar-IQ" dirty="0" smtClean="0"/>
              <a:t> أي تم ازاحة المشاهدة بطول </a:t>
            </a:r>
            <a:r>
              <a:rPr lang="en-US" dirty="0" smtClean="0"/>
              <a:t>k </a:t>
            </a:r>
            <a:r>
              <a:rPr lang="ar-IQ" dirty="0" smtClean="0"/>
              <a:t> .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358082" y="500042"/>
          <a:ext cx="355602" cy="400052"/>
        </p:xfrm>
        <a:graphic>
          <a:graphicData uri="http://schemas.openxmlformats.org/presentationml/2006/ole">
            <p:oleObj spid="_x0000_s21506" name="Equation" r:id="rId3" imgW="20304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358082" y="1000108"/>
          <a:ext cx="533403" cy="400052"/>
        </p:xfrm>
        <a:graphic>
          <a:graphicData uri="http://schemas.openxmlformats.org/presentationml/2006/ole">
            <p:oleObj spid="_x0000_s21508" name="Equation" r:id="rId4" imgW="3045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262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Equation</vt:lpstr>
      <vt:lpstr>Microsoft Equation 3.0</vt:lpstr>
      <vt:lpstr>نماذج بوكس – جينكز Box- Jenkins Model</vt:lpstr>
      <vt:lpstr>استقرارية السلسلة الزمنية</vt:lpstr>
      <vt:lpstr>أنواع استقرارية السلسلة الزمنية</vt:lpstr>
      <vt:lpstr>Slide 4</vt:lpstr>
      <vt:lpstr>Slide 5</vt:lpstr>
      <vt:lpstr>  يتمتع الارتباط الذاتي       عند الازاحة k  بالصفات التالية:  </vt:lpstr>
      <vt:lpstr>مثال</vt:lpstr>
      <vt:lpstr>الحل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نماذج بوكس – جينكز Box- Jenkins Model</dc:title>
  <dc:creator>DELL</dc:creator>
  <cp:lastModifiedBy>DELL</cp:lastModifiedBy>
  <cp:revision>14</cp:revision>
  <dcterms:created xsi:type="dcterms:W3CDTF">2020-06-03T22:40:24Z</dcterms:created>
  <dcterms:modified xsi:type="dcterms:W3CDTF">2020-06-04T09:39:39Z</dcterms:modified>
</cp:coreProperties>
</file>