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9" r:id="rId2"/>
    <p:sldId id="257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18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50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9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63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45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20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32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60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59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63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57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93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67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3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54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DBC0E-252F-4F9B-B667-218DA9468F09}" type="datetimeFigureOut">
              <a:rPr lang="ar-IQ" smtClean="0"/>
              <a:t>18/09/1441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B72261-5792-4159-A02B-95DC48043C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9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ar-IQ" sz="3600" dirty="0" smtClean="0"/>
              <a:t>بيع وشراء البضاعة والخصم التجاري والنقدي (امثلة محلولة)</a:t>
            </a:r>
            <a:br>
              <a:rPr lang="ar-IQ" sz="3600" dirty="0" smtClean="0"/>
            </a:br>
            <a:r>
              <a:rPr lang="ar-IQ" sz="24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المدرس الدكتور: احمد سعد جاري </a:t>
            </a:r>
            <a:br>
              <a:rPr lang="ar-IQ" sz="24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ar-IQ" sz="24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قسم المحاسبة / كلية الادارة والاقتصاد/ الجامعة المستنصرية  </a:t>
            </a: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6" y="2063750"/>
            <a:ext cx="4415366" cy="3311525"/>
          </a:xfr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2" y="2063750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39236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93453" y="1263743"/>
            <a:ext cx="70876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 smtClean="0"/>
              <a:t>2017/1/20</a:t>
            </a:r>
          </a:p>
          <a:p>
            <a:pPr algn="ctr"/>
            <a:r>
              <a:rPr lang="ar-IQ" sz="2400" dirty="0" smtClean="0"/>
              <a:t>5000         اوراق دفع (محلات الوفاء)</a:t>
            </a:r>
          </a:p>
          <a:p>
            <a:pPr algn="ctr"/>
            <a:r>
              <a:rPr lang="ar-IQ" sz="2400" dirty="0" smtClean="0"/>
              <a:t>5000         مسموحات المشتريات</a:t>
            </a:r>
          </a:p>
          <a:p>
            <a:pPr algn="ctr"/>
            <a:r>
              <a:rPr lang="ar-IQ" sz="2400" dirty="0" smtClean="0"/>
              <a:t> السماح بقيمة الجزء التالف من البضاعة المشتراة من محلات الوفاء</a:t>
            </a:r>
          </a:p>
          <a:p>
            <a:pPr algn="ctr"/>
            <a:endParaRPr lang="ar-IQ" sz="2400" dirty="0" smtClean="0"/>
          </a:p>
          <a:p>
            <a:pPr algn="ctr"/>
            <a:r>
              <a:rPr lang="ar-IQ" sz="2400" dirty="0" smtClean="0"/>
              <a:t>2017/1/25</a:t>
            </a:r>
          </a:p>
          <a:p>
            <a:pPr algn="ctr"/>
            <a:r>
              <a:rPr lang="ar-IQ" sz="2400" dirty="0" smtClean="0"/>
              <a:t>60000         اوراق دفع (محلات الوفاء)</a:t>
            </a:r>
          </a:p>
          <a:p>
            <a:pPr algn="ctr"/>
            <a:r>
              <a:rPr lang="ar-IQ" sz="2400" dirty="0" smtClean="0"/>
              <a:t>                   60000    الصندوق....... </a:t>
            </a:r>
            <a:r>
              <a:rPr lang="ar-IQ" sz="2000" dirty="0" smtClean="0"/>
              <a:t>(75000- 10000- 5000)</a:t>
            </a:r>
          </a:p>
          <a:p>
            <a:pPr algn="ctr"/>
            <a:r>
              <a:rPr lang="ar-IQ" sz="2400" dirty="0" smtClean="0"/>
              <a:t>تسديد قيمة الكمبيالة المسحوبة لمحلات الوفاء        </a:t>
            </a:r>
          </a:p>
          <a:p>
            <a:endParaRPr lang="ar-IQ" dirty="0"/>
          </a:p>
        </p:txBody>
      </p:sp>
      <p:cxnSp>
        <p:nvCxnSpPr>
          <p:cNvPr id="4" name="رابط مستقيم 3"/>
          <p:cNvCxnSpPr/>
          <p:nvPr/>
        </p:nvCxnSpPr>
        <p:spPr>
          <a:xfrm flipV="1">
            <a:off x="3629694" y="2949262"/>
            <a:ext cx="5615189" cy="51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3384998" y="4905547"/>
            <a:ext cx="5615189" cy="51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algn="r">
              <a:lnSpc>
                <a:spcPct val="107000"/>
              </a:lnSpc>
              <a:spcAft>
                <a:spcPts val="800"/>
              </a:spcAft>
              <a:tabLst>
                <a:tab pos="3551555" algn="ctr"/>
              </a:tabLst>
            </a:pPr>
            <a:r>
              <a:rPr lang="ar-IQ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 مثال (1): </a:t>
            </a:r>
            <a:r>
              <a:rPr lang="ar-IQ" sz="1800" b="1" dirty="0">
                <a:latin typeface="Calibri" panose="020F0502020204030204" pitchFamily="34" charset="0"/>
                <a:ea typeface="Calibri" panose="020F0502020204030204" pitchFamily="34" charset="0"/>
              </a:rPr>
              <a:t>بتاريخ </a:t>
            </a:r>
            <a:r>
              <a:rPr lang="ar-IQ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2019/4/1اشترت </a:t>
            </a:r>
            <a:r>
              <a:rPr lang="ar-IQ" sz="1800" b="1" dirty="0">
                <a:latin typeface="Calibri" panose="020F0502020204030204" pitchFamily="34" charset="0"/>
                <a:ea typeface="Calibri" panose="020F0502020204030204" pitchFamily="34" charset="0"/>
              </a:rPr>
              <a:t>محلات المنصور التجارية بضاعة من شركة الحياة التجارية بمبلغ 250000 دينار على الحساب وبخصم تجاري 5% وشروط دفع </a:t>
            </a:r>
            <a:r>
              <a:rPr lang="ar-IQ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(15/10، 20/5، </a:t>
            </a:r>
            <a:r>
              <a:rPr lang="ar-IQ" sz="1800" b="1" dirty="0">
                <a:latin typeface="Calibri" panose="020F0502020204030204" pitchFamily="34" charset="0"/>
                <a:ea typeface="Calibri" panose="020F0502020204030204" pitchFamily="34" charset="0"/>
              </a:rPr>
              <a:t>ن/30)، وقد سددت محلات المنصور مبلغ 100000 دينار الى شركة الحياة وذلك بتاريخ </a:t>
            </a:r>
            <a:r>
              <a:rPr lang="ar-IQ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4/15 </a:t>
            </a:r>
            <a:r>
              <a:rPr lang="ar-IQ" sz="1800" b="1" dirty="0">
                <a:latin typeface="Calibri" panose="020F0502020204030204" pitchFamily="34" charset="0"/>
                <a:ea typeface="Calibri" panose="020F0502020204030204" pitchFamily="34" charset="0"/>
              </a:rPr>
              <a:t>وسددت المتبقي بتاريخ </a:t>
            </a:r>
            <a:r>
              <a:rPr lang="ar-IQ" sz="1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4/25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IQ" sz="1800" b="1" dirty="0">
                <a:ea typeface="Calibri" panose="020F0502020204030204" pitchFamily="34" charset="0"/>
              </a:rPr>
              <a:t>  المطلوب: اثبات العمليات اعلاه في سجلات البائع والمشتري </a:t>
            </a:r>
            <a:endParaRPr lang="ar-IQ" sz="1800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سجلات شركة الحياة (البائع)</a:t>
            </a:r>
            <a:endParaRPr lang="ar-IQ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3"/>
          </p:nvPr>
        </p:nvSpPr>
        <p:spPr>
          <a:xfrm>
            <a:off x="839788" y="2505075"/>
            <a:ext cx="533241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 smtClean="0"/>
              <a:t>2019/4/1</a:t>
            </a:r>
          </a:p>
          <a:p>
            <a:pPr marL="0" indent="0">
              <a:buNone/>
            </a:pPr>
            <a:r>
              <a:rPr lang="ar-IQ" sz="2000" dirty="0" smtClean="0"/>
              <a:t>الخصم التجاري: 250000×5% = 12500</a:t>
            </a:r>
          </a:p>
          <a:p>
            <a:pPr marL="0" indent="0">
              <a:buNone/>
            </a:pPr>
            <a:r>
              <a:rPr lang="ar-IQ" sz="2000" dirty="0" smtClean="0"/>
              <a:t>237500       المدينون (المنصور). (250000-12500)</a:t>
            </a:r>
          </a:p>
          <a:p>
            <a:pPr marL="0" indent="0">
              <a:buNone/>
            </a:pPr>
            <a:r>
              <a:rPr lang="ar-IQ" sz="2000" dirty="0" smtClean="0"/>
              <a:t>       237500     المبيعات     </a:t>
            </a:r>
          </a:p>
          <a:p>
            <a:pPr marL="0" indent="0">
              <a:buNone/>
            </a:pPr>
            <a:r>
              <a:rPr lang="ar-IQ" sz="2000" dirty="0" smtClean="0"/>
              <a:t>بيع بضاعة على الحساب بخصم تجاري 5%</a:t>
            </a:r>
          </a:p>
          <a:p>
            <a:pPr marL="0" indent="0">
              <a:buNone/>
            </a:pPr>
            <a:endParaRPr lang="ar-IQ" sz="20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IQ" dirty="0"/>
              <a:t>سجلات محلات المنصور (المشتري)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 smtClean="0"/>
              <a:t>2019/4/1</a:t>
            </a:r>
          </a:p>
          <a:p>
            <a:pPr marL="0" indent="0">
              <a:buNone/>
            </a:pPr>
            <a:r>
              <a:rPr lang="ar-IQ" sz="2000" dirty="0" smtClean="0"/>
              <a:t>الخصم التجاري: 250000×5% = 12500 </a:t>
            </a:r>
          </a:p>
          <a:p>
            <a:pPr marL="0" indent="0">
              <a:buNone/>
            </a:pPr>
            <a:r>
              <a:rPr lang="ar-IQ" sz="2000" dirty="0" smtClean="0"/>
              <a:t>237500       المشتريات...... (250000-12500)</a:t>
            </a:r>
          </a:p>
          <a:p>
            <a:pPr marL="0" indent="0">
              <a:buNone/>
            </a:pPr>
            <a:r>
              <a:rPr lang="ar-IQ" sz="2000" dirty="0" smtClean="0"/>
              <a:t>     237500     الدائنون (الحياة)        </a:t>
            </a:r>
          </a:p>
          <a:p>
            <a:pPr marL="0" indent="0">
              <a:buNone/>
            </a:pPr>
            <a:r>
              <a:rPr lang="ar-IQ" sz="2000" dirty="0" smtClean="0"/>
              <a:t>شراء بضاعة على الحساب بخصم تجاري 5%</a:t>
            </a:r>
          </a:p>
          <a:p>
            <a:pPr marL="0" indent="0">
              <a:buNone/>
            </a:pPr>
            <a:endParaRPr lang="ar-IQ" sz="2000" dirty="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7435763" y="5361705"/>
            <a:ext cx="4040188" cy="1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1953781" y="5048519"/>
            <a:ext cx="4040188" cy="1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01333"/>
          </a:xfrm>
        </p:spPr>
        <p:txBody>
          <a:bodyPr>
            <a:normAutofit fontScale="90000"/>
          </a:bodyPr>
          <a:lstStyle/>
          <a:p>
            <a:pPr algn="r"/>
            <a:r>
              <a:rPr lang="ar-IQ" sz="2000" dirty="0" smtClean="0"/>
              <a:t>حسب شروط الدفع فان التسديد إذا تم خلال (15) يوم ابتداء من اليوم الذي يلي اليوم الذي حدثت فيه العملية فانه يمنح خصم 10% 15-1= 14 يوم ضمن 15يوم أي الخصم 10%بمقدار ما سدد:</a:t>
            </a:r>
            <a:br>
              <a:rPr lang="ar-IQ" sz="2000" dirty="0" smtClean="0"/>
            </a:br>
            <a:r>
              <a:rPr lang="ar-IQ" sz="2000" dirty="0" smtClean="0"/>
              <a:t>الخصم النقدي= 100000 × 10% = 10000 خصم مكتسب للمشتري وخصم مسموح به للبائع</a:t>
            </a:r>
            <a:br>
              <a:rPr lang="ar-IQ" sz="2000" dirty="0" smtClean="0"/>
            </a:br>
            <a:endParaRPr lang="ar-IQ" sz="2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738648"/>
            <a:ext cx="5088714" cy="363593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ar-IQ" dirty="0" smtClean="0">
                <a:solidFill>
                  <a:prstClr val="black"/>
                </a:solidFill>
              </a:rPr>
              <a:t>2019/4/15</a:t>
            </a:r>
            <a:endParaRPr lang="ar-IQ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ar-IQ" sz="1800" b="1" dirty="0" smtClean="0"/>
              <a:t>10000      خصم مسموح به</a:t>
            </a:r>
          </a:p>
          <a:p>
            <a:pPr marL="0" indent="0">
              <a:buNone/>
            </a:pPr>
            <a:r>
              <a:rPr lang="ar-IQ" sz="1800" b="1" dirty="0" smtClean="0"/>
              <a:t>90000       الصندوق ......... (100000- 10000) </a:t>
            </a:r>
          </a:p>
          <a:p>
            <a:pPr marL="0" indent="0">
              <a:buNone/>
            </a:pPr>
            <a:r>
              <a:rPr lang="ar-IQ" sz="1800" b="1" dirty="0" smtClean="0"/>
              <a:t>         100000      المدينون (المنصور)</a:t>
            </a:r>
          </a:p>
          <a:p>
            <a:pPr marL="0" indent="0">
              <a:buNone/>
            </a:pPr>
            <a:r>
              <a:rPr lang="ar-IQ" sz="1800" b="1" dirty="0" smtClean="0"/>
              <a:t>تسديد جزء من قيمة البضاعة المباعة نقدا</a:t>
            </a:r>
          </a:p>
          <a:p>
            <a:pPr marL="0" indent="0">
              <a:buNone/>
            </a:pPr>
            <a:r>
              <a:rPr lang="ar-IQ" sz="1800" b="1" dirty="0" smtClean="0"/>
              <a:t>2019/4/25 </a:t>
            </a:r>
          </a:p>
          <a:p>
            <a:pPr marL="0" indent="0">
              <a:buNone/>
            </a:pPr>
            <a:r>
              <a:rPr lang="ar-IQ" sz="1800" b="1" dirty="0" smtClean="0"/>
              <a:t>لا يمنح خصم 25-1 = 24 يوم وهو أكبر من 20 </a:t>
            </a:r>
          </a:p>
          <a:p>
            <a:pPr marL="0" indent="0">
              <a:buNone/>
            </a:pPr>
            <a:r>
              <a:rPr lang="ar-IQ" sz="1800" b="1" dirty="0" smtClean="0"/>
              <a:t>137500    الصندوق ..... (237500- 100000)    </a:t>
            </a:r>
          </a:p>
          <a:p>
            <a:pPr marL="0" indent="0">
              <a:buNone/>
            </a:pPr>
            <a:r>
              <a:rPr lang="ar-IQ" sz="1800" b="1" dirty="0" smtClean="0"/>
              <a:t>       137500       المدينون (المنصور)</a:t>
            </a:r>
          </a:p>
          <a:p>
            <a:pPr marL="0" indent="0">
              <a:buNone/>
            </a:pPr>
            <a:r>
              <a:rPr lang="ar-IQ" sz="1800" b="1" dirty="0" smtClean="0"/>
              <a:t>تسديد المتبقي من قيمة البضاعة المباعة نقد</a:t>
            </a:r>
            <a:r>
              <a:rPr lang="ar-IQ" sz="1800" dirty="0" smtClean="0"/>
              <a:t>ا</a:t>
            </a:r>
          </a:p>
          <a:p>
            <a:pPr marL="0" indent="0">
              <a:buNone/>
            </a:pPr>
            <a:endParaRPr lang="ar-IQ" sz="1800" dirty="0" smtClean="0"/>
          </a:p>
          <a:p>
            <a:pPr marL="0" indent="0">
              <a:buNone/>
            </a:pPr>
            <a:endParaRPr lang="ar-IQ" sz="18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>
          <a:xfrm>
            <a:off x="5993971" y="1738648"/>
            <a:ext cx="5086538" cy="363593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ar-IQ" dirty="0" smtClean="0"/>
              <a:t>2019/4/15</a:t>
            </a:r>
            <a:endParaRPr lang="ar-IQ" sz="2100" b="1" dirty="0" smtClean="0"/>
          </a:p>
          <a:p>
            <a:pPr marL="457200" lvl="1" indent="0">
              <a:buNone/>
            </a:pPr>
            <a:r>
              <a:rPr lang="ar-IQ" sz="2100" b="1" dirty="0" smtClean="0"/>
              <a:t>100000      الدائنون (الحياة) </a:t>
            </a:r>
          </a:p>
          <a:p>
            <a:pPr marL="457200" lvl="1" indent="0">
              <a:buNone/>
            </a:pPr>
            <a:r>
              <a:rPr lang="ar-IQ" sz="2100" b="1" dirty="0" smtClean="0"/>
              <a:t>        10000      خصم مكتسب</a:t>
            </a:r>
          </a:p>
          <a:p>
            <a:pPr marL="457200" lvl="1" indent="0">
              <a:buNone/>
            </a:pPr>
            <a:r>
              <a:rPr lang="ar-IQ" sz="2100" b="1" dirty="0" smtClean="0"/>
              <a:t>        90000    الصندوق ......... (100000- 10000)  </a:t>
            </a:r>
          </a:p>
          <a:p>
            <a:pPr marL="457200" lvl="1" indent="0">
              <a:buNone/>
            </a:pPr>
            <a:r>
              <a:rPr lang="ar-IQ" sz="2100" b="1" dirty="0" smtClean="0"/>
              <a:t>تسديد جزء من قيمة البضاعة المشتراة نقدا </a:t>
            </a:r>
          </a:p>
          <a:p>
            <a:pPr marL="457200" lvl="1" indent="0">
              <a:buNone/>
            </a:pPr>
            <a:endParaRPr lang="ar-IQ" sz="2100" b="1" dirty="0"/>
          </a:p>
          <a:p>
            <a:pPr marL="457200" lvl="1" indent="0">
              <a:buNone/>
            </a:pPr>
            <a:r>
              <a:rPr lang="ar-IQ" sz="2100" b="1" dirty="0" smtClean="0"/>
              <a:t> 2019/4/25</a:t>
            </a:r>
          </a:p>
          <a:p>
            <a:pPr marL="457200" lvl="1" indent="0">
              <a:buNone/>
            </a:pPr>
            <a:r>
              <a:rPr lang="ar-IQ" sz="2100" b="1" dirty="0" smtClean="0"/>
              <a:t>لا يمنح خصم 25-1 = 24 يوم وهو أكبر من 20 </a:t>
            </a:r>
          </a:p>
          <a:p>
            <a:pPr marL="457200" lvl="1" indent="0">
              <a:buNone/>
            </a:pPr>
            <a:r>
              <a:rPr lang="ar-IQ" sz="2100" b="1" dirty="0" smtClean="0"/>
              <a:t>137500      الدائنون (الحياة) </a:t>
            </a:r>
          </a:p>
          <a:p>
            <a:pPr marL="457200" lvl="1" indent="0">
              <a:buNone/>
            </a:pPr>
            <a:r>
              <a:rPr lang="ar-IQ" sz="2100" b="1" dirty="0" smtClean="0"/>
              <a:t>        137500    الصندوق ..... (237500- 100000) </a:t>
            </a:r>
          </a:p>
          <a:p>
            <a:pPr marL="457200" lvl="1" indent="0">
              <a:buNone/>
            </a:pPr>
            <a:r>
              <a:rPr lang="ar-IQ" sz="2100" b="1" dirty="0" smtClean="0"/>
              <a:t>تسديد المتبقي من قيمة البضاعة المشتراة نقدا</a:t>
            </a:r>
          </a:p>
          <a:p>
            <a:pPr marL="457200" lvl="1" indent="0">
              <a:buNone/>
            </a:pPr>
            <a:endParaRPr lang="ar-IQ" sz="2100" b="1" dirty="0" smtClean="0"/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7377448" y="3309871"/>
            <a:ext cx="3515932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475865" y="3517980"/>
            <a:ext cx="3515932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7377448" y="5320265"/>
            <a:ext cx="3515932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2429387" y="5374585"/>
            <a:ext cx="3515932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dirty="0" smtClean="0"/>
              <a:t>مثال (2)</a:t>
            </a:r>
            <a:endParaRPr lang="ar-IQ" sz="3600" dirty="0"/>
          </a:p>
        </p:txBody>
      </p:sp>
      <p:sp>
        <p:nvSpPr>
          <p:cNvPr id="3" name="مستطيل 2"/>
          <p:cNvSpPr/>
          <p:nvPr/>
        </p:nvSpPr>
        <p:spPr>
          <a:xfrm>
            <a:off x="1429555" y="1720840"/>
            <a:ext cx="9762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اشترى التاجر فلاح من التاجر محمود بضاعة بقيمة 25000 دينار نقدا وكانت مصاريف النقل والتفريغ 1500 دينار، المطلوب: اثبات القيود المحاسبية اللازمة في سجلات البائع والمشتري بافتراض:</a:t>
            </a:r>
            <a:b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أ‌. ان يتحمل البائع مصاريف النقل والتفريغ</a:t>
            </a:r>
            <a:b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ب‌. ان يتحمل المشتري مصاريف النقل والتفريغ ويتم اثباتها ضمن كلفة المشتريات </a:t>
            </a:r>
            <a:b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lang="ar-IQ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ت‌. ان يتحمل المشتري مصاريف النقل والتفريغ ويتم اثباتها بحساب مصاريف الشراء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03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52626"/>
              </p:ext>
            </p:extLst>
          </p:nvPr>
        </p:nvGraphicFramePr>
        <p:xfrm>
          <a:off x="1738649" y="940158"/>
          <a:ext cx="9182635" cy="4472875"/>
        </p:xfrm>
        <a:graphic>
          <a:graphicData uri="http://schemas.openxmlformats.org/drawingml/2006/table">
            <a:tbl>
              <a:tblPr rtl="1" firstRow="1" firstCol="1" bandRow="1"/>
              <a:tblGrid>
                <a:gridCol w="361751">
                  <a:extLst>
                    <a:ext uri="{9D8B030D-6E8A-4147-A177-3AD203B41FA5}">
                      <a16:colId xmlns:a16="http://schemas.microsoft.com/office/drawing/2014/main" val="27612741"/>
                    </a:ext>
                  </a:extLst>
                </a:gridCol>
                <a:gridCol w="3969398">
                  <a:extLst>
                    <a:ext uri="{9D8B030D-6E8A-4147-A177-3AD203B41FA5}">
                      <a16:colId xmlns:a16="http://schemas.microsoft.com/office/drawing/2014/main" val="2811862028"/>
                    </a:ext>
                  </a:extLst>
                </a:gridCol>
                <a:gridCol w="4851486">
                  <a:extLst>
                    <a:ext uri="{9D8B030D-6E8A-4147-A177-3AD203B41FA5}">
                      <a16:colId xmlns:a16="http://schemas.microsoft.com/office/drawing/2014/main" val="402466639"/>
                    </a:ext>
                  </a:extLst>
                </a:gridCol>
              </a:tblGrid>
              <a:tr h="3453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سجلات التاجر فلاح (المشتري)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سجلات التاجر محمود (البائع)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007837"/>
                  </a:ext>
                </a:extLst>
              </a:tr>
              <a:tr h="148459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أ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25000     المشتريات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25000     الصندوق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شراء بضاعة نقدا وتحميل مصاريف الشراء على البائع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23500     الصندوق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1500       مصاريف المشتريات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25000     المبيعات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بيع بضاعة نقدا وتحمل مصاريف القل والتفريغ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24546"/>
                  </a:ext>
                </a:extLst>
              </a:tr>
              <a:tr h="111344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26500     المشتريات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26500     الصندوق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شراء بضاعة نقدا وتحمل مصاريف الشراء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25000     الصندوق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25000     المبيعات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بيع بضاعة نقدا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6219"/>
                  </a:ext>
                </a:extLst>
              </a:tr>
              <a:tr h="145875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ج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25000     المشتريات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1500       مصاريف المشتريات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26500     الصندوق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شراء بضاعة نقدا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25000     الصندوق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       25000     المبيعات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83410" algn="l"/>
                        </a:tabLst>
                      </a:pPr>
                      <a:r>
                        <a:rPr lang="ar-IQ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بيع بضاعة نقدا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41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dirty="0" smtClean="0"/>
              <a:t>مثال (3)</a:t>
            </a:r>
            <a:endParaRPr lang="ar-IQ" sz="3600" dirty="0"/>
          </a:p>
        </p:txBody>
      </p:sp>
      <p:sp>
        <p:nvSpPr>
          <p:cNvPr id="3" name="مستطيل 2"/>
          <p:cNvSpPr/>
          <p:nvPr/>
        </p:nvSpPr>
        <p:spPr>
          <a:xfrm>
            <a:off x="1815921" y="1931664"/>
            <a:ext cx="8783391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3551555" algn="ctr"/>
              </a:tabLst>
            </a:pPr>
            <a:r>
              <a:rPr lang="ar-IQ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بتاريخ 1/10 /2017 باعت محلات الوفاء التجارية بضاعة الى التاجر مهند بمبلغ 150000 دينار وقد سدد نصف المبلغ نقدا والباقي بكمبيالة، وبتاريخ 1/15 اعادة التاجر مهند جزء من البضاعة لعدم مطابقتها المواصفات قدرت قيمتها ب 10000 دينار، وبتاريخ 1/20 وجد ان هناك تلف في البضاعة المباعة وقد منح البائع خصم بمقدار 5000 دينار عن البضاعة التالفة، وبتاريخ 1/25 سدد التاجر مهند الكمبيالة المسحوبة عليه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3551555" algn="ctr"/>
              </a:tabLst>
            </a:pPr>
            <a:r>
              <a:rPr lang="ar-IQ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المطلوب: اثبات</a:t>
            </a:r>
            <a:r>
              <a:rPr lang="ar-IQ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العمليات اعلاه في سجلات محلات الوفاء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2356834" y="1090907"/>
            <a:ext cx="77015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 smtClean="0"/>
              <a:t>2017/1/10</a:t>
            </a:r>
          </a:p>
          <a:p>
            <a:pPr algn="ctr"/>
            <a:r>
              <a:rPr lang="ar-IQ" sz="2400" dirty="0" smtClean="0"/>
              <a:t>75000     اوراق قبض</a:t>
            </a:r>
          </a:p>
          <a:p>
            <a:pPr algn="ctr" rtl="0"/>
            <a:r>
              <a:rPr lang="ar-IQ" sz="2400" dirty="0" smtClean="0"/>
              <a:t>75000      الصندوق  </a:t>
            </a:r>
          </a:p>
          <a:p>
            <a:pPr algn="ctr"/>
            <a:r>
              <a:rPr lang="ar-IQ" sz="2400" dirty="0" smtClean="0"/>
              <a:t>             150000     المبيعات</a:t>
            </a:r>
          </a:p>
          <a:p>
            <a:pPr algn="ctr"/>
            <a:r>
              <a:rPr lang="ar-IQ" sz="2400" dirty="0" smtClean="0"/>
              <a:t>بيع بضاعة نقدا وبكمبيالة</a:t>
            </a:r>
          </a:p>
          <a:p>
            <a:pPr algn="ctr"/>
            <a:endParaRPr lang="ar-IQ" sz="2400" dirty="0" smtClean="0"/>
          </a:p>
          <a:p>
            <a:pPr algn="ctr"/>
            <a:endParaRPr lang="ar-IQ" sz="2400" dirty="0" smtClean="0"/>
          </a:p>
          <a:p>
            <a:pPr algn="ctr"/>
            <a:r>
              <a:rPr lang="ar-IQ" sz="2400" dirty="0" smtClean="0"/>
              <a:t>2017/1/15</a:t>
            </a:r>
          </a:p>
          <a:p>
            <a:pPr algn="ctr"/>
            <a:r>
              <a:rPr lang="ar-IQ" sz="2400" dirty="0" smtClean="0"/>
              <a:t>10000           مردودات المبيعات</a:t>
            </a:r>
          </a:p>
          <a:p>
            <a:pPr algn="ctr"/>
            <a:r>
              <a:rPr lang="ar-IQ" sz="2400" dirty="0" smtClean="0"/>
              <a:t>                   10000      اوراق قبض (مهند)</a:t>
            </a:r>
          </a:p>
          <a:p>
            <a:pPr algn="ctr"/>
            <a:r>
              <a:rPr lang="ar-IQ" sz="2400" dirty="0" smtClean="0"/>
              <a:t>رد جزء من البضاعة المباعة الى مهند</a:t>
            </a:r>
          </a:p>
          <a:p>
            <a:pPr algn="ctr"/>
            <a:endParaRPr lang="ar-IQ" dirty="0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4353059" y="3163840"/>
            <a:ext cx="3322748" cy="6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353059" y="5266978"/>
            <a:ext cx="3322748" cy="6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95470" y="1109197"/>
            <a:ext cx="8178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 smtClean="0"/>
              <a:t>2017/1/20</a:t>
            </a:r>
          </a:p>
          <a:p>
            <a:pPr algn="ctr"/>
            <a:r>
              <a:rPr lang="ar-IQ" sz="2400" dirty="0" smtClean="0"/>
              <a:t>5000         مسموحات المبيعات</a:t>
            </a:r>
          </a:p>
          <a:p>
            <a:pPr algn="ctr"/>
            <a:r>
              <a:rPr lang="ar-IQ" sz="2400" dirty="0" smtClean="0"/>
              <a:t>5000      اوراق قبض (مهند)          </a:t>
            </a:r>
          </a:p>
          <a:p>
            <a:pPr algn="ctr"/>
            <a:r>
              <a:rPr lang="ar-IQ" sz="2400" dirty="0" smtClean="0"/>
              <a:t>السماح بقيمة الجزء التالف من البضاعة المباعة الى مهند</a:t>
            </a:r>
          </a:p>
          <a:p>
            <a:pPr algn="ctr"/>
            <a:endParaRPr lang="ar-IQ" sz="2400" dirty="0" smtClean="0"/>
          </a:p>
          <a:p>
            <a:pPr algn="ctr"/>
            <a:r>
              <a:rPr lang="ar-IQ" sz="2400" dirty="0" smtClean="0"/>
              <a:t>2017/1/25</a:t>
            </a:r>
          </a:p>
          <a:p>
            <a:pPr algn="ctr"/>
            <a:r>
              <a:rPr lang="ar-IQ" sz="2400" dirty="0" smtClean="0"/>
              <a:t> 60000          الصندوق....... </a:t>
            </a:r>
            <a:r>
              <a:rPr lang="ar-IQ" sz="2000" dirty="0" smtClean="0"/>
              <a:t>(75000- 10000- 5000)</a:t>
            </a:r>
          </a:p>
          <a:p>
            <a:pPr algn="ctr" rtl="0"/>
            <a:r>
              <a:rPr lang="ar-IQ" sz="2400" dirty="0" smtClean="0"/>
              <a:t>60000          اوراق قبض (مهند)    </a:t>
            </a:r>
          </a:p>
          <a:p>
            <a:pPr algn="ctr"/>
            <a:r>
              <a:rPr lang="ar-IQ" sz="2400" dirty="0" smtClean="0"/>
              <a:t>تسديد قيمة الكمبيالة المسحوبة علة مهند        </a:t>
            </a:r>
          </a:p>
          <a:p>
            <a:endParaRPr lang="ar-IQ" dirty="0"/>
          </a:p>
        </p:txBody>
      </p:sp>
      <p:cxnSp>
        <p:nvCxnSpPr>
          <p:cNvPr id="4" name="رابط مستقيم 3"/>
          <p:cNvCxnSpPr/>
          <p:nvPr/>
        </p:nvCxnSpPr>
        <p:spPr>
          <a:xfrm flipV="1">
            <a:off x="4192071" y="2704297"/>
            <a:ext cx="5061397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4204948" y="4774612"/>
            <a:ext cx="5061397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sz="3600" dirty="0" smtClean="0"/>
              <a:t>مثال (4): بافتراض نفس بيانات المثال (3)  </a:t>
            </a:r>
            <a:br>
              <a:rPr lang="ar-IQ" sz="3600" dirty="0" smtClean="0"/>
            </a:br>
            <a:r>
              <a:rPr lang="ar-IQ" sz="3600" dirty="0" smtClean="0"/>
              <a:t>المطلوب: اثبات العمليات اعلاه في سجلات التاجر مهند</a:t>
            </a:r>
            <a:br>
              <a:rPr lang="ar-IQ" sz="3600" dirty="0" smtClean="0"/>
            </a:br>
            <a:endParaRPr lang="ar-IQ" sz="3600" dirty="0"/>
          </a:p>
        </p:txBody>
      </p:sp>
      <p:sp>
        <p:nvSpPr>
          <p:cNvPr id="3" name="مستطيل 2"/>
          <p:cNvSpPr/>
          <p:nvPr/>
        </p:nvSpPr>
        <p:spPr>
          <a:xfrm>
            <a:off x="3047999" y="1720840"/>
            <a:ext cx="76414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 smtClean="0"/>
              <a:t>2017/1/10</a:t>
            </a:r>
          </a:p>
          <a:p>
            <a:pPr algn="ctr"/>
            <a:r>
              <a:rPr lang="ar-IQ" sz="2400" dirty="0" smtClean="0"/>
              <a:t>150000     المشتريات </a:t>
            </a:r>
          </a:p>
          <a:p>
            <a:pPr algn="ctr"/>
            <a:r>
              <a:rPr lang="ar-IQ" sz="2400" dirty="0" smtClean="0"/>
              <a:t>           75000     الصندوق </a:t>
            </a:r>
          </a:p>
          <a:p>
            <a:pPr algn="ctr"/>
            <a:r>
              <a:rPr lang="ar-IQ" sz="2400" dirty="0" smtClean="0"/>
              <a:t>                               75000       اوراق دفع (محلات الوفاء)</a:t>
            </a:r>
          </a:p>
          <a:p>
            <a:pPr algn="ctr"/>
            <a:r>
              <a:rPr lang="ar-IQ" sz="2400" dirty="0" smtClean="0"/>
              <a:t>شراء بضاعة نقدا وبكمبيالة</a:t>
            </a:r>
          </a:p>
          <a:p>
            <a:pPr algn="ctr"/>
            <a:endParaRPr lang="ar-IQ" sz="2400" dirty="0" smtClean="0"/>
          </a:p>
          <a:p>
            <a:pPr algn="ctr"/>
            <a:r>
              <a:rPr lang="ar-IQ" sz="2400" dirty="0" smtClean="0"/>
              <a:t>2017/1/15</a:t>
            </a:r>
          </a:p>
          <a:p>
            <a:pPr algn="ctr"/>
            <a:r>
              <a:rPr lang="ar-IQ" sz="2400" dirty="0" smtClean="0"/>
              <a:t>10000      اوراق دفع (محلات الوفاء)</a:t>
            </a:r>
          </a:p>
          <a:p>
            <a:pPr algn="ctr"/>
            <a:r>
              <a:rPr lang="ar-IQ" sz="2400" dirty="0" smtClean="0"/>
              <a:t>10000         مردودات المشتريات</a:t>
            </a:r>
          </a:p>
          <a:p>
            <a:pPr algn="ctr"/>
            <a:r>
              <a:rPr lang="ar-IQ" sz="2400" dirty="0" smtClean="0"/>
              <a:t>رد جزء من البضاعة المشتراة من محلات الوفاء </a:t>
            </a:r>
          </a:p>
          <a:p>
            <a:endParaRPr lang="ar-IQ" dirty="0"/>
          </a:p>
        </p:txBody>
      </p:sp>
      <p:cxnSp>
        <p:nvCxnSpPr>
          <p:cNvPr id="5" name="رابط مستقيم 4"/>
          <p:cNvCxnSpPr/>
          <p:nvPr/>
        </p:nvCxnSpPr>
        <p:spPr>
          <a:xfrm flipV="1">
            <a:off x="4546242" y="3726407"/>
            <a:ext cx="382502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V="1">
            <a:off x="4801673" y="5535769"/>
            <a:ext cx="3825026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الحدث الرئيسي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TM04033927[[fn=الحدث الرئيسي]]</Template>
  <TotalTime>91</TotalTime>
  <Words>642</Words>
  <Application>Microsoft Office PowerPoint</Application>
  <PresentationFormat>شاشة عريضة</PresentationFormat>
  <Paragraphs>108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Times New Roman</vt:lpstr>
      <vt:lpstr>الحدث الرئيسي</vt:lpstr>
      <vt:lpstr>بيع وشراء البضاعة والخصم التجاري والنقدي (امثلة محلولة) المدرس الدكتور: احمد سعد جاري  قسم المحاسبة / كلية الادارة والاقتصاد/ الجامعة المستنصرية  </vt:lpstr>
      <vt:lpstr> مثال (1): بتاريخ 2019/4/1اشترت محلات المنصور التجارية بضاعة من شركة الحياة التجارية بمبلغ 250000 دينار على الحساب وبخصم تجاري 5% وشروط دفع (15/10، 20/5، ن/30)، وقد سددت محلات المنصور مبلغ 100000 دينار الى شركة الحياة وذلك بتاريخ 4/15 وسددت المتبقي بتاريخ 4/25    المطلوب: اثبات العمليات اعلاه في سجلات البائع والمشتري </vt:lpstr>
      <vt:lpstr>حسب شروط الدفع فان التسديد إذا تم خلال (15) يوم ابتداء من اليوم الذي يلي اليوم الذي حدثت فيه العملية فانه يمنح خصم 10% 15-1= 14 يوم ضمن 15يوم أي الخصم 10%بمقدار ما سدد: الخصم النقدي= 100000 × 10% = 10000 خصم مكتسب للمشتري وخصم مسموح به للبائع </vt:lpstr>
      <vt:lpstr>مثال (2)</vt:lpstr>
      <vt:lpstr>عرض تقديمي في PowerPoint</vt:lpstr>
      <vt:lpstr>مثال (3)</vt:lpstr>
      <vt:lpstr>عرض تقديمي في PowerPoint</vt:lpstr>
      <vt:lpstr>عرض تقديمي في PowerPoint</vt:lpstr>
      <vt:lpstr>مثال (4): بافتراض نفس بيانات المثال (3)   المطلوب: اثبات العمليات اعلاه في سجلات التاجر مهند 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بيع وشراء البضاعة والخصم التجاري والنقدي (امثلة محلولة)</dc:title>
  <dc:creator>ahmad jari</dc:creator>
  <cp:lastModifiedBy>ahmad jari</cp:lastModifiedBy>
  <cp:revision>12</cp:revision>
  <dcterms:created xsi:type="dcterms:W3CDTF">2020-05-09T08:09:31Z</dcterms:created>
  <dcterms:modified xsi:type="dcterms:W3CDTF">2020-05-10T06:45:07Z</dcterms:modified>
</cp:coreProperties>
</file>