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6" r:id="rId4"/>
    <p:sldId id="258"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6BCD3D2-1EE5-4FA7-A1E4-93CDA2DEB50F}" type="datetimeFigureOut">
              <a:rPr lang="ar-IQ" smtClean="0"/>
              <a:t>14/09/1441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226933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6BCD3D2-1EE5-4FA7-A1E4-93CDA2DEB50F}" type="datetimeFigureOut">
              <a:rPr lang="ar-IQ" smtClean="0"/>
              <a:t>14/09/1441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199537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6BCD3D2-1EE5-4FA7-A1E4-93CDA2DEB50F}" type="datetimeFigureOut">
              <a:rPr lang="ar-IQ" smtClean="0"/>
              <a:t>14/09/1441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345845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6BCD3D2-1EE5-4FA7-A1E4-93CDA2DEB50F}" type="datetimeFigureOut">
              <a:rPr lang="ar-IQ" smtClean="0"/>
              <a:t>14/09/1441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561397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6BCD3D2-1EE5-4FA7-A1E4-93CDA2DEB50F}" type="datetimeFigureOut">
              <a:rPr lang="ar-IQ" smtClean="0"/>
              <a:t>14/09/1441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2640666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6BCD3D2-1EE5-4FA7-A1E4-93CDA2DEB50F}" type="datetimeFigureOut">
              <a:rPr lang="ar-IQ" smtClean="0"/>
              <a:t>14/09/1441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116702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6BCD3D2-1EE5-4FA7-A1E4-93CDA2DEB50F}" type="datetimeFigureOut">
              <a:rPr lang="ar-IQ" smtClean="0"/>
              <a:t>14/09/1441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405747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6BCD3D2-1EE5-4FA7-A1E4-93CDA2DEB50F}" type="datetimeFigureOut">
              <a:rPr lang="ar-IQ" smtClean="0"/>
              <a:t>14/09/1441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76269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BCD3D2-1EE5-4FA7-A1E4-93CDA2DEB50F}" type="datetimeFigureOut">
              <a:rPr lang="ar-IQ" smtClean="0"/>
              <a:t>14/09/1441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476507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BCD3D2-1EE5-4FA7-A1E4-93CDA2DEB50F}" type="datetimeFigureOut">
              <a:rPr lang="ar-IQ" smtClean="0"/>
              <a:t>14/09/1441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2589482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BCD3D2-1EE5-4FA7-A1E4-93CDA2DEB50F}" type="datetimeFigureOut">
              <a:rPr lang="ar-IQ" smtClean="0"/>
              <a:t>14/09/1441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3BB47E-BF14-4538-BC1B-ED7A9B0790FB}" type="slidenum">
              <a:rPr lang="ar-IQ" smtClean="0"/>
              <a:t>‹#›</a:t>
            </a:fld>
            <a:endParaRPr lang="ar-IQ"/>
          </a:p>
        </p:txBody>
      </p:sp>
    </p:spTree>
    <p:extLst>
      <p:ext uri="{BB962C8B-B14F-4D97-AF65-F5344CB8AC3E}">
        <p14:creationId xmlns:p14="http://schemas.microsoft.com/office/powerpoint/2010/main" val="161747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6BCD3D2-1EE5-4FA7-A1E4-93CDA2DEB50F}" type="datetimeFigureOut">
              <a:rPr lang="ar-IQ" smtClean="0"/>
              <a:t>14/09/1441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73BB47E-BF14-4538-BC1B-ED7A9B0790FB}" type="slidenum">
              <a:rPr lang="ar-IQ" smtClean="0"/>
              <a:t>‹#›</a:t>
            </a:fld>
            <a:endParaRPr lang="ar-IQ"/>
          </a:p>
        </p:txBody>
      </p:sp>
    </p:spTree>
    <p:extLst>
      <p:ext uri="{BB962C8B-B14F-4D97-AF65-F5344CB8AC3E}">
        <p14:creationId xmlns:p14="http://schemas.microsoft.com/office/powerpoint/2010/main" val="394280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wav"/><Relationship Id="rId1" Type="http://schemas.microsoft.com/office/2007/relationships/media" Target="../media/media3.wav"/><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wav"/><Relationship Id="rId1" Type="http://schemas.microsoft.com/office/2007/relationships/media" Target="../media/media4.wav"/><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wav"/><Relationship Id="rId1" Type="http://schemas.microsoft.com/office/2007/relationships/media" Target="../media/media5.wav"/><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7.wav"/><Relationship Id="rId1" Type="http://schemas.microsoft.com/office/2007/relationships/media" Target="../media/media7.wav"/><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8.wav"/><Relationship Id="rId1" Type="http://schemas.microsoft.com/office/2007/relationships/media" Target="../media/media8.wav"/><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9.wav"/><Relationship Id="rId1" Type="http://schemas.microsoft.com/office/2007/relationships/media" Target="../media/media9.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980728"/>
            <a:ext cx="7772400" cy="2619723"/>
          </a:xfrm>
        </p:spPr>
        <p:txBody>
          <a:bodyPr>
            <a:normAutofit/>
          </a:bodyPr>
          <a:lstStyle/>
          <a:p>
            <a:r>
              <a:rPr lang="ar-IQ" dirty="0" smtClean="0">
                <a:solidFill>
                  <a:srgbClr val="FF0000"/>
                </a:solidFill>
              </a:rPr>
              <a:t>قسم ادارة الاعمال </a:t>
            </a:r>
            <a:r>
              <a:rPr lang="ar-IQ" dirty="0" smtClean="0"/>
              <a:t>/ </a:t>
            </a:r>
            <a:r>
              <a:rPr lang="ar-IQ" dirty="0" smtClean="0">
                <a:solidFill>
                  <a:srgbClr val="0070C0"/>
                </a:solidFill>
              </a:rPr>
              <a:t>المرحلة الثالثة</a:t>
            </a:r>
            <a:r>
              <a:rPr lang="ar-IQ" dirty="0" smtClean="0"/>
              <a:t/>
            </a:r>
            <a:br>
              <a:rPr lang="ar-IQ" dirty="0" smtClean="0"/>
            </a:br>
            <a:r>
              <a:rPr lang="ar-IQ" dirty="0" smtClean="0">
                <a:solidFill>
                  <a:srgbClr val="FF0000"/>
                </a:solidFill>
              </a:rPr>
              <a:t>الادارة المالية 2</a:t>
            </a:r>
            <a:br>
              <a:rPr lang="ar-IQ" dirty="0" smtClean="0">
                <a:solidFill>
                  <a:srgbClr val="FF0000"/>
                </a:solidFill>
              </a:rPr>
            </a:br>
            <a:r>
              <a:rPr lang="ar-IQ" dirty="0" smtClean="0">
                <a:solidFill>
                  <a:srgbClr val="0070C0"/>
                </a:solidFill>
              </a:rPr>
              <a:t>تحليل التعادل</a:t>
            </a:r>
            <a:endParaRPr lang="ar-IQ" dirty="0">
              <a:solidFill>
                <a:srgbClr val="0070C0"/>
              </a:solidFill>
            </a:endParaRPr>
          </a:p>
        </p:txBody>
      </p:sp>
      <p:sp>
        <p:nvSpPr>
          <p:cNvPr id="3" name="عنوان فرعي 2"/>
          <p:cNvSpPr>
            <a:spLocks noGrp="1"/>
          </p:cNvSpPr>
          <p:nvPr>
            <p:ph type="subTitle" idx="1"/>
          </p:nvPr>
        </p:nvSpPr>
        <p:spPr/>
        <p:txBody>
          <a:bodyPr/>
          <a:lstStyle/>
          <a:p>
            <a:r>
              <a:rPr lang="ar-IQ" dirty="0" smtClean="0">
                <a:solidFill>
                  <a:srgbClr val="0070C0"/>
                </a:solidFill>
              </a:rPr>
              <a:t>ا.د.حيدر الفريجي</a:t>
            </a:r>
          </a:p>
          <a:p>
            <a:r>
              <a:rPr lang="ar-IQ" dirty="0" smtClean="0">
                <a:solidFill>
                  <a:srgbClr val="FF0000"/>
                </a:solidFill>
              </a:rPr>
              <a:t>6-5-2020</a:t>
            </a:r>
            <a:endParaRPr lang="ar-IQ" dirty="0">
              <a:solidFill>
                <a:srgbClr val="FF0000"/>
              </a:solidFill>
            </a:endParaRPr>
          </a:p>
        </p:txBody>
      </p:sp>
      <p:pic>
        <p:nvPicPr>
          <p:cNvPr id="5" name="صوت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4166828138"/>
      </p:ext>
    </p:extLst>
  </p:cSld>
  <p:clrMapOvr>
    <a:masterClrMapping/>
  </p:clrMapOvr>
  <mc:AlternateContent xmlns:mc="http://schemas.openxmlformats.org/markup-compatibility/2006">
    <mc:Choice xmlns:p14="http://schemas.microsoft.com/office/powerpoint/2010/main" Requires="p14">
      <p:transition spd="slow" p14:dur="2000" advTm="1725"/>
    </mc:Choice>
    <mc:Fallback>
      <p:transition spd="slow" advTm="1725"/>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u="sng" dirty="0">
                <a:solidFill>
                  <a:srgbClr val="C00000"/>
                </a:solidFill>
                <a:ea typeface="Calibri"/>
                <a:cs typeface="Arial"/>
              </a:rPr>
              <a:t>تحليل التعادل </a:t>
            </a:r>
            <a:r>
              <a:rPr lang="en-US" b="1" u="sng" dirty="0">
                <a:solidFill>
                  <a:srgbClr val="C00000"/>
                </a:solidFill>
                <a:ea typeface="Calibri"/>
                <a:cs typeface="Arial"/>
              </a:rPr>
              <a:t>Breakeven Analysis</a:t>
            </a:r>
            <a:endParaRPr lang="ar-IQ" dirty="0"/>
          </a:p>
        </p:txBody>
      </p:sp>
      <p:sp>
        <p:nvSpPr>
          <p:cNvPr id="3" name="عنصر نائب للمحتوى 2"/>
          <p:cNvSpPr>
            <a:spLocks noGrp="1"/>
          </p:cNvSpPr>
          <p:nvPr>
            <p:ph idx="1"/>
          </p:nvPr>
        </p:nvSpPr>
        <p:spPr/>
        <p:txBody>
          <a:bodyPr>
            <a:normAutofit fontScale="70000" lnSpcReduction="20000"/>
          </a:bodyPr>
          <a:lstStyle/>
          <a:p>
            <a:pPr algn="just">
              <a:lnSpc>
                <a:spcPct val="115000"/>
              </a:lnSpc>
              <a:spcAft>
                <a:spcPts val="1000"/>
              </a:spcAft>
            </a:pPr>
            <a:r>
              <a:rPr lang="ar-IQ" b="1" u="sng" dirty="0">
                <a:solidFill>
                  <a:srgbClr val="0070C0"/>
                </a:solidFill>
                <a:ea typeface="Calibri"/>
              </a:rPr>
              <a:t>المقدمة</a:t>
            </a:r>
            <a:endParaRPr lang="en-US" sz="2800" dirty="0">
              <a:ea typeface="Calibri"/>
              <a:cs typeface="Arial"/>
            </a:endParaRPr>
          </a:p>
          <a:p>
            <a:pPr algn="just">
              <a:lnSpc>
                <a:spcPct val="115000"/>
              </a:lnSpc>
              <a:spcAft>
                <a:spcPts val="1000"/>
              </a:spcAft>
            </a:pPr>
            <a:r>
              <a:rPr lang="ar-IQ" dirty="0">
                <a:ea typeface="Calibri"/>
              </a:rPr>
              <a:t>يتناول تحليل التعادل العلاقة بين حجم المبيعات وكلفتها والربح المتحقق منها فيما يعرف بتحليل ( الكلفة – الحجم – الربح ) (</a:t>
            </a:r>
            <a:r>
              <a:rPr lang="en-US" dirty="0">
                <a:ea typeface="Calibri"/>
                <a:cs typeface="Arial"/>
              </a:rPr>
              <a:t>Cost-Volume – profit Analysis</a:t>
            </a:r>
            <a:r>
              <a:rPr lang="ar-IQ" dirty="0">
                <a:ea typeface="Calibri"/>
              </a:rPr>
              <a:t>) ويتم من </a:t>
            </a:r>
            <a:r>
              <a:rPr lang="ar-IQ" dirty="0" smtClean="0">
                <a:ea typeface="Calibri"/>
              </a:rPr>
              <a:t>خلال </a:t>
            </a:r>
            <a:r>
              <a:rPr lang="ar-IQ" dirty="0">
                <a:ea typeface="Calibri"/>
              </a:rPr>
              <a:t>هذا التحليل تحديد النقطة التي تتساوى فيها ايرادات المبيعات مع تكاليفها ولا تحقق المنشاة في هذه الحالة اية ارباح وتكون في حالة تعادل ، ويمكن للمنشأة ان تحقق الربح فقط عندما تكون ايرادات المبيعات اعلى من تكاليفها او العكس ايضا اي ان تنخفض تكاليف المبيعات لتكون اقل من ايراداتها .</a:t>
            </a:r>
            <a:endParaRPr lang="en-US" sz="2800" dirty="0">
              <a:ea typeface="Calibri"/>
              <a:cs typeface="Arial"/>
            </a:endParaRPr>
          </a:p>
          <a:p>
            <a:pPr algn="just">
              <a:lnSpc>
                <a:spcPct val="115000"/>
              </a:lnSpc>
              <a:spcAft>
                <a:spcPts val="1000"/>
              </a:spcAft>
            </a:pPr>
            <a:r>
              <a:rPr lang="ar-IQ" dirty="0">
                <a:ea typeface="Calibri"/>
              </a:rPr>
              <a:t>ويتأثر هذا النوع من التحليل كثيرا بالعلاقة بين الموجودات الثابتة والموجودات المتداولة من جهة وبين التكاليف المتغيرة والتكاليف الثابتة من جهة اخرى وعلية لا بد من التخطيط لتحقيق مستوى مرتفع من المبيعات بحيث يغطي كل التكاليف الثابتة والمتغيرة ومن ثم تفادي الخسارة التي تتحقق في حالة عدم تحقق ذلك المستوى من المبيعات.</a:t>
            </a:r>
            <a:endParaRPr lang="en-US" sz="2800" dirty="0">
              <a:ea typeface="Calibri"/>
              <a:cs typeface="Arial"/>
            </a:endParaRPr>
          </a:p>
          <a:p>
            <a:pPr marL="0" indent="0">
              <a:buNone/>
            </a:pPr>
            <a:endParaRPr lang="ar-IQ" dirty="0"/>
          </a:p>
        </p:txBody>
      </p:sp>
      <p:pic>
        <p:nvPicPr>
          <p:cNvPr id="5" name="صوت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297313319"/>
      </p:ext>
    </p:extLst>
  </p:cSld>
  <p:clrMapOvr>
    <a:masterClrMapping/>
  </p:clrMapOvr>
  <mc:AlternateContent xmlns:mc="http://schemas.openxmlformats.org/markup-compatibility/2006">
    <mc:Choice xmlns:p14="http://schemas.microsoft.com/office/powerpoint/2010/main" Requires="p14">
      <p:transition spd="slow" p14:dur="2000" advTm="1517"/>
    </mc:Choice>
    <mc:Fallback>
      <p:transition spd="slow" advTm="151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fontScale="92500" lnSpcReduction="20000"/>
          </a:bodyPr>
          <a:lstStyle/>
          <a:p>
            <a:pPr lvl="0" algn="just">
              <a:lnSpc>
                <a:spcPct val="115000"/>
              </a:lnSpc>
              <a:spcAft>
                <a:spcPts val="1000"/>
              </a:spcAft>
            </a:pPr>
            <a:r>
              <a:rPr lang="ar-IQ" b="1" u="sng" dirty="0">
                <a:solidFill>
                  <a:srgbClr val="0070C0"/>
                </a:solidFill>
                <a:ea typeface="Calibri"/>
              </a:rPr>
              <a:t>اولا: التكاليف الثابتة والمتغيرة </a:t>
            </a:r>
            <a:r>
              <a:rPr lang="en-US" b="1" u="sng" dirty="0">
                <a:solidFill>
                  <a:srgbClr val="0070C0"/>
                </a:solidFill>
                <a:ea typeface="Calibri"/>
                <a:cs typeface="Arial"/>
              </a:rPr>
              <a:t>Fixed and Variable Cost</a:t>
            </a:r>
            <a:r>
              <a:rPr lang="en-US" dirty="0">
                <a:solidFill>
                  <a:prstClr val="black"/>
                </a:solidFill>
                <a:ea typeface="Calibri"/>
                <a:cs typeface="Arial"/>
              </a:rPr>
              <a:t/>
            </a:r>
            <a:br>
              <a:rPr lang="en-US" dirty="0">
                <a:solidFill>
                  <a:prstClr val="black"/>
                </a:solidFill>
                <a:ea typeface="Calibri"/>
                <a:cs typeface="Arial"/>
              </a:rPr>
            </a:br>
            <a:r>
              <a:rPr lang="ar-IQ" sz="2900" dirty="0">
                <a:solidFill>
                  <a:prstClr val="black"/>
                </a:solidFill>
                <a:ea typeface="Calibri"/>
              </a:rPr>
              <a:t>كما مر علينا سابقا فان التكاليف التشغيلية في المنشأة يمكن تقسيمها الى نوعين هما</a:t>
            </a:r>
            <a:r>
              <a:rPr lang="ar-IQ" sz="2900" dirty="0" smtClean="0">
                <a:solidFill>
                  <a:prstClr val="black"/>
                </a:solidFill>
                <a:ea typeface="Calibri"/>
              </a:rPr>
              <a:t>:</a:t>
            </a:r>
            <a:endParaRPr lang="ar-IQ" sz="3600" dirty="0" smtClean="0">
              <a:solidFill>
                <a:srgbClr val="FF0000"/>
              </a:solidFill>
              <a:ea typeface="Calibri"/>
            </a:endParaRPr>
          </a:p>
          <a:p>
            <a:pPr marL="0" lvl="0" indent="0" algn="just">
              <a:lnSpc>
                <a:spcPct val="115000"/>
              </a:lnSpc>
              <a:buNone/>
            </a:pPr>
            <a:r>
              <a:rPr lang="ar-IQ" sz="3600" dirty="0" smtClean="0">
                <a:solidFill>
                  <a:srgbClr val="FF0000"/>
                </a:solidFill>
                <a:ea typeface="Calibri"/>
              </a:rPr>
              <a:t>أ- التكاليف </a:t>
            </a:r>
            <a:r>
              <a:rPr lang="ar-IQ" sz="3600" dirty="0">
                <a:solidFill>
                  <a:srgbClr val="FF0000"/>
                </a:solidFill>
                <a:ea typeface="Calibri"/>
              </a:rPr>
              <a:t>المتغيرة </a:t>
            </a:r>
            <a:r>
              <a:rPr lang="en-US" sz="3600" dirty="0">
                <a:solidFill>
                  <a:srgbClr val="FF0000"/>
                </a:solidFill>
                <a:ea typeface="Calibri"/>
                <a:cs typeface="Arial"/>
              </a:rPr>
              <a:t>Variable Cost</a:t>
            </a:r>
            <a:r>
              <a:rPr lang="en-US" sz="3600" dirty="0">
                <a:solidFill>
                  <a:srgbClr val="FF0000"/>
                </a:solidFill>
                <a:latin typeface="Arial"/>
                <a:ea typeface="Calibri"/>
                <a:cs typeface="Arial"/>
              </a:rPr>
              <a:t> </a:t>
            </a:r>
            <a:endParaRPr lang="en-US" sz="3600" dirty="0">
              <a:solidFill>
                <a:prstClr val="black"/>
              </a:solidFill>
              <a:ea typeface="Calibri"/>
              <a:cs typeface="Arial"/>
            </a:endParaRPr>
          </a:p>
          <a:p>
            <a:pPr marL="457200" lvl="0" algn="just">
              <a:lnSpc>
                <a:spcPct val="115000"/>
              </a:lnSpc>
              <a:spcAft>
                <a:spcPts val="1000"/>
              </a:spcAft>
            </a:pPr>
            <a:r>
              <a:rPr lang="ar-IQ" sz="3600" dirty="0">
                <a:solidFill>
                  <a:srgbClr val="000000"/>
                </a:solidFill>
                <a:ea typeface="Calibri"/>
              </a:rPr>
              <a:t>وهي الكلف التي تتغير بمجموعها مع تغير حجم الانتاج والمبيعات اي بتغير عدد الوحدات المنتجة والمباعة ولكن على الرغم من تغير هذه الكلف على مستوى المشروع الا انها تبقى ثابتة على مستوى الوحدة الواحدة ومن الامثلة على هذة الكلف المواد الاولية واجور العمل وحوافز الانتاج والمصاريف التشغيلية المرتبطة </a:t>
            </a:r>
            <a:r>
              <a:rPr lang="ar-IQ" sz="3600" dirty="0" smtClean="0">
                <a:solidFill>
                  <a:srgbClr val="000000"/>
                </a:solidFill>
                <a:ea typeface="Calibri"/>
              </a:rPr>
              <a:t>بالإنتاج </a:t>
            </a:r>
            <a:r>
              <a:rPr lang="ar-IQ" sz="3600" dirty="0">
                <a:solidFill>
                  <a:srgbClr val="000000"/>
                </a:solidFill>
                <a:ea typeface="Calibri"/>
              </a:rPr>
              <a:t>وغيرها.</a:t>
            </a:r>
            <a:endParaRPr lang="en-US" sz="3600" dirty="0">
              <a:solidFill>
                <a:prstClr val="black"/>
              </a:solidFill>
              <a:ea typeface="Calibri"/>
              <a:cs typeface="Arial"/>
            </a:endParaRPr>
          </a:p>
          <a:p>
            <a:pPr marL="0" lvl="0" indent="0">
              <a:buNone/>
            </a:pPr>
            <a:endParaRPr lang="ar-IQ" sz="3600" dirty="0">
              <a:solidFill>
                <a:prstClr val="black"/>
              </a:solidFill>
            </a:endParaRPr>
          </a:p>
          <a:p>
            <a:pPr marL="0" indent="0">
              <a:buNone/>
            </a:pPr>
            <a:endParaRPr lang="ar-IQ" dirty="0"/>
          </a:p>
        </p:txBody>
      </p:sp>
      <p:pic>
        <p:nvPicPr>
          <p:cNvPr id="4" name="صوت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002234543"/>
      </p:ext>
    </p:extLst>
  </p:cSld>
  <p:clrMapOvr>
    <a:masterClrMapping/>
  </p:clrMapOvr>
  <mc:AlternateContent xmlns:mc="http://schemas.openxmlformats.org/markup-compatibility/2006">
    <mc:Choice xmlns:p14="http://schemas.microsoft.com/office/powerpoint/2010/main" Requires="p14">
      <p:transition spd="slow" p14:dur="2000" advTm="1826"/>
    </mc:Choice>
    <mc:Fallback>
      <p:transition spd="slow" advTm="182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pPr marL="0" lvl="0" indent="0" algn="just">
              <a:lnSpc>
                <a:spcPct val="115000"/>
              </a:lnSpc>
              <a:buNone/>
            </a:pPr>
            <a:r>
              <a:rPr lang="ar-IQ" dirty="0" smtClean="0">
                <a:solidFill>
                  <a:srgbClr val="FF0000"/>
                </a:solidFill>
                <a:ea typeface="Calibri"/>
              </a:rPr>
              <a:t>ب- التكاليف </a:t>
            </a:r>
            <a:r>
              <a:rPr lang="ar-IQ" dirty="0">
                <a:solidFill>
                  <a:srgbClr val="FF0000"/>
                </a:solidFill>
                <a:ea typeface="Calibri"/>
              </a:rPr>
              <a:t>الثابتة </a:t>
            </a:r>
            <a:r>
              <a:rPr lang="en-US" dirty="0">
                <a:solidFill>
                  <a:srgbClr val="FF0000"/>
                </a:solidFill>
                <a:ea typeface="Calibri"/>
                <a:cs typeface="Arial"/>
              </a:rPr>
              <a:t>Fixed Cost</a:t>
            </a:r>
            <a:endParaRPr lang="en-US" sz="2800" dirty="0">
              <a:ea typeface="Calibri"/>
              <a:cs typeface="Arial"/>
            </a:endParaRPr>
          </a:p>
          <a:p>
            <a:pPr marL="457200" algn="just">
              <a:lnSpc>
                <a:spcPct val="115000"/>
              </a:lnSpc>
            </a:pPr>
            <a:r>
              <a:rPr lang="ar-IQ" dirty="0">
                <a:solidFill>
                  <a:srgbClr val="000000"/>
                </a:solidFill>
                <a:ea typeface="Calibri"/>
              </a:rPr>
              <a:t>وهي الكلفة التي </a:t>
            </a:r>
            <a:r>
              <a:rPr lang="ar-IQ" dirty="0" smtClean="0">
                <a:solidFill>
                  <a:srgbClr val="000000"/>
                </a:solidFill>
                <a:ea typeface="Calibri"/>
              </a:rPr>
              <a:t>تبقى </a:t>
            </a:r>
            <a:r>
              <a:rPr lang="ar-IQ" dirty="0">
                <a:solidFill>
                  <a:srgbClr val="000000"/>
                </a:solidFill>
                <a:ea typeface="Calibri"/>
              </a:rPr>
              <a:t>ثابتة على الرغم من تغير حجم الانتاج والمبيعات وذلك ضمن حدود الطاقة الانتاجية الكاملة للمنشأة </a:t>
            </a:r>
            <a:r>
              <a:rPr lang="ar-IQ" dirty="0">
                <a:ea typeface="Calibri"/>
              </a:rPr>
              <a:t>وعلية فأن هذه الكلف تبقى ثابتة على مستوى المشروع ككل ولكنها في نفس الوقت تكون متغيره على مستوى الوحدات المنتجة فكلما ازداد حجم الانتاج وعدد الوحدات المنتجة كلما انخفضت الكلفة الثابتة للوحدة الواحدة من الانتاج والمبيعات ومن الامثلة على هذه الكلف الاندثار والايجار ورواتب الادارة والمصروفات الادارية العامة</a:t>
            </a:r>
            <a:r>
              <a:rPr lang="ar-IQ" dirty="0" smtClean="0">
                <a:ea typeface="Calibri"/>
              </a:rPr>
              <a:t>.</a:t>
            </a:r>
            <a:endParaRPr lang="en-US" sz="2800" dirty="0">
              <a:ea typeface="Calibri"/>
              <a:cs typeface="Arial"/>
            </a:endParaRPr>
          </a:p>
        </p:txBody>
      </p:sp>
      <p:pic>
        <p:nvPicPr>
          <p:cNvPr id="2" name="صوت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951427261"/>
      </p:ext>
    </p:extLst>
  </p:cSld>
  <p:clrMapOvr>
    <a:masterClrMapping/>
  </p:clrMapOvr>
  <mc:AlternateContent xmlns:mc="http://schemas.openxmlformats.org/markup-compatibility/2006">
    <mc:Choice xmlns:p14="http://schemas.microsoft.com/office/powerpoint/2010/main" Requires="p14">
      <p:transition spd="slow" p14:dur="2000" advTm="1413"/>
    </mc:Choice>
    <mc:Fallback>
      <p:transition spd="slow" advTm="14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marL="342900" lvl="0" indent="-342900">
              <a:lnSpc>
                <a:spcPct val="115000"/>
              </a:lnSpc>
              <a:spcBef>
                <a:spcPct val="20000"/>
              </a:spcBef>
              <a:spcAft>
                <a:spcPts val="1000"/>
              </a:spcAft>
            </a:pPr>
            <a:r>
              <a:rPr lang="ar-IQ" sz="4000" b="1" u="sng" dirty="0">
                <a:solidFill>
                  <a:srgbClr val="0070C0"/>
                </a:solidFill>
                <a:ea typeface="Calibri"/>
                <a:cs typeface="Arial"/>
              </a:rPr>
              <a:t>ثانيا : تحديد نقطة التعادل باستخدام المعادلات</a:t>
            </a:r>
            <a:r>
              <a:rPr lang="en-US" sz="4000" dirty="0">
                <a:solidFill>
                  <a:prstClr val="black"/>
                </a:solidFill>
                <a:ea typeface="Calibri"/>
                <a:cs typeface="Arial"/>
              </a:rPr>
              <a:t/>
            </a:r>
            <a:br>
              <a:rPr lang="en-US" sz="4000" dirty="0">
                <a:solidFill>
                  <a:prstClr val="black"/>
                </a:solidFill>
                <a:ea typeface="Calibri"/>
                <a:cs typeface="Arial"/>
              </a:rPr>
            </a:br>
            <a:endParaRPr lang="ar-IQ" sz="4000" dirty="0"/>
          </a:p>
        </p:txBody>
      </p:sp>
      <p:sp>
        <p:nvSpPr>
          <p:cNvPr id="3" name="عنصر نائب للمحتوى 2"/>
          <p:cNvSpPr>
            <a:spLocks noGrp="1"/>
          </p:cNvSpPr>
          <p:nvPr>
            <p:ph idx="1"/>
          </p:nvPr>
        </p:nvSpPr>
        <p:spPr>
          <a:xfrm>
            <a:off x="457200" y="1052736"/>
            <a:ext cx="8229600" cy="5256584"/>
          </a:xfrm>
        </p:spPr>
        <p:txBody>
          <a:bodyPr>
            <a:normAutofit/>
          </a:bodyPr>
          <a:lstStyle/>
          <a:p>
            <a:pPr marL="457200" algn="just">
              <a:lnSpc>
                <a:spcPct val="115000"/>
              </a:lnSpc>
            </a:pPr>
            <a:r>
              <a:rPr lang="ar-IQ" dirty="0" smtClean="0">
                <a:solidFill>
                  <a:srgbClr val="000000"/>
                </a:solidFill>
                <a:ea typeface="Calibri"/>
              </a:rPr>
              <a:t>احد </a:t>
            </a:r>
            <a:r>
              <a:rPr lang="ar-IQ" dirty="0">
                <a:solidFill>
                  <a:srgbClr val="000000"/>
                </a:solidFill>
                <a:ea typeface="Calibri"/>
              </a:rPr>
              <a:t>طرق تحديد نقطة التعادل هي استخدام معادلات التعادل وهي عبارة عن علاقات رياضية تربط بين حجم الانتاج وتكاليفه وكما يلي:</a:t>
            </a:r>
            <a:endParaRPr lang="en-US" sz="2800" dirty="0">
              <a:ea typeface="Calibri"/>
              <a:cs typeface="Arial"/>
            </a:endParaRPr>
          </a:p>
          <a:p>
            <a:pPr lvl="0" algn="just">
              <a:lnSpc>
                <a:spcPct val="115000"/>
              </a:lnSpc>
              <a:spcAft>
                <a:spcPts val="1000"/>
              </a:spcAft>
              <a:buFont typeface="+mj-lt"/>
              <a:buAutoNum type="arabicPeriod"/>
            </a:pPr>
            <a:r>
              <a:rPr lang="ar-IQ" dirty="0">
                <a:solidFill>
                  <a:srgbClr val="000000"/>
                </a:solidFill>
                <a:ea typeface="Calibri"/>
              </a:rPr>
              <a:t>معادلة نقطة التعادل بالوحدات (حجم </a:t>
            </a:r>
            <a:r>
              <a:rPr lang="ar-IQ" dirty="0" smtClean="0">
                <a:solidFill>
                  <a:srgbClr val="000000"/>
                </a:solidFill>
                <a:ea typeface="Calibri"/>
              </a:rPr>
              <a:t>المبيعات)</a:t>
            </a:r>
            <a:endParaRPr lang="ar-IQ" sz="2800" dirty="0" smtClean="0">
              <a:ea typeface="Calibri"/>
              <a:cs typeface="Arial"/>
            </a:endParaRPr>
          </a:p>
          <a:p>
            <a:pPr marL="0" lvl="0" indent="0" algn="ctr">
              <a:lnSpc>
                <a:spcPct val="115000"/>
              </a:lnSpc>
              <a:spcAft>
                <a:spcPts val="1000"/>
              </a:spcAft>
              <a:buNone/>
            </a:pPr>
            <a:r>
              <a:rPr lang="ar-IQ" dirty="0" smtClean="0">
                <a:solidFill>
                  <a:srgbClr val="000000"/>
                </a:solidFill>
                <a:ea typeface="Calibri"/>
              </a:rPr>
              <a:t>تستخدم المعادلة ادناه لتحديد نقطة التعادل بالوحدات او حجم المبيعات </a:t>
            </a:r>
          </a:p>
          <a:p>
            <a:pPr marL="0" indent="0" algn="ctr">
              <a:lnSpc>
                <a:spcPct val="115000"/>
              </a:lnSpc>
              <a:spcAft>
                <a:spcPts val="1000"/>
              </a:spcAft>
              <a:buNone/>
            </a:pPr>
            <a:r>
              <a:rPr lang="ar-IQ" b="1" dirty="0" smtClean="0">
                <a:solidFill>
                  <a:srgbClr val="FF0000"/>
                </a:solidFill>
                <a:ea typeface="Calibri"/>
              </a:rPr>
              <a:t>نقطة </a:t>
            </a:r>
            <a:r>
              <a:rPr lang="ar-IQ" b="1" dirty="0">
                <a:solidFill>
                  <a:srgbClr val="FF0000"/>
                </a:solidFill>
                <a:ea typeface="Calibri"/>
              </a:rPr>
              <a:t>التعادل ( بالوحدات ) = التكاليف الثابتة / سعر بيع الوحدة الواحدة – التكاليف المتغيرة للوحدة الواحدة</a:t>
            </a:r>
            <a:endParaRPr lang="en-US" dirty="0">
              <a:ea typeface="Calibri"/>
              <a:cs typeface="Arial"/>
            </a:endParaRPr>
          </a:p>
          <a:p>
            <a:endParaRPr lang="ar-IQ" dirty="0"/>
          </a:p>
        </p:txBody>
      </p:sp>
      <p:pic>
        <p:nvPicPr>
          <p:cNvPr id="4" name="صوت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135066966"/>
      </p:ext>
    </p:extLst>
  </p:cSld>
  <p:clrMapOvr>
    <a:masterClrMapping/>
  </p:clrMapOvr>
  <mc:AlternateContent xmlns:mc="http://schemas.openxmlformats.org/markup-compatibility/2006">
    <mc:Choice xmlns:p14="http://schemas.microsoft.com/office/powerpoint/2010/main" Requires="p14">
      <p:transition spd="slow" p14:dur="2000" advTm="1520"/>
    </mc:Choice>
    <mc:Fallback>
      <p:transition spd="slow" advTm="15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457200" algn="just">
              <a:lnSpc>
                <a:spcPct val="115000"/>
              </a:lnSpc>
              <a:spcAft>
                <a:spcPts val="1000"/>
              </a:spcAft>
            </a:pPr>
            <a:endParaRPr lang="ar-IQ" sz="2800" dirty="0" smtClean="0">
              <a:ea typeface="Calibri"/>
              <a:cs typeface="Arial"/>
            </a:endParaRPr>
          </a:p>
          <a:p>
            <a:pPr lvl="0"/>
            <a:r>
              <a:rPr lang="ar-IQ" dirty="0">
                <a:solidFill>
                  <a:srgbClr val="000000"/>
                </a:solidFill>
              </a:rPr>
              <a:t>ويمكن اعادة كتابتها بالرموز كالاتي:</a:t>
            </a:r>
            <a:r>
              <a:rPr lang="en-US" dirty="0">
                <a:solidFill>
                  <a:prstClr val="black"/>
                </a:solidFill>
              </a:rPr>
              <a:t> </a:t>
            </a:r>
            <a:endParaRPr lang="ar-IQ" dirty="0">
              <a:solidFill>
                <a:prstClr val="black"/>
              </a:solidFill>
            </a:endParaRPr>
          </a:p>
          <a:p>
            <a:pPr marL="114300" indent="0" algn="just">
              <a:lnSpc>
                <a:spcPct val="115000"/>
              </a:lnSpc>
              <a:spcAft>
                <a:spcPts val="1000"/>
              </a:spcAft>
              <a:buNone/>
            </a:pPr>
            <a:endParaRPr lang="en-US" sz="2800" dirty="0">
              <a:ea typeface="Calibri"/>
              <a:cs typeface="Arial"/>
            </a:endParaRPr>
          </a:p>
          <a:p>
            <a:pPr marL="0" indent="0" algn="ctr">
              <a:lnSpc>
                <a:spcPct val="115000"/>
              </a:lnSpc>
              <a:spcAft>
                <a:spcPts val="1000"/>
              </a:spcAft>
              <a:buNone/>
            </a:pPr>
            <a:r>
              <a:rPr lang="ar-IQ" sz="4400" b="1" dirty="0">
                <a:solidFill>
                  <a:srgbClr val="FF0000"/>
                </a:solidFill>
                <a:ea typeface="Calibri"/>
              </a:rPr>
              <a:t>ن ت بالوحدات </a:t>
            </a:r>
            <a:r>
              <a:rPr lang="ar-IQ" sz="4400" b="1" dirty="0" smtClean="0">
                <a:solidFill>
                  <a:srgbClr val="FF0000"/>
                </a:solidFill>
                <a:ea typeface="Calibri"/>
              </a:rPr>
              <a:t> =  ت </a:t>
            </a:r>
            <a:r>
              <a:rPr lang="ar-IQ" sz="4400" b="1" dirty="0">
                <a:solidFill>
                  <a:srgbClr val="FF0000"/>
                </a:solidFill>
                <a:ea typeface="Calibri"/>
              </a:rPr>
              <a:t>ث / س – ت م </a:t>
            </a:r>
            <a:r>
              <a:rPr lang="ar-IQ" sz="4400" b="1" dirty="0" smtClean="0">
                <a:solidFill>
                  <a:srgbClr val="FF0000"/>
                </a:solidFill>
                <a:ea typeface="Calibri"/>
              </a:rPr>
              <a:t>و</a:t>
            </a:r>
            <a:endParaRPr lang="en-US" sz="4400" dirty="0">
              <a:ea typeface="Calibri"/>
              <a:cs typeface="Arial"/>
            </a:endParaRPr>
          </a:p>
        </p:txBody>
      </p:sp>
      <p:pic>
        <p:nvPicPr>
          <p:cNvPr id="2" name="صوت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2781137597"/>
      </p:ext>
    </p:extLst>
  </p:cSld>
  <p:clrMapOvr>
    <a:masterClrMapping/>
  </p:clrMapOvr>
  <mc:AlternateContent xmlns:mc="http://schemas.openxmlformats.org/markup-compatibility/2006">
    <mc:Choice xmlns:p14="http://schemas.microsoft.com/office/powerpoint/2010/main" Requires="p14">
      <p:transition spd="slow" p14:dur="2000" advTm="1838"/>
    </mc:Choice>
    <mc:Fallback>
      <p:transition spd="slow" advTm="183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pPr marL="0" indent="0" algn="just">
              <a:buNone/>
            </a:pPr>
            <a:r>
              <a:rPr lang="ar-IQ" dirty="0">
                <a:ea typeface="Calibri"/>
              </a:rPr>
              <a:t>ان الفرق بين سعر البيع للوحدة الواحدة والكلفة المتغيرة للوحدة الواحدة يسمى بعائد المساهمة وهو مفهوم مهم جدا في الادارة المالية اذ يبين عائد المساهمة مقدار ما تساهم به الوحدة الواحدة من المبيعات في تغطية التكاليف الثابتة وتحقيق الربح باعتبار انه الفائض بعد تغطية التكاليف المتغيرة وكلما زاد عائد المساهمة كلما انخفضت نقطة التعادل سواءا بالكمية او المبلغ</a:t>
            </a:r>
            <a:r>
              <a:rPr lang="ar-IQ" dirty="0" smtClean="0">
                <a:ea typeface="Calibri"/>
              </a:rPr>
              <a:t>.</a:t>
            </a:r>
          </a:p>
          <a:p>
            <a:pPr marL="0" indent="0" algn="just">
              <a:buNone/>
            </a:pPr>
            <a:endParaRPr lang="ar-IQ" dirty="0"/>
          </a:p>
          <a:p>
            <a:pPr marL="0" indent="0" algn="ctr">
              <a:lnSpc>
                <a:spcPct val="115000"/>
              </a:lnSpc>
              <a:spcAft>
                <a:spcPts val="1000"/>
              </a:spcAft>
              <a:buNone/>
              <a:tabLst>
                <a:tab pos="3626485" algn="l"/>
              </a:tabLst>
            </a:pPr>
            <a:r>
              <a:rPr lang="ar-IQ" sz="3600" b="1" dirty="0">
                <a:solidFill>
                  <a:srgbClr val="FF0000"/>
                </a:solidFill>
                <a:ea typeface="Calibri"/>
              </a:rPr>
              <a:t>عائد المساهمة = سعر البيع للوحدة الواحدة – ت م و</a:t>
            </a:r>
            <a:endParaRPr lang="en-US" sz="3600" b="1" dirty="0">
              <a:ea typeface="Calibri"/>
              <a:cs typeface="Arial"/>
            </a:endParaRPr>
          </a:p>
          <a:p>
            <a:pPr marL="0" indent="0" algn="ctr">
              <a:lnSpc>
                <a:spcPct val="115000"/>
              </a:lnSpc>
              <a:spcAft>
                <a:spcPts val="1000"/>
              </a:spcAft>
              <a:buNone/>
            </a:pPr>
            <a:endParaRPr lang="en-US" sz="2800" dirty="0">
              <a:ea typeface="Calibri"/>
              <a:cs typeface="Arial"/>
            </a:endParaRPr>
          </a:p>
          <a:p>
            <a:pPr marL="0" indent="0" algn="just">
              <a:buNone/>
            </a:pPr>
            <a:endParaRPr lang="ar-IQ" dirty="0"/>
          </a:p>
        </p:txBody>
      </p:sp>
      <p:pic>
        <p:nvPicPr>
          <p:cNvPr id="2" name="صوت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2880654698"/>
      </p:ext>
    </p:extLst>
  </p:cSld>
  <p:clrMapOvr>
    <a:masterClrMapping/>
  </p:clrMapOvr>
  <mc:AlternateContent xmlns:mc="http://schemas.openxmlformats.org/markup-compatibility/2006">
    <mc:Choice xmlns:p14="http://schemas.microsoft.com/office/powerpoint/2010/main" Requires="p14">
      <p:transition spd="slow" p14:dur="2000" advTm="1960"/>
    </mc:Choice>
    <mc:Fallback>
      <p:transition spd="slow" advTm="196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pPr>
              <a:lnSpc>
                <a:spcPct val="115000"/>
              </a:lnSpc>
              <a:spcAft>
                <a:spcPts val="1000"/>
              </a:spcAft>
              <a:tabLst>
                <a:tab pos="3626485" algn="l"/>
              </a:tabLst>
            </a:pPr>
            <a:r>
              <a:rPr lang="ar-IQ" dirty="0">
                <a:ea typeface="Calibri"/>
              </a:rPr>
              <a:t>وعلية يمكن اعادة كتابة المعادلة اعلاه كما يلي :</a:t>
            </a:r>
            <a:endParaRPr lang="en-US" sz="2800" dirty="0">
              <a:ea typeface="Calibri"/>
              <a:cs typeface="Arial"/>
            </a:endParaRPr>
          </a:p>
          <a:p>
            <a:pPr marL="0" indent="0" algn="ctr">
              <a:buNone/>
            </a:pPr>
            <a:r>
              <a:rPr lang="ar-IQ" sz="4000" b="1" dirty="0">
                <a:solidFill>
                  <a:srgbClr val="FF0000"/>
                </a:solidFill>
                <a:ea typeface="Calibri"/>
              </a:rPr>
              <a:t>ن ت بالوحدات = ت ث / عائد </a:t>
            </a:r>
            <a:r>
              <a:rPr lang="ar-IQ" sz="4000" b="1" dirty="0" smtClean="0">
                <a:solidFill>
                  <a:srgbClr val="FF0000"/>
                </a:solidFill>
                <a:ea typeface="Calibri"/>
              </a:rPr>
              <a:t>المساهمة</a:t>
            </a:r>
          </a:p>
          <a:p>
            <a:pPr marL="0" indent="0">
              <a:buNone/>
            </a:pPr>
            <a:endParaRPr lang="ar-IQ" dirty="0" smtClean="0"/>
          </a:p>
          <a:p>
            <a:pPr marL="0" indent="0">
              <a:buNone/>
            </a:pPr>
            <a:r>
              <a:rPr lang="ar-IQ" dirty="0">
                <a:ea typeface="Calibri"/>
              </a:rPr>
              <a:t>وهنا يمكن تحديد نقطة التعادل بالمبالغ ( بالدينار) كما يلي</a:t>
            </a:r>
            <a:r>
              <a:rPr lang="ar-IQ" dirty="0" smtClean="0">
                <a:ea typeface="Calibri"/>
              </a:rPr>
              <a:t>:</a:t>
            </a:r>
          </a:p>
          <a:p>
            <a:pPr marL="0" indent="0">
              <a:buNone/>
            </a:pPr>
            <a:endParaRPr lang="ar-IQ" dirty="0"/>
          </a:p>
          <a:p>
            <a:pPr marL="0" indent="0" algn="ctr">
              <a:lnSpc>
                <a:spcPct val="115000"/>
              </a:lnSpc>
              <a:spcAft>
                <a:spcPts val="1000"/>
              </a:spcAft>
              <a:buNone/>
            </a:pPr>
            <a:r>
              <a:rPr lang="ar-IQ" sz="4000" b="1" dirty="0">
                <a:solidFill>
                  <a:srgbClr val="FF0000"/>
                </a:solidFill>
                <a:ea typeface="Calibri"/>
              </a:rPr>
              <a:t>نقطة التعادل بالمبالغ = نقطة التعادل بالوحدات * سعر البيع للوحدة الواحدة</a:t>
            </a:r>
            <a:endParaRPr lang="en-US" sz="4000" dirty="0">
              <a:ea typeface="Calibri"/>
              <a:cs typeface="Arial"/>
            </a:endParaRPr>
          </a:p>
          <a:p>
            <a:pPr marL="0" indent="0">
              <a:buNone/>
            </a:pPr>
            <a:endParaRPr lang="ar-IQ" dirty="0"/>
          </a:p>
        </p:txBody>
      </p:sp>
      <p:pic>
        <p:nvPicPr>
          <p:cNvPr id="2" name="صوت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1188068397"/>
      </p:ext>
    </p:extLst>
  </p:cSld>
  <p:clrMapOvr>
    <a:masterClrMapping/>
  </p:clrMapOvr>
  <mc:AlternateContent xmlns:mc="http://schemas.openxmlformats.org/markup-compatibility/2006">
    <mc:Choice xmlns:p14="http://schemas.microsoft.com/office/powerpoint/2010/main" Requires="p14">
      <p:transition spd="slow" p14:dur="2000" advTm="1582"/>
    </mc:Choice>
    <mc:Fallback>
      <p:transition spd="slow" advTm="158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ctr">
              <a:buNone/>
            </a:pPr>
            <a:r>
              <a:rPr lang="ar-IQ" sz="7200" dirty="0" smtClean="0">
                <a:solidFill>
                  <a:srgbClr val="FF0000"/>
                </a:solidFill>
              </a:rPr>
              <a:t>   </a:t>
            </a:r>
          </a:p>
          <a:p>
            <a:pPr marL="0" indent="0" algn="ctr">
              <a:buNone/>
            </a:pPr>
            <a:r>
              <a:rPr lang="ar-IQ" sz="7200" dirty="0" smtClean="0">
                <a:solidFill>
                  <a:srgbClr val="FF0000"/>
                </a:solidFill>
                <a:cs typeface="Diwani Bent" panose="02010400000000000000" pitchFamily="2" charset="-78"/>
              </a:rPr>
              <a:t>شكرا لأصغائكم </a:t>
            </a:r>
          </a:p>
          <a:p>
            <a:pPr marL="0" indent="0">
              <a:buNone/>
            </a:pPr>
            <a:endParaRPr lang="ar-IQ" dirty="0"/>
          </a:p>
        </p:txBody>
      </p:sp>
      <p:pic>
        <p:nvPicPr>
          <p:cNvPr id="2" name="صوت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2786619139"/>
      </p:ext>
    </p:extLst>
  </p:cSld>
  <p:clrMapOvr>
    <a:masterClrMapping/>
  </p:clrMapOvr>
  <mc:AlternateContent xmlns:mc="http://schemas.openxmlformats.org/markup-compatibility/2006">
    <mc:Choice xmlns:p14="http://schemas.microsoft.com/office/powerpoint/2010/main" Requires="p14">
      <p:transition spd="slow" p14:dur="2000" advTm="2061"/>
    </mc:Choice>
    <mc:Fallback>
      <p:transition spd="slow" advTm="206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427</Words>
  <Application>Microsoft Office PowerPoint</Application>
  <PresentationFormat>عرض على الشاشة (3:4)‏</PresentationFormat>
  <Paragraphs>32</Paragraphs>
  <Slides>9</Slides>
  <Notes>0</Notes>
  <HiddenSlides>0</HiddenSlides>
  <MMClips>9</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قسم ادارة الاعمال / المرحلة الثالثة الادارة المالية 2 تحليل التعادل</vt:lpstr>
      <vt:lpstr>تحليل التعادل Breakeven Analysis</vt:lpstr>
      <vt:lpstr>عرض تقديمي في PowerPoint</vt:lpstr>
      <vt:lpstr>عرض تقديمي في PowerPoint</vt:lpstr>
      <vt:lpstr>ثانيا : تحديد نقطة التعادل باستخدام المعادلات </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ادارة الاعمال / المرحلة الثالثة الادارة المالية 2 تحليل التعادل</dc:title>
  <dc:creator>boos</dc:creator>
  <cp:lastModifiedBy>boos</cp:lastModifiedBy>
  <cp:revision>6</cp:revision>
  <dcterms:created xsi:type="dcterms:W3CDTF">2020-05-06T08:14:37Z</dcterms:created>
  <dcterms:modified xsi:type="dcterms:W3CDTF">2020-05-06T09:21:58Z</dcterms:modified>
</cp:coreProperties>
</file>