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12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DEC1-C943-4A44-BB7C-A8A5605E9418}" type="datetimeFigureOut">
              <a:rPr lang="ar-IQ" smtClean="0"/>
              <a:pPr/>
              <a:t>19/08/1441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6B23A-7011-487E-BDBA-9485281FA691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أسئلة عن الفروق الامامية والخلفية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المرحلة الثالثة /قسم الاحصاء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الدراسات الصباحية والمسائية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م.نبأ نعيم مهدي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372476" cy="6357982"/>
          </a:xfrm>
        </p:spPr>
        <p:txBody>
          <a:bodyPr/>
          <a:lstStyle/>
          <a:p>
            <a:r>
              <a:rPr lang="ar-IQ" dirty="0" smtClean="0"/>
              <a:t>وبالامكان الحصول على (            )من خلال </a:t>
            </a:r>
          </a:p>
          <a:p>
            <a:endParaRPr lang="ar-IQ" dirty="0" smtClean="0"/>
          </a:p>
          <a:p>
            <a:endParaRPr lang="ar-IQ" dirty="0" smtClean="0"/>
          </a:p>
          <a:p>
            <a:pPr>
              <a:buNone/>
            </a:pPr>
            <a:endParaRPr lang="ar-IQ" dirty="0" smtClean="0"/>
          </a:p>
          <a:p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r>
              <a:rPr lang="ar-IQ" dirty="0" smtClean="0"/>
              <a:t>كذلك يمكن الحصول على(         ) </a:t>
            </a:r>
          </a:p>
          <a:p>
            <a:pPr>
              <a:buNone/>
            </a:pPr>
            <a:r>
              <a:rPr lang="ar-IQ" dirty="0" smtClean="0"/>
              <a:t>  من خلال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86182" y="285728"/>
          <a:ext cx="1146175" cy="542925"/>
        </p:xfrm>
        <a:graphic>
          <a:graphicData uri="http://schemas.openxmlformats.org/presentationml/2006/ole">
            <p:oleObj spid="_x0000_s21506" name="Equation" r:id="rId3" imgW="48240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14744" y="928670"/>
          <a:ext cx="2247912" cy="2890172"/>
        </p:xfrm>
        <a:graphic>
          <a:graphicData uri="http://schemas.openxmlformats.org/presentationml/2006/ole">
            <p:oleObj spid="_x0000_s21507" name="Equation" r:id="rId4" imgW="1066680" imgH="1371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929058" y="4500570"/>
          <a:ext cx="1025528" cy="392755"/>
        </p:xfrm>
        <a:graphic>
          <a:graphicData uri="http://schemas.openxmlformats.org/presentationml/2006/ole">
            <p:oleObj spid="_x0000_s21508" name="Equation" r:id="rId5" imgW="596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57290" y="3857628"/>
          <a:ext cx="2038147" cy="2751137"/>
        </p:xfrm>
        <a:graphic>
          <a:graphicData uri="http://schemas.openxmlformats.org/presentationml/2006/ole">
            <p:oleObj spid="_x0000_s21509" name="Equation" r:id="rId6" imgW="1054080" imgH="1422360" progId="Equation.3">
              <p:embed/>
            </p:oleObj>
          </a:graphicData>
        </a:graphic>
      </p:graphicFrame>
      <p:sp>
        <p:nvSpPr>
          <p:cNvPr id="9" name="Down Arrow 8"/>
          <p:cNvSpPr/>
          <p:nvPr/>
        </p:nvSpPr>
        <p:spPr>
          <a:xfrm rot="5400000">
            <a:off x="4140227" y="4932343"/>
            <a:ext cx="770384" cy="1192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Down Arrow 9"/>
          <p:cNvSpPr/>
          <p:nvPr/>
        </p:nvSpPr>
        <p:spPr>
          <a:xfrm rot="16200000">
            <a:off x="2643174" y="1071546"/>
            <a:ext cx="857256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6143668"/>
          </a:xfrm>
        </p:spPr>
        <p:txBody>
          <a:bodyPr/>
          <a:lstStyle/>
          <a:p>
            <a:r>
              <a:rPr lang="ar-IQ" dirty="0" smtClean="0"/>
              <a:t>بقي لدينا قيمتان        يمكن ان نحصل عليها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643570" y="571480"/>
          <a:ext cx="733429" cy="400052"/>
        </p:xfrm>
        <a:graphic>
          <a:graphicData uri="http://schemas.openxmlformats.org/presentationml/2006/ole">
            <p:oleObj spid="_x0000_s23554" name="Equation" r:id="rId3" imgW="41904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70175" y="1428750"/>
          <a:ext cx="2327275" cy="2800350"/>
        </p:xfrm>
        <a:graphic>
          <a:graphicData uri="http://schemas.openxmlformats.org/presentationml/2006/ole">
            <p:oleObj spid="_x0000_s23555" name="Equation" r:id="rId4" imgW="1041120" imgH="1600200" progId="Equation.3">
              <p:embed/>
            </p:oleObj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14290"/>
            <a:ext cx="8229600" cy="6000792"/>
          </a:xfrm>
        </p:spPr>
        <p:txBody>
          <a:bodyPr/>
          <a:lstStyle/>
          <a:p>
            <a:r>
              <a:rPr lang="ar-IQ" dirty="0" smtClean="0"/>
              <a:t>وبهذا نكون قد حصلنا على الجدول الاتي:</a:t>
            </a:r>
            <a:endParaRPr lang="ar-IQ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71604" y="857232"/>
          <a:ext cx="6096000" cy="5191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40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36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-6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25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28860" y="857232"/>
          <a:ext cx="285752" cy="395656"/>
        </p:xfrm>
        <a:graphic>
          <a:graphicData uri="http://schemas.openxmlformats.org/presentationml/2006/ole">
            <p:oleObj spid="_x0000_s22530" name="Equation" r:id="rId3" imgW="16488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57686" y="857232"/>
          <a:ext cx="373064" cy="335758"/>
        </p:xfrm>
        <a:graphic>
          <a:graphicData uri="http://schemas.openxmlformats.org/presentationml/2006/ole">
            <p:oleObj spid="_x0000_s22531" name="Equation" r:id="rId4" imgW="253800" imgH="2286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286512" y="857232"/>
          <a:ext cx="427957" cy="312738"/>
        </p:xfrm>
        <a:graphic>
          <a:graphicData uri="http://schemas.openxmlformats.org/presentationml/2006/ole">
            <p:oleObj spid="_x0000_s22532" name="Equation" r:id="rId5" imgW="330120" imgH="241200" progId="Equation.3">
              <p:embed/>
            </p:oleObj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السؤال الأول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أحسب الفروق الامامية للدالة:</a:t>
            </a:r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8860" y="2214554"/>
          <a:ext cx="2638440" cy="1557346"/>
        </p:xfrm>
        <a:graphic>
          <a:graphicData uri="http://schemas.openxmlformats.org/presentationml/2006/ole">
            <p:oleObj spid="_x0000_s24578" name="Equation" r:id="rId3" imgW="990360" imgH="685800" progId="Equation.3">
              <p:embed/>
            </p:oleObj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6578" y="274638"/>
            <a:ext cx="1900222" cy="725470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الحل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286412"/>
          </a:xfrm>
        </p:spPr>
        <p:txBody>
          <a:bodyPr/>
          <a:lstStyle/>
          <a:p>
            <a:r>
              <a:rPr lang="ar-IQ" dirty="0" smtClean="0"/>
              <a:t>نعوض كل قيمة لـ </a:t>
            </a:r>
            <a:r>
              <a:rPr lang="en-US" dirty="0" smtClean="0"/>
              <a:t> (x)</a:t>
            </a:r>
            <a:r>
              <a:rPr lang="ar-IQ" dirty="0" smtClean="0"/>
              <a:t>في الدالة ونجد قيمة </a:t>
            </a:r>
            <a:r>
              <a:rPr lang="en-US" dirty="0" smtClean="0"/>
              <a:t>(y)</a:t>
            </a:r>
            <a:r>
              <a:rPr lang="ar-IQ" dirty="0" smtClean="0"/>
              <a:t> فيكون لدينا الجدول التالي :</a:t>
            </a:r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43240" y="2285995"/>
          <a:ext cx="3857652" cy="33102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28826"/>
                <a:gridCol w="1928826"/>
              </a:tblGrid>
              <a:tr h="472894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47289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/>
                </a:tc>
              </a:tr>
              <a:tr h="47289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</a:tr>
              <a:tr h="47289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47289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47289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47289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29058" y="2357430"/>
          <a:ext cx="512734" cy="392909"/>
        </p:xfrm>
        <a:graphic>
          <a:graphicData uri="http://schemas.openxmlformats.org/presentationml/2006/ole">
            <p:oleObj spid="_x0000_s25602" name="Equation" r:id="rId3" imgW="1522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05443" y="2357430"/>
          <a:ext cx="595317" cy="357190"/>
        </p:xfrm>
        <a:graphic>
          <a:graphicData uri="http://schemas.openxmlformats.org/presentationml/2006/ole">
            <p:oleObj spid="_x0000_s25603" name="Equation" r:id="rId4" imgW="164880" imgH="22860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نكون جدول الفروق الامامية التالي: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643042" y="2357430"/>
          <a:ext cx="6096000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-8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-6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928795" y="2357430"/>
          <a:ext cx="455614" cy="300038"/>
        </p:xfrm>
        <a:graphic>
          <a:graphicData uri="http://schemas.openxmlformats.org/presentationml/2006/ole">
            <p:oleObj spid="_x0000_s26626" name="Equation" r:id="rId3" imgW="241200" imgH="2286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214678" y="2369854"/>
          <a:ext cx="363538" cy="300314"/>
        </p:xfrm>
        <a:graphic>
          <a:graphicData uri="http://schemas.openxmlformats.org/presentationml/2006/ole">
            <p:oleObj spid="_x0000_s26627" name="Equation" r:id="rId4" imgW="291960" imgH="241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414084" y="2357430"/>
          <a:ext cx="378578" cy="312738"/>
        </p:xfrm>
        <a:graphic>
          <a:graphicData uri="http://schemas.openxmlformats.org/presentationml/2006/ole">
            <p:oleObj spid="_x0000_s26628" name="Equation" r:id="rId5" imgW="291960" imgH="24120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643570" y="2369854"/>
          <a:ext cx="506414" cy="300314"/>
        </p:xfrm>
        <a:graphic>
          <a:graphicData uri="http://schemas.openxmlformats.org/presentationml/2006/ole">
            <p:oleObj spid="_x0000_s26629" name="Equation" r:id="rId6" imgW="291960" imgH="24120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858016" y="2369854"/>
          <a:ext cx="363538" cy="300314"/>
        </p:xfrm>
        <a:graphic>
          <a:graphicData uri="http://schemas.openxmlformats.org/presentationml/2006/ole">
            <p:oleObj spid="_x0000_s26630" name="Equation" r:id="rId7" imgW="291960" imgH="24120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تم الحصول على قيم العمود الاول والذي يمثل الفرق الاول بالاعتماد على قيم </a:t>
            </a:r>
            <a:r>
              <a:rPr lang="en-US" dirty="0" smtClean="0"/>
              <a:t>(y)</a:t>
            </a:r>
            <a:r>
              <a:rPr lang="ar-IQ" dirty="0" smtClean="0"/>
              <a:t> حيث ان </a:t>
            </a:r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1670" y="2786058"/>
          <a:ext cx="3929090" cy="3286148"/>
        </p:xfrm>
        <a:graphic>
          <a:graphicData uri="http://schemas.openxmlformats.org/presentationml/2006/ole">
            <p:oleObj spid="_x0000_s27650" name="Equation" r:id="rId3" imgW="1434960" imgH="231120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وبنفس الطريقة نجد بقية الفروق الثانية والثالثة والرابعة والخامسة</a:t>
            </a:r>
            <a:r>
              <a:rPr lang="ar-IQ" dirty="0" smtClean="0"/>
              <a:t>.</a:t>
            </a:r>
            <a:endParaRPr lang="ar-IQ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143668"/>
          </a:xfrm>
        </p:spPr>
        <p:txBody>
          <a:bodyPr/>
          <a:lstStyle/>
          <a:p>
            <a:r>
              <a:rPr lang="ar-IQ" dirty="0" smtClean="0"/>
              <a:t>السؤال </a:t>
            </a:r>
            <a:r>
              <a:rPr lang="ar-IQ" dirty="0" smtClean="0"/>
              <a:t>الثاني/ </a:t>
            </a:r>
            <a:r>
              <a:rPr lang="ar-IQ" dirty="0" smtClean="0"/>
              <a:t>أحسب قيم            المحذوفة للجدول التالي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14810" y="357166"/>
          <a:ext cx="781052" cy="542088"/>
        </p:xfrm>
        <a:graphic>
          <a:graphicData uri="http://schemas.openxmlformats.org/presentationml/2006/ole">
            <p:oleObj spid="_x0000_s18434" name="Equation" r:id="rId3" imgW="431640" imgH="228600" progId="Equation.3">
              <p:embed/>
            </p:oleObj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43174" y="1071546"/>
          <a:ext cx="5048265" cy="54063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82755"/>
                <a:gridCol w="1682755"/>
                <a:gridCol w="1682755"/>
              </a:tblGrid>
              <a:tr h="386171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</a:t>
                      </a:r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</a:t>
                      </a:r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--------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</a:t>
                      </a:r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--------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</a:t>
                      </a:r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</a:t>
                      </a:r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</a:t>
                      </a:r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86171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-------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57554" y="1071546"/>
          <a:ext cx="307976" cy="399779"/>
        </p:xfrm>
        <a:graphic>
          <a:graphicData uri="http://schemas.openxmlformats.org/presentationml/2006/ole">
            <p:oleObj spid="_x0000_s18435" name="Equation" r:id="rId4" imgW="16488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841877" y="1071546"/>
          <a:ext cx="412751" cy="371476"/>
        </p:xfrm>
        <a:graphic>
          <a:graphicData uri="http://schemas.openxmlformats.org/presentationml/2006/ole">
            <p:oleObj spid="_x0000_s18436" name="Equation" r:id="rId5" imgW="25380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617383" y="1071546"/>
          <a:ext cx="427957" cy="312738"/>
        </p:xfrm>
        <a:graphic>
          <a:graphicData uri="http://schemas.openxmlformats.org/presentationml/2006/ole">
            <p:oleObj spid="_x0000_s18437" name="Equation" r:id="rId6" imgW="330120" imgH="241200" progId="Equation.3">
              <p:embed/>
            </p:oleObj>
          </a:graphicData>
        </a:graphic>
      </p:graphicFrame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6286544"/>
          </a:xfrm>
        </p:spPr>
        <p:txBody>
          <a:bodyPr>
            <a:normAutofit lnSpcReduction="10000"/>
          </a:bodyPr>
          <a:lstStyle/>
          <a:p>
            <a:r>
              <a:rPr lang="ar-IQ" dirty="0" smtClean="0"/>
              <a:t>الحل </a:t>
            </a:r>
          </a:p>
          <a:p>
            <a:r>
              <a:rPr lang="ar-IQ" dirty="0" smtClean="0"/>
              <a:t>في العمود الاول يوجد الرقم </a:t>
            </a:r>
            <a:r>
              <a:rPr lang="en-US" dirty="0" smtClean="0"/>
              <a:t>(30)</a:t>
            </a:r>
            <a:r>
              <a:rPr lang="ar-IQ" dirty="0" smtClean="0"/>
              <a:t> وفي العمود الثاني يوجد الرقم </a:t>
            </a:r>
            <a:r>
              <a:rPr lang="en-US" dirty="0" smtClean="0"/>
              <a:t>(-6)</a:t>
            </a:r>
            <a:r>
              <a:rPr lang="ar-IQ" dirty="0" smtClean="0"/>
              <a:t> وهوناتج من الفرق بين قيمتين هي 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في العمود الثاني يوجد الرقم </a:t>
            </a:r>
            <a:r>
              <a:rPr lang="en-US" dirty="0" smtClean="0"/>
              <a:t>(-6)</a:t>
            </a:r>
            <a:r>
              <a:rPr lang="ar-IQ" dirty="0" smtClean="0"/>
              <a:t> والعمود الثالث يوجد الرقم</a:t>
            </a:r>
          </a:p>
          <a:p>
            <a:r>
              <a:rPr lang="en-US" dirty="0" smtClean="0"/>
              <a:t>(-3) </a:t>
            </a:r>
            <a:r>
              <a:rPr lang="ar-IQ" dirty="0" smtClean="0"/>
              <a:t>لايجاد الفرق الخلفي الاول لـ </a:t>
            </a:r>
            <a:r>
              <a:rPr lang="en-US" dirty="0" smtClean="0"/>
              <a:t>  </a:t>
            </a:r>
            <a:r>
              <a:rPr lang="ar-IQ" dirty="0" smtClean="0"/>
              <a:t>    يكون من خلال</a:t>
            </a:r>
          </a:p>
          <a:p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5200" y="3913188"/>
          <a:ext cx="606425" cy="606425"/>
        </p:xfrm>
        <a:graphic>
          <a:graphicData uri="http://schemas.openxmlformats.org/presentationml/2006/ole">
            <p:oleObj spid="_x0000_s19458" name="Equation" r:id="rId3" imgW="22860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62300" y="1857375"/>
          <a:ext cx="2174875" cy="1414463"/>
        </p:xfrm>
        <a:graphic>
          <a:graphicData uri="http://schemas.openxmlformats.org/presentationml/2006/ole">
            <p:oleObj spid="_x0000_s19459" name="Equation" r:id="rId4" imgW="1054080" imgH="685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17850" y="4714875"/>
          <a:ext cx="2798763" cy="1555750"/>
        </p:xfrm>
        <a:graphic>
          <a:graphicData uri="http://schemas.openxmlformats.org/presentationml/2006/ole">
            <p:oleObj spid="_x0000_s19460" name="Equation" r:id="rId5" imgW="1257120" imgH="698400" progId="Equation.3">
              <p:embed/>
            </p:oleObj>
          </a:graphicData>
        </a:graphic>
      </p:graphicFrame>
      <p:cxnSp>
        <p:nvCxnSpPr>
          <p:cNvPr id="15" name="Elbow Connector 14"/>
          <p:cNvCxnSpPr/>
          <p:nvPr/>
        </p:nvCxnSpPr>
        <p:spPr>
          <a:xfrm>
            <a:off x="1428728" y="4643446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>
            <a:off x="1214414" y="1857364"/>
            <a:ext cx="914400" cy="914400"/>
          </a:xfrm>
          <a:prstGeom prst="bentConnector3">
            <a:avLst>
              <a:gd name="adj1" fmla="val 54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428604"/>
            <a:ext cx="8229600" cy="5929354"/>
          </a:xfrm>
        </p:spPr>
        <p:txBody>
          <a:bodyPr/>
          <a:lstStyle/>
          <a:p>
            <a:r>
              <a:rPr lang="ar-IQ" dirty="0" smtClean="0"/>
              <a:t>يمكن ايجاد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ويمكن الحصول على</a:t>
            </a:r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ومن ثم نحصل على 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510338" y="428625"/>
          <a:ext cx="566737" cy="536575"/>
        </p:xfrm>
        <a:graphic>
          <a:graphicData uri="http://schemas.openxmlformats.org/presentationml/2006/ole">
            <p:oleObj spid="_x0000_s20482" name="Equation" r:id="rId3" imgW="22860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4588" y="571500"/>
          <a:ext cx="2346325" cy="1643063"/>
        </p:xfrm>
        <a:graphic>
          <a:graphicData uri="http://schemas.openxmlformats.org/presentationml/2006/ole">
            <p:oleObj spid="_x0000_s20483" name="Equation" r:id="rId4" imgW="1054080" imgH="685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995863" y="2228850"/>
          <a:ext cx="784225" cy="512763"/>
        </p:xfrm>
        <a:graphic>
          <a:graphicData uri="http://schemas.openxmlformats.org/presentationml/2006/ole">
            <p:oleObj spid="_x0000_s20484" name="Equation" r:id="rId5" imgW="330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15988" y="4357688"/>
          <a:ext cx="2814637" cy="1563687"/>
        </p:xfrm>
        <a:graphic>
          <a:graphicData uri="http://schemas.openxmlformats.org/presentationml/2006/ole">
            <p:oleObj spid="_x0000_s20485" name="Equation" r:id="rId6" imgW="1257120" imgH="698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95350" y="2571750"/>
          <a:ext cx="2686050" cy="1492250"/>
        </p:xfrm>
        <a:graphic>
          <a:graphicData uri="http://schemas.openxmlformats.org/presentationml/2006/ole">
            <p:oleObj spid="_x0000_s20486" name="Equation" r:id="rId7" imgW="1257120" imgH="6984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 flipH="1">
          <a:off x="5241925" y="4000500"/>
          <a:ext cx="555625" cy="400050"/>
        </p:xfrm>
        <a:graphic>
          <a:graphicData uri="http://schemas.openxmlformats.org/presentationml/2006/ole">
            <p:oleObj spid="_x0000_s20487" name="Equation" r:id="rId8" imgW="317160" imgH="228600" progId="Equation.3">
              <p:embed/>
            </p:oleObj>
          </a:graphicData>
        </a:graphic>
      </p:graphicFrame>
      <p:sp>
        <p:nvSpPr>
          <p:cNvPr id="12" name="Down Arrow 11"/>
          <p:cNvSpPr/>
          <p:nvPr/>
        </p:nvSpPr>
        <p:spPr>
          <a:xfrm rot="5400000">
            <a:off x="5739812" y="1162316"/>
            <a:ext cx="73131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Right Arrow 12"/>
          <p:cNvSpPr/>
          <p:nvPr/>
        </p:nvSpPr>
        <p:spPr>
          <a:xfrm rot="10800000">
            <a:off x="5643570" y="2928934"/>
            <a:ext cx="978408" cy="698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" name="Down Arrow 13"/>
          <p:cNvSpPr/>
          <p:nvPr/>
        </p:nvSpPr>
        <p:spPr>
          <a:xfrm rot="5400000">
            <a:off x="5715008" y="4714884"/>
            <a:ext cx="1017272" cy="1303024"/>
          </a:xfrm>
          <a:prstGeom prst="downArrow">
            <a:avLst>
              <a:gd name="adj1" fmla="val 50000"/>
              <a:gd name="adj2" fmla="val 475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258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أسئلة عن الفروق الامامية والخلفية</vt:lpstr>
      <vt:lpstr>السؤال الأول</vt:lpstr>
      <vt:lpstr>الحل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أسئلة عن الفروق الامامية</dc:title>
  <dc:creator>DELL</dc:creator>
  <cp:lastModifiedBy>DELL</cp:lastModifiedBy>
  <cp:revision>52</cp:revision>
  <dcterms:created xsi:type="dcterms:W3CDTF">2020-04-07T20:02:52Z</dcterms:created>
  <dcterms:modified xsi:type="dcterms:W3CDTF">2020-04-12T20:03:53Z</dcterms:modified>
</cp:coreProperties>
</file>