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78" d="100"/>
          <a:sy n="78" d="100"/>
        </p:scale>
        <p:origin x="-11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8E7F15-4D19-4867-8961-46EF72DFA682}" type="datetimeFigureOut">
              <a:rPr lang="ar-IQ" smtClean="0"/>
              <a:pPr/>
              <a:t>28/08/1441</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9520874-1618-4DC1-B52D-1587C7557C0B}"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9520874-1618-4DC1-B52D-1587C7557C0B}"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9520874-1618-4DC1-B52D-1587C7557C0B}"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9520874-1618-4DC1-B52D-1587C7557C0B}" type="slidenum">
              <a:rPr lang="ar-IQ" smtClean="0"/>
              <a:pPr/>
              <a:t>‹#›</a:t>
            </a:fld>
            <a:endParaRPr lang="ar-IQ"/>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9520874-1618-4DC1-B52D-1587C7557C0B}"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9520874-1618-4DC1-B52D-1587C7557C0B}" type="slidenum">
              <a:rPr lang="ar-IQ" smtClean="0"/>
              <a:pPr/>
              <a:t>‹#›</a:t>
            </a:fld>
            <a:endParaRPr lang="ar-IQ"/>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69520874-1618-4DC1-B52D-1587C7557C0B}"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69520874-1618-4DC1-B52D-1587C7557C0B}" type="slidenum">
              <a:rPr lang="ar-IQ" smtClean="0"/>
              <a:pPr/>
              <a:t>‹#›</a:t>
            </a:fld>
            <a:endParaRPr lang="ar-IQ"/>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C8E7F15-4D19-4867-8961-46EF72DFA682}" type="datetimeFigureOut">
              <a:rPr lang="ar-IQ" smtClean="0"/>
              <a:pPr/>
              <a:t>28/08/1441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69520874-1618-4DC1-B52D-1587C7557C0B}"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C8E7F15-4D19-4867-8961-46EF72DFA682}" type="datetimeFigureOut">
              <a:rPr lang="ar-IQ" smtClean="0"/>
              <a:pPr/>
              <a:t>28/08/1441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9520874-1618-4DC1-B52D-1587C7557C0B}"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C8E7F15-4D19-4867-8961-46EF72DFA682}" type="datetimeFigureOut">
              <a:rPr lang="ar-IQ" smtClean="0"/>
              <a:pPr/>
              <a:t>28/08/1441</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9520874-1618-4DC1-B52D-1587C7557C0B}"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C8E7F15-4D19-4867-8961-46EF72DFA682}" type="datetimeFigureOut">
              <a:rPr lang="ar-IQ" smtClean="0"/>
              <a:pPr/>
              <a:t>28/08/1441</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520874-1618-4DC1-B52D-1587C7557C0B}"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9.bin"/><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oleObject" Target="../embeddings/oleObject15.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IQ" dirty="0" smtClean="0"/>
              <a:t>التمهيد الاسي المفرد</a:t>
            </a:r>
            <a:r>
              <a:rPr lang="en-US" dirty="0" smtClean="0"/>
              <a:t> </a:t>
            </a:r>
            <a:r>
              <a:rPr lang="ar-IQ" dirty="0" smtClean="0"/>
              <a:t> </a:t>
            </a:r>
            <a:r>
              <a:rPr lang="en-US" dirty="0" smtClean="0"/>
              <a:t>(SES)</a:t>
            </a:r>
            <a:r>
              <a:rPr lang="ar-IQ" dirty="0" smtClean="0"/>
              <a:t/>
            </a:r>
            <a:br>
              <a:rPr lang="ar-IQ" dirty="0" smtClean="0"/>
            </a:br>
            <a:r>
              <a:rPr lang="en-US" dirty="0" smtClean="0"/>
              <a:t>Single Exponential Smoothing</a:t>
            </a:r>
            <a:endParaRPr lang="ar-IQ" dirty="0"/>
          </a:p>
        </p:txBody>
      </p:sp>
      <p:sp>
        <p:nvSpPr>
          <p:cNvPr id="3" name="Subtitle 2"/>
          <p:cNvSpPr>
            <a:spLocks noGrp="1"/>
          </p:cNvSpPr>
          <p:nvPr>
            <p:ph type="subTitle" idx="1"/>
          </p:nvPr>
        </p:nvSpPr>
        <p:spPr/>
        <p:txBody>
          <a:bodyPr/>
          <a:lstStyle/>
          <a:p>
            <a:r>
              <a:rPr lang="ar-IQ" dirty="0" smtClean="0">
                <a:solidFill>
                  <a:schemeClr val="tx2"/>
                </a:solidFill>
              </a:rPr>
              <a:t>المرحلة الرابعة /قسم الاحصاء</a:t>
            </a:r>
          </a:p>
          <a:p>
            <a:r>
              <a:rPr lang="ar-IQ" dirty="0" smtClean="0">
                <a:solidFill>
                  <a:schemeClr val="tx2"/>
                </a:solidFill>
              </a:rPr>
              <a:t>الدراسة الصباحية والمسائية </a:t>
            </a:r>
            <a:endParaRPr lang="ar-IQ"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357166"/>
            <a:ext cx="8229600" cy="6286544"/>
          </a:xfrm>
        </p:spPr>
        <p:txBody>
          <a:bodyPr/>
          <a:lstStyle/>
          <a:p>
            <a:pPr algn="just"/>
            <a:r>
              <a:rPr lang="ar-IQ" dirty="0" smtClean="0"/>
              <a:t>لتكن       سلسلة زمنية لاتحتوي على اتجاه عام أو مركبة التأثيرات الموسمية فأنه يكون من المناسب وعلى المدى القصير التنبؤ بأستخدام التمهيد الاسي المفرد وبالاعتماد على أغلب المشاهدات الحديثة زمنيا وفق للمعادلة التالية:</a:t>
            </a:r>
          </a:p>
          <a:p>
            <a:pPr algn="just"/>
            <a:endParaRPr lang="ar-IQ" dirty="0" smtClean="0"/>
          </a:p>
          <a:p>
            <a:pPr algn="just"/>
            <a:r>
              <a:rPr lang="ar-IQ" dirty="0" smtClean="0"/>
              <a:t>حيث أن       عبارة عن ثابت التمهيد والذي تتراوح قيمته بين الصفر والواحد.</a:t>
            </a:r>
          </a:p>
          <a:p>
            <a:pPr algn="just"/>
            <a:r>
              <a:rPr lang="ar-IQ" dirty="0" smtClean="0"/>
              <a:t>والانموذج بصورة عامة يكتب وفق العلاقة الاحصائية التالية:</a:t>
            </a:r>
          </a:p>
          <a:p>
            <a:pPr algn="just"/>
            <a:endParaRPr lang="ar-IQ" dirty="0" smtClean="0"/>
          </a:p>
          <a:p>
            <a:pPr algn="just"/>
            <a:endParaRPr lang="ar-IQ" dirty="0" smtClean="0"/>
          </a:p>
          <a:p>
            <a:pPr algn="just"/>
            <a:r>
              <a:rPr lang="ar-IQ" dirty="0" smtClean="0"/>
              <a:t>أو من خلال الصيغة التالية بالتعويض </a:t>
            </a:r>
            <a:r>
              <a:rPr lang="ar-IQ" dirty="0" smtClean="0"/>
              <a:t>المتكرر </a:t>
            </a:r>
            <a:r>
              <a:rPr lang="ar-IQ" dirty="0" smtClean="0"/>
              <a:t>للمعادلة:</a:t>
            </a:r>
          </a:p>
          <a:p>
            <a:pPr algn="just"/>
            <a:endParaRPr lang="ar-IQ" dirty="0" smtClean="0"/>
          </a:p>
          <a:p>
            <a:pPr algn="just">
              <a:buNone/>
            </a:pPr>
            <a:endParaRPr lang="ar-IQ" dirty="0"/>
          </a:p>
        </p:txBody>
      </p:sp>
      <p:graphicFrame>
        <p:nvGraphicFramePr>
          <p:cNvPr id="4" name="Object 3"/>
          <p:cNvGraphicFramePr>
            <a:graphicFrameLocks noChangeAspect="1"/>
          </p:cNvGraphicFramePr>
          <p:nvPr/>
        </p:nvGraphicFramePr>
        <p:xfrm>
          <a:off x="7215206" y="357166"/>
          <a:ext cx="565946" cy="571504"/>
        </p:xfrm>
        <a:graphic>
          <a:graphicData uri="http://schemas.openxmlformats.org/presentationml/2006/ole">
            <p:oleObj spid="_x0000_s1026" name="Equation" r:id="rId3" imgW="291960" imgH="228600" progId="Equation.3">
              <p:embed/>
            </p:oleObj>
          </a:graphicData>
        </a:graphic>
      </p:graphicFrame>
      <p:graphicFrame>
        <p:nvGraphicFramePr>
          <p:cNvPr id="5" name="Object 4"/>
          <p:cNvGraphicFramePr>
            <a:graphicFrameLocks noChangeAspect="1"/>
          </p:cNvGraphicFramePr>
          <p:nvPr/>
        </p:nvGraphicFramePr>
        <p:xfrm>
          <a:off x="1285852" y="1785926"/>
          <a:ext cx="2333637" cy="400052"/>
        </p:xfrm>
        <a:graphic>
          <a:graphicData uri="http://schemas.openxmlformats.org/presentationml/2006/ole">
            <p:oleObj spid="_x0000_s1027" name="Equation" r:id="rId4" imgW="1333440" imgH="228600" progId="Equation.3">
              <p:embed/>
            </p:oleObj>
          </a:graphicData>
        </a:graphic>
      </p:graphicFrame>
      <p:graphicFrame>
        <p:nvGraphicFramePr>
          <p:cNvPr id="6" name="Object 5"/>
          <p:cNvGraphicFramePr>
            <a:graphicFrameLocks noChangeAspect="1"/>
          </p:cNvGraphicFramePr>
          <p:nvPr/>
        </p:nvGraphicFramePr>
        <p:xfrm>
          <a:off x="6858016" y="2589602"/>
          <a:ext cx="366714" cy="336155"/>
        </p:xfrm>
        <a:graphic>
          <a:graphicData uri="http://schemas.openxmlformats.org/presentationml/2006/ole">
            <p:oleObj spid="_x0000_s1028" name="Equation" r:id="rId5" imgW="152280" imgH="139680" progId="Equation.3">
              <p:embed/>
            </p:oleObj>
          </a:graphicData>
        </a:graphic>
      </p:graphicFrame>
      <p:graphicFrame>
        <p:nvGraphicFramePr>
          <p:cNvPr id="7" name="Object 6"/>
          <p:cNvGraphicFramePr>
            <a:graphicFrameLocks noChangeAspect="1"/>
          </p:cNvGraphicFramePr>
          <p:nvPr/>
        </p:nvGraphicFramePr>
        <p:xfrm>
          <a:off x="2786050" y="4071942"/>
          <a:ext cx="2444762" cy="400052"/>
        </p:xfrm>
        <a:graphic>
          <a:graphicData uri="http://schemas.openxmlformats.org/presentationml/2006/ole">
            <p:oleObj spid="_x0000_s1029" name="Equation" r:id="rId6" imgW="1396800" imgH="228600" progId="Equation.3">
              <p:embed/>
            </p:oleObj>
          </a:graphicData>
        </a:graphic>
      </p:graphicFrame>
      <p:graphicFrame>
        <p:nvGraphicFramePr>
          <p:cNvPr id="8" name="Object 7"/>
          <p:cNvGraphicFramePr>
            <a:graphicFrameLocks noChangeAspect="1"/>
          </p:cNvGraphicFramePr>
          <p:nvPr/>
        </p:nvGraphicFramePr>
        <p:xfrm>
          <a:off x="2477336" y="5429264"/>
          <a:ext cx="4653919" cy="998542"/>
        </p:xfrm>
        <a:graphic>
          <a:graphicData uri="http://schemas.openxmlformats.org/presentationml/2006/ole">
            <p:oleObj spid="_x0000_s1030" name="Equation" r:id="rId7" imgW="3314520" imgH="71100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428604"/>
            <a:ext cx="8229600" cy="5857916"/>
          </a:xfrm>
        </p:spPr>
        <p:txBody>
          <a:bodyPr/>
          <a:lstStyle/>
          <a:p>
            <a:pPr algn="just"/>
            <a:r>
              <a:rPr lang="ar-IQ" dirty="0" smtClean="0"/>
              <a:t>ومن خلال هذه المعادلة نلاحظ أن الانموذج عبارة عن متوسط موزون بدلالة المشاهدات للسلسلة الزمنية وأن المشاهدات تتناقص بالتحرك الزمني الارتدادي للمتغيرات       لذلك أطلق على هذا الاسلوب بالتمهيد الاسي </a:t>
            </a:r>
            <a:r>
              <a:rPr lang="en-US" dirty="0" smtClean="0"/>
              <a:t>(Exponential Smoothing)</a:t>
            </a:r>
            <a:r>
              <a:rPr lang="ar-IQ" dirty="0" smtClean="0"/>
              <a:t> .</a:t>
            </a:r>
          </a:p>
          <a:p>
            <a:pPr algn="just"/>
            <a:r>
              <a:rPr lang="ar-IQ" dirty="0" smtClean="0"/>
              <a:t>ان قيمة ثابت التمهيد     تحدد مدى سرعة أوزان السلسلة بالاضمحلال فعندما تكون قيمة     قريبة من الواحد هذا يعني ان التنبؤ يعتمد على قيمة المشاهدات الحالية وعند </a:t>
            </a:r>
            <a:r>
              <a:rPr lang="en-US" dirty="0" smtClean="0"/>
              <a:t>t</a:t>
            </a:r>
            <a:r>
              <a:rPr lang="ar-IQ" dirty="0" smtClean="0"/>
              <a:t> أما اذا كانت    قريبة من الصفر فأن التنبؤ في الفترة </a:t>
            </a:r>
            <a:r>
              <a:rPr lang="en-US" dirty="0" smtClean="0"/>
              <a:t>t</a:t>
            </a:r>
            <a:r>
              <a:rPr lang="ar-IQ" dirty="0" smtClean="0"/>
              <a:t> يعتمد على الفترة السابقة     متجاهلا تأثير القيم الحالية للمشاهدة    وعندها فأن المشاهدات البعيدة سوف يتم اهمالها .</a:t>
            </a:r>
          </a:p>
          <a:p>
            <a:pPr algn="just"/>
            <a:r>
              <a:rPr lang="ar-IQ" dirty="0" smtClean="0"/>
              <a:t>توجد عدة صيغ لأجل تحديد القيم الاولية حيث أن التنبؤ للفترة الزمنية </a:t>
            </a:r>
            <a:r>
              <a:rPr lang="en-US" dirty="0" smtClean="0"/>
              <a:t>t</a:t>
            </a:r>
            <a:r>
              <a:rPr lang="ar-IQ" dirty="0" smtClean="0"/>
              <a:t> يحتاج الى القيمة التنبؤية عند الفترة الزمنية </a:t>
            </a:r>
            <a:r>
              <a:rPr lang="en-US" dirty="0" smtClean="0"/>
              <a:t>t-1</a:t>
            </a:r>
            <a:r>
              <a:rPr lang="ar-IQ" dirty="0" smtClean="0"/>
              <a:t> والتي تكون غير متوفرة وعندها .</a:t>
            </a:r>
          </a:p>
          <a:p>
            <a:pPr algn="just"/>
            <a:r>
              <a:rPr lang="ar-IQ" dirty="0" smtClean="0"/>
              <a:t>هناك عدة طرائق منها طريقة </a:t>
            </a:r>
            <a:r>
              <a:rPr lang="en-US" dirty="0" smtClean="0"/>
              <a:t>(Back casting method)</a:t>
            </a:r>
            <a:r>
              <a:rPr lang="ar-IQ" dirty="0" smtClean="0"/>
              <a:t> </a:t>
            </a:r>
            <a:endParaRPr lang="ar-IQ" dirty="0"/>
          </a:p>
        </p:txBody>
      </p:sp>
      <p:graphicFrame>
        <p:nvGraphicFramePr>
          <p:cNvPr id="4" name="Object 3"/>
          <p:cNvGraphicFramePr>
            <a:graphicFrameLocks noChangeAspect="1"/>
          </p:cNvGraphicFramePr>
          <p:nvPr/>
        </p:nvGraphicFramePr>
        <p:xfrm>
          <a:off x="4786314" y="1357298"/>
          <a:ext cx="423112" cy="334964"/>
        </p:xfrm>
        <a:graphic>
          <a:graphicData uri="http://schemas.openxmlformats.org/presentationml/2006/ole">
            <p:oleObj spid="_x0000_s2050" name="Equation" r:id="rId3" imgW="304560" imgH="241200" progId="Equation.3">
              <p:embed/>
            </p:oleObj>
          </a:graphicData>
        </a:graphic>
      </p:graphicFrame>
      <p:graphicFrame>
        <p:nvGraphicFramePr>
          <p:cNvPr id="5" name="Object 4"/>
          <p:cNvGraphicFramePr>
            <a:graphicFrameLocks noChangeAspect="1"/>
          </p:cNvGraphicFramePr>
          <p:nvPr/>
        </p:nvGraphicFramePr>
        <p:xfrm>
          <a:off x="5786446" y="2285992"/>
          <a:ext cx="309997" cy="284164"/>
        </p:xfrm>
        <a:graphic>
          <a:graphicData uri="http://schemas.openxmlformats.org/presentationml/2006/ole">
            <p:oleObj spid="_x0000_s2051" name="Equation" r:id="rId4" imgW="152280" imgH="139680" progId="Equation.3">
              <p:embed/>
            </p:oleObj>
          </a:graphicData>
        </a:graphic>
      </p:graphicFrame>
      <p:graphicFrame>
        <p:nvGraphicFramePr>
          <p:cNvPr id="7" name="Object 6"/>
          <p:cNvGraphicFramePr>
            <a:graphicFrameLocks noChangeAspect="1"/>
          </p:cNvGraphicFramePr>
          <p:nvPr/>
        </p:nvGraphicFramePr>
        <p:xfrm>
          <a:off x="6072198" y="2643182"/>
          <a:ext cx="394424" cy="361555"/>
        </p:xfrm>
        <a:graphic>
          <a:graphicData uri="http://schemas.openxmlformats.org/presentationml/2006/ole">
            <p:oleObj spid="_x0000_s2053" name="Equation" r:id="rId5" imgW="152280" imgH="139680" progId="Equation.3">
              <p:embed/>
            </p:oleObj>
          </a:graphicData>
        </a:graphic>
      </p:graphicFrame>
      <p:graphicFrame>
        <p:nvGraphicFramePr>
          <p:cNvPr id="8" name="Object 7"/>
          <p:cNvGraphicFramePr>
            <a:graphicFrameLocks noChangeAspect="1"/>
          </p:cNvGraphicFramePr>
          <p:nvPr/>
        </p:nvGraphicFramePr>
        <p:xfrm>
          <a:off x="3000364" y="3071810"/>
          <a:ext cx="308265" cy="282576"/>
        </p:xfrm>
        <a:graphic>
          <a:graphicData uri="http://schemas.openxmlformats.org/presentationml/2006/ole">
            <p:oleObj spid="_x0000_s2054" name="Equation" r:id="rId6" imgW="152280" imgH="139680" progId="Equation.3">
              <p:embed/>
            </p:oleObj>
          </a:graphicData>
        </a:graphic>
      </p:graphicFrame>
      <p:graphicFrame>
        <p:nvGraphicFramePr>
          <p:cNvPr id="9" name="Object 8"/>
          <p:cNvGraphicFramePr>
            <a:graphicFrameLocks noChangeAspect="1"/>
          </p:cNvGraphicFramePr>
          <p:nvPr/>
        </p:nvGraphicFramePr>
        <p:xfrm>
          <a:off x="3000364" y="3429000"/>
          <a:ext cx="412752" cy="371476"/>
        </p:xfrm>
        <a:graphic>
          <a:graphicData uri="http://schemas.openxmlformats.org/presentationml/2006/ole">
            <p:oleObj spid="_x0000_s2055" name="Equation" r:id="rId7" imgW="253800" imgH="228600" progId="Equation.3">
              <p:embed/>
            </p:oleObj>
          </a:graphicData>
        </a:graphic>
      </p:graphicFrame>
      <p:graphicFrame>
        <p:nvGraphicFramePr>
          <p:cNvPr id="10" name="Object 9"/>
          <p:cNvGraphicFramePr>
            <a:graphicFrameLocks noChangeAspect="1"/>
          </p:cNvGraphicFramePr>
          <p:nvPr/>
        </p:nvGraphicFramePr>
        <p:xfrm>
          <a:off x="6286512" y="3857628"/>
          <a:ext cx="355601" cy="400052"/>
        </p:xfrm>
        <a:graphic>
          <a:graphicData uri="http://schemas.openxmlformats.org/presentationml/2006/ole">
            <p:oleObj spid="_x0000_s2056" name="Equation" r:id="rId8" imgW="203040" imgH="22860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214290"/>
            <a:ext cx="8229600" cy="5929354"/>
          </a:xfrm>
        </p:spPr>
        <p:txBody>
          <a:bodyPr/>
          <a:lstStyle/>
          <a:p>
            <a:pPr algn="just"/>
            <a:r>
              <a:rPr lang="ar-IQ" dirty="0" smtClean="0"/>
              <a:t>والتي تشير الى عكس السلسلة حيث أن التنبؤ يكون للماضي للحصول على القيمة الاولية عوضا عن المستقبل وبمجرد الحصول عليها يتم اعادة الحسابات بصورة منعكسة والتنبؤ بالمستقبل أما نتائج التمهيد الاسي المفرد فأنها تكون مكافئة الى أنموذج بوكس- جينكز </a:t>
            </a:r>
            <a:r>
              <a:rPr lang="en-US" dirty="0" smtClean="0"/>
              <a:t>ARIMA(0,1,1)</a:t>
            </a:r>
            <a:r>
              <a:rPr lang="ar-IQ" dirty="0" smtClean="0"/>
              <a:t> وبالمعلمة              والانموذج بصورة عامة يكون ملائم للتنبؤ قصير الامد للسلاسل غير الموسمية .</a:t>
            </a:r>
          </a:p>
          <a:p>
            <a:pPr algn="just"/>
            <a:r>
              <a:rPr lang="ar-IQ" dirty="0" smtClean="0"/>
              <a:t>أن معلمات الانموذج يعاد تقديرها لغرض تحديثها وعند كل فترة زمنية وذلك لأدخال مشاهدات حديثة من السلسلة وعندها نحصل على تقديرات ديناميكية تتغير بأتجاه المشاهدات وعلاقتها بالزمن .</a:t>
            </a:r>
          </a:p>
          <a:p>
            <a:pPr algn="just"/>
            <a:r>
              <a:rPr lang="ar-IQ" dirty="0" smtClean="0"/>
              <a:t>بالاعتماد على بيانات المثال السابق ووفق طريقة التنبؤ للتمهيد الاسي المفرد وعندما تكون القيم الاولية          وبثابت تمهيد           </a:t>
            </a:r>
            <a:endParaRPr lang="ar-IQ" dirty="0"/>
          </a:p>
        </p:txBody>
      </p:sp>
      <p:graphicFrame>
        <p:nvGraphicFramePr>
          <p:cNvPr id="4" name="Object 3"/>
          <p:cNvGraphicFramePr>
            <a:graphicFrameLocks noChangeAspect="1"/>
          </p:cNvGraphicFramePr>
          <p:nvPr/>
        </p:nvGraphicFramePr>
        <p:xfrm>
          <a:off x="3786182" y="1928802"/>
          <a:ext cx="1204239" cy="374652"/>
        </p:xfrm>
        <a:graphic>
          <a:graphicData uri="http://schemas.openxmlformats.org/presentationml/2006/ole">
            <p:oleObj spid="_x0000_s3074" name="Equation" r:id="rId3" imgW="571320" imgH="177480" progId="Equation.3">
              <p:embed/>
            </p:oleObj>
          </a:graphicData>
        </a:graphic>
      </p:graphicFrame>
      <p:graphicFrame>
        <p:nvGraphicFramePr>
          <p:cNvPr id="5" name="Object 4"/>
          <p:cNvGraphicFramePr>
            <a:graphicFrameLocks noChangeAspect="1"/>
          </p:cNvGraphicFramePr>
          <p:nvPr/>
        </p:nvGraphicFramePr>
        <p:xfrm>
          <a:off x="3974177" y="4500570"/>
          <a:ext cx="740695" cy="312738"/>
        </p:xfrm>
        <a:graphic>
          <a:graphicData uri="http://schemas.openxmlformats.org/presentationml/2006/ole">
            <p:oleObj spid="_x0000_s3075" name="Equation" r:id="rId4" imgW="571320" imgH="241200" progId="Equation.3">
              <p:embed/>
            </p:oleObj>
          </a:graphicData>
        </a:graphic>
      </p:graphicFrame>
      <p:graphicFrame>
        <p:nvGraphicFramePr>
          <p:cNvPr id="6" name="Object 5"/>
          <p:cNvGraphicFramePr>
            <a:graphicFrameLocks noChangeAspect="1"/>
          </p:cNvGraphicFramePr>
          <p:nvPr/>
        </p:nvGraphicFramePr>
        <p:xfrm>
          <a:off x="1469550" y="4500570"/>
          <a:ext cx="870406" cy="320676"/>
        </p:xfrm>
        <a:graphic>
          <a:graphicData uri="http://schemas.openxmlformats.org/presentationml/2006/ole">
            <p:oleObj spid="_x0000_s3076" name="Equation" r:id="rId5" imgW="482400" imgH="177480" progId="Equation.3">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428604"/>
            <a:ext cx="8229600" cy="5715040"/>
          </a:xfrm>
        </p:spPr>
        <p:txBody>
          <a:bodyPr/>
          <a:lstStyle/>
          <a:p>
            <a:r>
              <a:rPr lang="ar-IQ" dirty="0" smtClean="0">
                <a:solidFill>
                  <a:srgbClr val="FF0000"/>
                </a:solidFill>
              </a:rPr>
              <a:t>الحل</a:t>
            </a:r>
          </a:p>
          <a:p>
            <a:r>
              <a:rPr lang="ar-IQ" dirty="0" smtClean="0">
                <a:solidFill>
                  <a:srgbClr val="FF0000"/>
                </a:solidFill>
              </a:rPr>
              <a:t>عندما</a:t>
            </a:r>
            <a:r>
              <a:rPr lang="en-US" dirty="0" smtClean="0">
                <a:solidFill>
                  <a:srgbClr val="FF0000"/>
                </a:solidFill>
              </a:rPr>
              <a:t>t=1</a:t>
            </a:r>
          </a:p>
          <a:p>
            <a:pPr>
              <a:buNone/>
            </a:pPr>
            <a:endParaRPr lang="ar-IQ" dirty="0" smtClean="0">
              <a:solidFill>
                <a:srgbClr val="FF0000"/>
              </a:solidFill>
            </a:endParaRPr>
          </a:p>
          <a:p>
            <a:r>
              <a:rPr lang="ar-IQ" dirty="0" smtClean="0">
                <a:solidFill>
                  <a:srgbClr val="FF0000"/>
                </a:solidFill>
              </a:rPr>
              <a:t>والتنبؤ</a:t>
            </a:r>
          </a:p>
          <a:p>
            <a:endParaRPr lang="ar-IQ" dirty="0" smtClean="0">
              <a:solidFill>
                <a:srgbClr val="FF0000"/>
              </a:solidFill>
            </a:endParaRPr>
          </a:p>
          <a:p>
            <a:r>
              <a:rPr lang="ar-IQ" dirty="0" smtClean="0">
                <a:solidFill>
                  <a:srgbClr val="FF0000"/>
                </a:solidFill>
              </a:rPr>
              <a:t>وبخطأ تنبؤي</a:t>
            </a:r>
          </a:p>
          <a:p>
            <a:endParaRPr lang="ar-IQ" dirty="0" smtClean="0">
              <a:solidFill>
                <a:srgbClr val="FF0000"/>
              </a:solidFill>
            </a:endParaRPr>
          </a:p>
          <a:p>
            <a:r>
              <a:rPr lang="ar-IQ" dirty="0" smtClean="0">
                <a:solidFill>
                  <a:srgbClr val="FF0000"/>
                </a:solidFill>
              </a:rPr>
              <a:t>أما عندما </a:t>
            </a:r>
            <a:r>
              <a:rPr lang="en-US" dirty="0" smtClean="0">
                <a:solidFill>
                  <a:srgbClr val="FF0000"/>
                </a:solidFill>
              </a:rPr>
              <a:t>t=2</a:t>
            </a:r>
            <a:endParaRPr lang="ar-IQ" dirty="0" smtClean="0">
              <a:solidFill>
                <a:srgbClr val="FF0000"/>
              </a:solidFill>
            </a:endParaRPr>
          </a:p>
          <a:p>
            <a:endParaRPr lang="ar-IQ" dirty="0" smtClean="0">
              <a:solidFill>
                <a:srgbClr val="FF0000"/>
              </a:solidFill>
            </a:endParaRPr>
          </a:p>
          <a:p>
            <a:r>
              <a:rPr lang="ar-IQ" dirty="0" smtClean="0">
                <a:solidFill>
                  <a:srgbClr val="FF0000"/>
                </a:solidFill>
              </a:rPr>
              <a:t>والتنبؤ </a:t>
            </a:r>
          </a:p>
          <a:p>
            <a:r>
              <a:rPr lang="ar-IQ" dirty="0" smtClean="0">
                <a:solidFill>
                  <a:srgbClr val="FF0000"/>
                </a:solidFill>
              </a:rPr>
              <a:t>والخطأ التنبؤي </a:t>
            </a:r>
          </a:p>
          <a:p>
            <a:pPr>
              <a:buNone/>
            </a:pPr>
            <a:endParaRPr lang="ar-IQ" dirty="0">
              <a:solidFill>
                <a:srgbClr val="FF0000"/>
              </a:solidFill>
            </a:endParaRPr>
          </a:p>
        </p:txBody>
      </p:sp>
      <p:graphicFrame>
        <p:nvGraphicFramePr>
          <p:cNvPr id="4" name="Object 3"/>
          <p:cNvGraphicFramePr>
            <a:graphicFrameLocks noChangeAspect="1"/>
          </p:cNvGraphicFramePr>
          <p:nvPr/>
        </p:nvGraphicFramePr>
        <p:xfrm>
          <a:off x="785813" y="725488"/>
          <a:ext cx="3355975" cy="1177925"/>
        </p:xfrm>
        <a:graphic>
          <a:graphicData uri="http://schemas.openxmlformats.org/presentationml/2006/ole">
            <p:oleObj spid="_x0000_s4098" name="Equation" r:id="rId3" imgW="1917360" imgH="672840" progId="Equation.3">
              <p:embed/>
            </p:oleObj>
          </a:graphicData>
        </a:graphic>
      </p:graphicFrame>
      <p:graphicFrame>
        <p:nvGraphicFramePr>
          <p:cNvPr id="5" name="Object 4"/>
          <p:cNvGraphicFramePr>
            <a:graphicFrameLocks noChangeAspect="1"/>
          </p:cNvGraphicFramePr>
          <p:nvPr/>
        </p:nvGraphicFramePr>
        <p:xfrm>
          <a:off x="1357290" y="1857364"/>
          <a:ext cx="3175018" cy="563566"/>
        </p:xfrm>
        <a:graphic>
          <a:graphicData uri="http://schemas.openxmlformats.org/presentationml/2006/ole">
            <p:oleObj spid="_x0000_s4099" name="Equation" r:id="rId4" imgW="1206360" imgH="241200" progId="Equation.3">
              <p:embed/>
            </p:oleObj>
          </a:graphicData>
        </a:graphic>
      </p:graphicFrame>
      <p:graphicFrame>
        <p:nvGraphicFramePr>
          <p:cNvPr id="6" name="Object 5"/>
          <p:cNvGraphicFramePr>
            <a:graphicFrameLocks noChangeAspect="1"/>
          </p:cNvGraphicFramePr>
          <p:nvPr/>
        </p:nvGraphicFramePr>
        <p:xfrm>
          <a:off x="1142976" y="2786058"/>
          <a:ext cx="2918027" cy="393702"/>
        </p:xfrm>
        <a:graphic>
          <a:graphicData uri="http://schemas.openxmlformats.org/presentationml/2006/ole">
            <p:oleObj spid="_x0000_s4100" name="Equation" r:id="rId5" imgW="1600200" imgH="215640" progId="Equation.3">
              <p:embed/>
            </p:oleObj>
          </a:graphicData>
        </a:graphic>
      </p:graphicFrame>
      <p:graphicFrame>
        <p:nvGraphicFramePr>
          <p:cNvPr id="7" name="Object 6"/>
          <p:cNvGraphicFramePr>
            <a:graphicFrameLocks noChangeAspect="1"/>
          </p:cNvGraphicFramePr>
          <p:nvPr/>
        </p:nvGraphicFramePr>
        <p:xfrm>
          <a:off x="1571604" y="3643314"/>
          <a:ext cx="3622693" cy="800104"/>
        </p:xfrm>
        <a:graphic>
          <a:graphicData uri="http://schemas.openxmlformats.org/presentationml/2006/ole">
            <p:oleObj spid="_x0000_s4101" name="Equation" r:id="rId6" imgW="2070000" imgH="457200" progId="Equation.3">
              <p:embed/>
            </p:oleObj>
          </a:graphicData>
        </a:graphic>
      </p:graphicFrame>
      <p:graphicFrame>
        <p:nvGraphicFramePr>
          <p:cNvPr id="8" name="Object 7"/>
          <p:cNvGraphicFramePr>
            <a:graphicFrameLocks noChangeAspect="1"/>
          </p:cNvGraphicFramePr>
          <p:nvPr/>
        </p:nvGraphicFramePr>
        <p:xfrm>
          <a:off x="1526486" y="4714884"/>
          <a:ext cx="2690994" cy="477840"/>
        </p:xfrm>
        <a:graphic>
          <a:graphicData uri="http://schemas.openxmlformats.org/presentationml/2006/ole">
            <p:oleObj spid="_x0000_s4102" name="Equation" r:id="rId7" imgW="1358640" imgH="241200" progId="Equation.3">
              <p:embed/>
            </p:oleObj>
          </a:graphicData>
        </a:graphic>
      </p:graphicFrame>
      <p:graphicFrame>
        <p:nvGraphicFramePr>
          <p:cNvPr id="9" name="Object 8"/>
          <p:cNvGraphicFramePr>
            <a:graphicFrameLocks noChangeAspect="1"/>
          </p:cNvGraphicFramePr>
          <p:nvPr/>
        </p:nvGraphicFramePr>
        <p:xfrm>
          <a:off x="1643042" y="5286388"/>
          <a:ext cx="4283099" cy="542928"/>
        </p:xfrm>
        <a:graphic>
          <a:graphicData uri="http://schemas.openxmlformats.org/presentationml/2006/ole">
            <p:oleObj spid="_x0000_s4103" name="Equation" r:id="rId8" imgW="1803240" imgH="22860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214290"/>
            <a:ext cx="8229600" cy="6286544"/>
          </a:xfrm>
        </p:spPr>
        <p:txBody>
          <a:bodyPr/>
          <a:lstStyle/>
          <a:p>
            <a:r>
              <a:rPr lang="ar-IQ" dirty="0" smtClean="0"/>
              <a:t>أما عندما </a:t>
            </a:r>
            <a:r>
              <a:rPr lang="en-US" dirty="0" smtClean="0"/>
              <a:t>t=3</a:t>
            </a:r>
            <a:r>
              <a:rPr lang="ar-IQ" dirty="0" smtClean="0"/>
              <a:t> فان</a:t>
            </a:r>
          </a:p>
          <a:p>
            <a:endParaRPr lang="ar-IQ" dirty="0" smtClean="0"/>
          </a:p>
          <a:p>
            <a:endParaRPr lang="ar-IQ" dirty="0" smtClean="0"/>
          </a:p>
          <a:p>
            <a:r>
              <a:rPr lang="ar-IQ" dirty="0" smtClean="0"/>
              <a:t>والتنبؤ </a:t>
            </a:r>
          </a:p>
          <a:p>
            <a:r>
              <a:rPr lang="ar-IQ" dirty="0" smtClean="0"/>
              <a:t>والخطأ التنبؤي</a:t>
            </a:r>
          </a:p>
          <a:p>
            <a:endParaRPr lang="ar-IQ" smtClean="0"/>
          </a:p>
          <a:p>
            <a:r>
              <a:rPr lang="ar-IQ" smtClean="0"/>
              <a:t>وهكذا </a:t>
            </a:r>
            <a:r>
              <a:rPr lang="ar-IQ" dirty="0" smtClean="0"/>
              <a:t>الى ان نصل الى  </a:t>
            </a:r>
            <a:r>
              <a:rPr lang="en-US" dirty="0" smtClean="0"/>
              <a:t>t=12</a:t>
            </a:r>
            <a:r>
              <a:rPr lang="ar-IQ" dirty="0" smtClean="0"/>
              <a:t>  </a:t>
            </a:r>
          </a:p>
          <a:p>
            <a:endParaRPr lang="ar-IQ" dirty="0" smtClean="0"/>
          </a:p>
          <a:p>
            <a:endParaRPr lang="ar-IQ" dirty="0" smtClean="0"/>
          </a:p>
          <a:p>
            <a:r>
              <a:rPr lang="ar-IQ" dirty="0" smtClean="0"/>
              <a:t>والتنبؤ</a:t>
            </a:r>
          </a:p>
          <a:p>
            <a:r>
              <a:rPr lang="ar-IQ" dirty="0" smtClean="0"/>
              <a:t>نلاحظ استقرار التنبؤ عند هذه القيمة ويمكن ايجاد مؤشرات كفاءة التنبؤ  </a:t>
            </a:r>
            <a:endParaRPr lang="ar-IQ" dirty="0"/>
          </a:p>
        </p:txBody>
      </p:sp>
      <p:graphicFrame>
        <p:nvGraphicFramePr>
          <p:cNvPr id="4" name="Object 3"/>
          <p:cNvGraphicFramePr>
            <a:graphicFrameLocks noChangeAspect="1"/>
          </p:cNvGraphicFramePr>
          <p:nvPr/>
        </p:nvGraphicFramePr>
        <p:xfrm>
          <a:off x="1142976" y="357166"/>
          <a:ext cx="4285082" cy="871542"/>
        </p:xfrm>
        <a:graphic>
          <a:graphicData uri="http://schemas.openxmlformats.org/presentationml/2006/ole">
            <p:oleObj spid="_x0000_s5122" name="Equation" r:id="rId3" imgW="2247840" imgH="457200" progId="Equation.3">
              <p:embed/>
            </p:oleObj>
          </a:graphicData>
        </a:graphic>
      </p:graphicFrame>
      <p:graphicFrame>
        <p:nvGraphicFramePr>
          <p:cNvPr id="5" name="Object 4"/>
          <p:cNvGraphicFramePr>
            <a:graphicFrameLocks noChangeAspect="1"/>
          </p:cNvGraphicFramePr>
          <p:nvPr/>
        </p:nvGraphicFramePr>
        <p:xfrm>
          <a:off x="1357290" y="1785926"/>
          <a:ext cx="2294202" cy="714380"/>
        </p:xfrm>
        <a:graphic>
          <a:graphicData uri="http://schemas.openxmlformats.org/presentationml/2006/ole">
            <p:oleObj spid="_x0000_s5123" name="Equation" r:id="rId4" imgW="1422360" imgH="457200" progId="Equation.3">
              <p:embed/>
            </p:oleObj>
          </a:graphicData>
        </a:graphic>
      </p:graphicFrame>
      <p:graphicFrame>
        <p:nvGraphicFramePr>
          <p:cNvPr id="6" name="Object 5"/>
          <p:cNvGraphicFramePr>
            <a:graphicFrameLocks noChangeAspect="1"/>
          </p:cNvGraphicFramePr>
          <p:nvPr/>
        </p:nvGraphicFramePr>
        <p:xfrm>
          <a:off x="1428728" y="2500306"/>
          <a:ext cx="3589636" cy="393702"/>
        </p:xfrm>
        <a:graphic>
          <a:graphicData uri="http://schemas.openxmlformats.org/presentationml/2006/ole">
            <p:oleObj spid="_x0000_s5124" name="Equation" r:id="rId5" imgW="1968480" imgH="215640" progId="Equation.3">
              <p:embed/>
            </p:oleObj>
          </a:graphicData>
        </a:graphic>
      </p:graphicFrame>
      <p:graphicFrame>
        <p:nvGraphicFramePr>
          <p:cNvPr id="7" name="Object 6"/>
          <p:cNvGraphicFramePr>
            <a:graphicFrameLocks noChangeAspect="1"/>
          </p:cNvGraphicFramePr>
          <p:nvPr/>
        </p:nvGraphicFramePr>
        <p:xfrm>
          <a:off x="714348" y="3571876"/>
          <a:ext cx="7040318" cy="393702"/>
        </p:xfrm>
        <a:graphic>
          <a:graphicData uri="http://schemas.openxmlformats.org/presentationml/2006/ole">
            <p:oleObj spid="_x0000_s5125" name="Equation" r:id="rId6" imgW="3860640" imgH="215640" progId="Equation.3">
              <p:embed/>
            </p:oleObj>
          </a:graphicData>
        </a:graphic>
      </p:graphicFrame>
      <p:graphicFrame>
        <p:nvGraphicFramePr>
          <p:cNvPr id="8" name="Object 7"/>
          <p:cNvGraphicFramePr>
            <a:graphicFrameLocks noChangeAspect="1"/>
          </p:cNvGraphicFramePr>
          <p:nvPr/>
        </p:nvGraphicFramePr>
        <p:xfrm>
          <a:off x="1500166" y="4500570"/>
          <a:ext cx="3344880" cy="477840"/>
        </p:xfrm>
        <a:graphic>
          <a:graphicData uri="http://schemas.openxmlformats.org/presentationml/2006/ole">
            <p:oleObj spid="_x0000_s5126" name="Equation" r:id="rId7" imgW="1688760" imgH="241200" progId="Equation.3">
              <p:embed/>
            </p:oleObj>
          </a:graphicData>
        </a:graphic>
      </p:graphicFrame>
      <p:graphicFrame>
        <p:nvGraphicFramePr>
          <p:cNvPr id="9" name="Object 8"/>
          <p:cNvGraphicFramePr>
            <a:graphicFrameLocks noChangeAspect="1"/>
          </p:cNvGraphicFramePr>
          <p:nvPr/>
        </p:nvGraphicFramePr>
        <p:xfrm>
          <a:off x="2285984" y="5500702"/>
          <a:ext cx="5895536" cy="644528"/>
        </p:xfrm>
        <a:graphic>
          <a:graphicData uri="http://schemas.openxmlformats.org/presentationml/2006/ole">
            <p:oleObj spid="_x0000_s5127" name="Equation" r:id="rId8" imgW="3949560" imgH="431640" progId="Equation.3">
              <p:embed/>
            </p:oleObj>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342</TotalTime>
  <Words>340</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Concourse</vt:lpstr>
      <vt:lpstr>Equation</vt:lpstr>
      <vt:lpstr>التمهيد الاسي المفرد  (SES) Single Exponential Smoothing</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التمهيد الاسي المفرد  (SES) Single Exponential Smoothing</dc:title>
  <dc:creator>DELL</dc:creator>
  <cp:lastModifiedBy>DELL</cp:lastModifiedBy>
  <cp:revision>27</cp:revision>
  <dcterms:created xsi:type="dcterms:W3CDTF">2020-04-19T15:51:17Z</dcterms:created>
  <dcterms:modified xsi:type="dcterms:W3CDTF">2020-04-21T15:32:34Z</dcterms:modified>
</cp:coreProperties>
</file>