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AA8A3EA-470E-4568-9A53-382B531C8D1B}" type="datetimeFigureOut">
              <a:rPr lang="ar-IQ" smtClean="0"/>
              <a:pPr/>
              <a:t>26/08/1441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E2183E6-96BB-44C0-AAC9-00DE30E0209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8A3EA-470E-4568-9A53-382B531C8D1B}" type="datetimeFigureOut">
              <a:rPr lang="ar-IQ" smtClean="0"/>
              <a:pPr/>
              <a:t>26/08/1441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83E6-96BB-44C0-AAC9-00DE30E0209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8A3EA-470E-4568-9A53-382B531C8D1B}" type="datetimeFigureOut">
              <a:rPr lang="ar-IQ" smtClean="0"/>
              <a:pPr/>
              <a:t>26/08/1441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83E6-96BB-44C0-AAC9-00DE30E0209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A8A3EA-470E-4568-9A53-382B531C8D1B}" type="datetimeFigureOut">
              <a:rPr lang="ar-IQ" smtClean="0"/>
              <a:pPr/>
              <a:t>26/08/1441</a:t>
            </a:fld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E2183E6-96BB-44C0-AAC9-00DE30E0209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AA8A3EA-470E-4568-9A53-382B531C8D1B}" type="datetimeFigureOut">
              <a:rPr lang="ar-IQ" smtClean="0"/>
              <a:pPr/>
              <a:t>26/08/1441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E2183E6-96BB-44C0-AAC9-00DE30E0209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8A3EA-470E-4568-9A53-382B531C8D1B}" type="datetimeFigureOut">
              <a:rPr lang="ar-IQ" smtClean="0"/>
              <a:pPr/>
              <a:t>26/08/1441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83E6-96BB-44C0-AAC9-00DE30E0209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8A3EA-470E-4568-9A53-382B531C8D1B}" type="datetimeFigureOut">
              <a:rPr lang="ar-IQ" smtClean="0"/>
              <a:pPr/>
              <a:t>26/08/1441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83E6-96BB-44C0-AAC9-00DE30E0209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A8A3EA-470E-4568-9A53-382B531C8D1B}" type="datetimeFigureOut">
              <a:rPr lang="ar-IQ" smtClean="0"/>
              <a:pPr/>
              <a:t>26/08/1441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2183E6-96BB-44C0-AAC9-00DE30E0209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8A3EA-470E-4568-9A53-382B531C8D1B}" type="datetimeFigureOut">
              <a:rPr lang="ar-IQ" smtClean="0"/>
              <a:pPr/>
              <a:t>26/08/1441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83E6-96BB-44C0-AAC9-00DE30E0209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A8A3EA-470E-4568-9A53-382B531C8D1B}" type="datetimeFigureOut">
              <a:rPr lang="ar-IQ" smtClean="0"/>
              <a:pPr/>
              <a:t>26/08/1441</a:t>
            </a:fld>
            <a:endParaRPr lang="ar-IQ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E2183E6-96BB-44C0-AAC9-00DE30E0209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A8A3EA-470E-4568-9A53-382B531C8D1B}" type="datetimeFigureOut">
              <a:rPr lang="ar-IQ" smtClean="0"/>
              <a:pPr/>
              <a:t>26/08/1441</a:t>
            </a:fld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2183E6-96BB-44C0-AAC9-00DE30E0209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AA8A3EA-470E-4568-9A53-382B531C8D1B}" type="datetimeFigureOut">
              <a:rPr lang="ar-IQ" smtClean="0"/>
              <a:pPr/>
              <a:t>26/08/1441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E2183E6-96BB-44C0-AAC9-00DE30E0209D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المتوسط المتحرك البسيط </a:t>
            </a:r>
            <a:br>
              <a:rPr lang="ar-IQ" dirty="0" smtClean="0"/>
            </a:br>
            <a:r>
              <a:rPr lang="en-US" dirty="0" smtClean="0"/>
              <a:t>Simple Moving Average(SMA)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dirty="0" smtClean="0">
                <a:solidFill>
                  <a:schemeClr val="tx1"/>
                </a:solidFill>
              </a:rPr>
              <a:t>المرحلة الرابعة /قسم الاحصاء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الدراسة الصباحية والمسائية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السلاسل الزمنية</a:t>
            </a:r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المتوسط المتحرك البسيط </a:t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Simple Moving Average(SMA)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ar-IQ" dirty="0" smtClean="0"/>
              <a:t>يكون هذا الاسلوب ملائما للاختبار عندما تكون بيانات السلسلة الزمنية </a:t>
            </a:r>
            <a:r>
              <a:rPr lang="ar-IQ" dirty="0" smtClean="0">
                <a:solidFill>
                  <a:schemeClr val="accent1"/>
                </a:solidFill>
              </a:rPr>
              <a:t>لا</a:t>
            </a:r>
            <a:r>
              <a:rPr lang="ar-IQ" dirty="0" smtClean="0"/>
              <a:t>تحتوي على اتجاه عام </a:t>
            </a:r>
            <a:r>
              <a:rPr lang="ar-IQ" dirty="0" smtClean="0">
                <a:solidFill>
                  <a:schemeClr val="accent1"/>
                </a:solidFill>
              </a:rPr>
              <a:t>أو</a:t>
            </a:r>
            <a:r>
              <a:rPr lang="ar-IQ" dirty="0" smtClean="0"/>
              <a:t> مركبة موسمية و يحسب بالاعتماد على طول فترة المتوسط المتحرك ولتكن </a:t>
            </a:r>
            <a:r>
              <a:rPr lang="en-US" dirty="0" smtClean="0"/>
              <a:t>m</a:t>
            </a:r>
            <a:r>
              <a:rPr lang="ar-IQ" dirty="0" smtClean="0"/>
              <a:t> وحسب العلاقة التالية:</a:t>
            </a:r>
          </a:p>
          <a:p>
            <a:pPr algn="just"/>
            <a:endParaRPr lang="ar-IQ" dirty="0"/>
          </a:p>
          <a:p>
            <a:pPr algn="just"/>
            <a:endParaRPr lang="ar-IQ" dirty="0" smtClean="0"/>
          </a:p>
          <a:p>
            <a:pPr algn="just"/>
            <a:endParaRPr lang="ar-IQ" dirty="0" smtClean="0"/>
          </a:p>
          <a:p>
            <a:pPr algn="just"/>
            <a:endParaRPr lang="ar-IQ" dirty="0" smtClean="0"/>
          </a:p>
          <a:p>
            <a:pPr algn="just">
              <a:buNone/>
            </a:pPr>
            <a:endParaRPr lang="ar-IQ" dirty="0" smtClean="0"/>
          </a:p>
          <a:p>
            <a:pPr algn="just"/>
            <a:endParaRPr lang="ar-IQ" dirty="0" smtClean="0"/>
          </a:p>
          <a:p>
            <a:pPr algn="just"/>
            <a:r>
              <a:rPr lang="ar-IQ" dirty="0" smtClean="0"/>
              <a:t>وان القيمة التنبؤية تساوي</a:t>
            </a:r>
          </a:p>
          <a:p>
            <a:pPr algn="just">
              <a:buNone/>
            </a:pP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14546" y="2857496"/>
          <a:ext cx="4594448" cy="1376370"/>
        </p:xfrm>
        <a:graphic>
          <a:graphicData uri="http://schemas.openxmlformats.org/presentationml/2006/ole">
            <p:oleObj spid="_x0000_s1026" name="Equation" r:id="rId3" imgW="2145960" imgH="609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14546" y="5357826"/>
          <a:ext cx="2451532" cy="763592"/>
        </p:xfrm>
        <a:graphic>
          <a:graphicData uri="http://schemas.openxmlformats.org/presentationml/2006/ole">
            <p:oleObj spid="_x0000_s1027" name="Equation" r:id="rId4" imgW="77436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285728"/>
            <a:ext cx="8286808" cy="6286544"/>
          </a:xfrm>
        </p:spPr>
        <p:txBody>
          <a:bodyPr/>
          <a:lstStyle/>
          <a:p>
            <a:r>
              <a:rPr lang="ar-IQ" dirty="0" smtClean="0"/>
              <a:t>لكن هذه الطريقة تسبب فقدان بعض المشاهدات عند بداية السلسلة الزمنية .</a:t>
            </a:r>
          </a:p>
          <a:p>
            <a:r>
              <a:rPr lang="ar-IQ" dirty="0" smtClean="0"/>
              <a:t>مثال / استخدم اسلوب المتوسط المتحرك البسيط لتمهيد البيانات التالية على فرض ان طول المتوسط المتحرك </a:t>
            </a:r>
            <a:r>
              <a:rPr lang="en-US" dirty="0" smtClean="0"/>
              <a:t>(m=3)</a:t>
            </a:r>
            <a:r>
              <a:rPr lang="ar-IQ" dirty="0" smtClean="0"/>
              <a:t> </a:t>
            </a:r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>
                <a:solidFill>
                  <a:srgbClr val="FF0000"/>
                </a:solidFill>
              </a:rPr>
              <a:t> الحل </a:t>
            </a:r>
          </a:p>
          <a:p>
            <a:pPr>
              <a:buNone/>
            </a:pPr>
            <a:r>
              <a:rPr lang="ar-IQ" dirty="0" smtClean="0"/>
              <a:t>      عندما</a:t>
            </a:r>
            <a:r>
              <a:rPr lang="ar-IQ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t=3</a:t>
            </a:r>
            <a:r>
              <a:rPr lang="ar-IQ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ar-IQ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ar-IQ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ar-IQ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ar-IQ" dirty="0" smtClean="0">
                <a:solidFill>
                  <a:srgbClr val="FF0000"/>
                </a:solidFill>
              </a:rPr>
              <a:t>       والتنبؤ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476" y="1857364"/>
          <a:ext cx="7858176" cy="109887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04475"/>
                <a:gridCol w="604475"/>
                <a:gridCol w="604475"/>
                <a:gridCol w="604475"/>
                <a:gridCol w="604475"/>
                <a:gridCol w="534099"/>
                <a:gridCol w="576258"/>
                <a:gridCol w="600642"/>
                <a:gridCol w="647696"/>
                <a:gridCol w="551874"/>
                <a:gridCol w="574544"/>
                <a:gridCol w="672080"/>
                <a:gridCol w="678608"/>
              </a:tblGrid>
              <a:tr h="549435"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2012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2011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2010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2009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2008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2007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2006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2005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2004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2003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2002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2001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السنة</a:t>
                      </a:r>
                      <a:endParaRPr lang="ar-IQ" dirty="0"/>
                    </a:p>
                  </a:txBody>
                  <a:tcPr/>
                </a:tc>
              </a:tr>
              <a:tr h="54943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85786" y="2500306"/>
          <a:ext cx="346076" cy="389336"/>
        </p:xfrm>
        <a:graphic>
          <a:graphicData uri="http://schemas.openxmlformats.org/presentationml/2006/ole">
            <p:oleObj spid="_x0000_s2050" name="Equation" r:id="rId3" imgW="20304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00034" y="3571876"/>
          <a:ext cx="3864380" cy="1444628"/>
        </p:xfrm>
        <a:graphic>
          <a:graphicData uri="http://schemas.openxmlformats.org/presentationml/2006/ole">
            <p:oleObj spid="_x0000_s2051" name="Equation" r:id="rId4" imgW="2717640" imgH="101592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00034" y="5286388"/>
          <a:ext cx="4104128" cy="599834"/>
        </p:xfrm>
        <a:graphic>
          <a:graphicData uri="http://schemas.openxmlformats.org/presentationml/2006/ole">
            <p:oleObj spid="_x0000_s2052" name="Equation" r:id="rId5" imgW="165096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14348" y="285728"/>
            <a:ext cx="7610476" cy="5715040"/>
          </a:xfrm>
        </p:spPr>
        <p:txBody>
          <a:bodyPr/>
          <a:lstStyle/>
          <a:p>
            <a:r>
              <a:rPr lang="ar-IQ" dirty="0" smtClean="0"/>
              <a:t>وبخطأ تنبؤي عند الفترة الزمنية الرابعة</a:t>
            </a:r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وعند الفترة  </a:t>
            </a:r>
            <a:r>
              <a:rPr lang="en-US" dirty="0" smtClean="0"/>
              <a:t>t=4</a:t>
            </a:r>
            <a:r>
              <a:rPr lang="ar-IQ" dirty="0" smtClean="0"/>
              <a:t>  </a:t>
            </a:r>
          </a:p>
          <a:p>
            <a:r>
              <a:rPr lang="ar-IQ" dirty="0" smtClean="0"/>
              <a:t>هنا يتم اهمال المشاهدة الاولى</a:t>
            </a:r>
          </a:p>
          <a:p>
            <a:r>
              <a:rPr lang="ar-IQ" dirty="0" smtClean="0"/>
              <a:t>واضافة المشاهدة الرابعة</a:t>
            </a:r>
          </a:p>
          <a:p>
            <a:endParaRPr lang="ar-IQ" dirty="0" smtClean="0"/>
          </a:p>
          <a:p>
            <a:r>
              <a:rPr lang="ar-IQ" dirty="0" smtClean="0"/>
              <a:t>ويمكن ان نحصل على التنبؤ</a:t>
            </a:r>
          </a:p>
          <a:p>
            <a:pPr>
              <a:buNone/>
            </a:pPr>
            <a:endParaRPr lang="ar-IQ" dirty="0" smtClean="0"/>
          </a:p>
          <a:p>
            <a:r>
              <a:rPr lang="ar-IQ" dirty="0" smtClean="0"/>
              <a:t>وبخطأ تنبؤي عند الفترة الزمنية الخامسة </a:t>
            </a:r>
          </a:p>
          <a:p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14414" y="714356"/>
          <a:ext cx="4705772" cy="928694"/>
        </p:xfrm>
        <a:graphic>
          <a:graphicData uri="http://schemas.openxmlformats.org/presentationml/2006/ole">
            <p:oleObj spid="_x0000_s3074" name="Equation" r:id="rId3" imgW="2120760" imgH="457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71538" y="1500174"/>
          <a:ext cx="3796921" cy="1365256"/>
        </p:xfrm>
        <a:graphic>
          <a:graphicData uri="http://schemas.openxmlformats.org/presentationml/2006/ole">
            <p:oleObj spid="_x0000_s3075" name="Equation" r:id="rId4" imgW="2400120" imgH="101592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357290" y="3429000"/>
          <a:ext cx="3673328" cy="515060"/>
        </p:xfrm>
        <a:graphic>
          <a:graphicData uri="http://schemas.openxmlformats.org/presentationml/2006/ole">
            <p:oleObj spid="_x0000_s3076" name="Equation" r:id="rId5" imgW="1511280" imgH="2412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428728" y="4714884"/>
          <a:ext cx="4348186" cy="471490"/>
        </p:xfrm>
        <a:graphic>
          <a:graphicData uri="http://schemas.openxmlformats.org/presentationml/2006/ole">
            <p:oleObj spid="_x0000_s3077" name="Equation" r:id="rId6" imgW="210816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8039104" cy="6215106"/>
          </a:xfrm>
        </p:spPr>
        <p:txBody>
          <a:bodyPr/>
          <a:lstStyle/>
          <a:p>
            <a:r>
              <a:rPr lang="ar-IQ" dirty="0" smtClean="0"/>
              <a:t>وعند الفترة   </a:t>
            </a:r>
            <a:r>
              <a:rPr lang="en-US" dirty="0" smtClean="0"/>
              <a:t>t=5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ar-IQ" dirty="0" smtClean="0"/>
              <a:t> والتنبؤ 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 والخطأ التنبؤي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وعند الفترة </a:t>
            </a:r>
            <a:r>
              <a:rPr lang="en-US" dirty="0" smtClean="0"/>
              <a:t>t=6</a:t>
            </a:r>
            <a:r>
              <a:rPr lang="ar-IQ" dirty="0" smtClean="0"/>
              <a:t> 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والتنبؤ 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والخطأ التنبؤي</a:t>
            </a:r>
          </a:p>
          <a:p>
            <a:pPr>
              <a:buNone/>
            </a:pPr>
            <a:r>
              <a:rPr lang="ar-IQ" dirty="0" smtClean="0"/>
              <a:t> </a:t>
            </a:r>
          </a:p>
          <a:p>
            <a:pPr>
              <a:buNone/>
            </a:pP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00034" y="214290"/>
          <a:ext cx="5339484" cy="1090618"/>
        </p:xfrm>
        <a:graphic>
          <a:graphicData uri="http://schemas.openxmlformats.org/presentationml/2006/ole">
            <p:oleObj spid="_x0000_s4098" name="Equation" r:id="rId3" imgW="2984400" imgH="609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42910" y="1456723"/>
          <a:ext cx="3687784" cy="543518"/>
        </p:xfrm>
        <a:graphic>
          <a:graphicData uri="http://schemas.openxmlformats.org/presentationml/2006/ole">
            <p:oleObj spid="_x0000_s4099" name="Equation" r:id="rId4" imgW="1231560" imgH="241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28662" y="2357430"/>
          <a:ext cx="3770334" cy="542928"/>
        </p:xfrm>
        <a:graphic>
          <a:graphicData uri="http://schemas.openxmlformats.org/presentationml/2006/ole">
            <p:oleObj spid="_x0000_s4100" name="Equation" r:id="rId5" imgW="158724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57158" y="3309129"/>
          <a:ext cx="4481678" cy="1253351"/>
        </p:xfrm>
        <a:graphic>
          <a:graphicData uri="http://schemas.openxmlformats.org/presentationml/2006/ole">
            <p:oleObj spid="_x0000_s4101" name="Equation" r:id="rId6" imgW="2997000" imgH="8380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28662" y="4500570"/>
          <a:ext cx="2833118" cy="549278"/>
        </p:xfrm>
        <a:graphic>
          <a:graphicData uri="http://schemas.openxmlformats.org/presentationml/2006/ole">
            <p:oleObj spid="_x0000_s4102" name="Equation" r:id="rId7" imgW="1244520" imgH="2412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42910" y="5572140"/>
          <a:ext cx="3300430" cy="471490"/>
        </p:xfrm>
        <a:graphic>
          <a:graphicData uri="http://schemas.openxmlformats.org/presentationml/2006/ole">
            <p:oleObj spid="_x0000_s4103" name="Equation" r:id="rId8" imgW="16002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42852"/>
            <a:ext cx="7753352" cy="6215106"/>
          </a:xfrm>
        </p:spPr>
        <p:txBody>
          <a:bodyPr/>
          <a:lstStyle/>
          <a:p>
            <a:r>
              <a:rPr lang="ar-IQ" dirty="0" smtClean="0"/>
              <a:t>وعند الفترة </a:t>
            </a:r>
            <a:r>
              <a:rPr lang="en-US" dirty="0" smtClean="0"/>
              <a:t>t=7</a:t>
            </a:r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والتنبؤ </a:t>
            </a:r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وبخطأ تنبؤي </a:t>
            </a:r>
          </a:p>
          <a:p>
            <a:endParaRPr lang="ar-IQ" dirty="0" smtClean="0"/>
          </a:p>
          <a:p>
            <a:r>
              <a:rPr lang="ar-IQ" dirty="0" smtClean="0"/>
              <a:t>وعند الفترة </a:t>
            </a:r>
            <a:r>
              <a:rPr lang="en-US" dirty="0" smtClean="0"/>
              <a:t>t=8</a:t>
            </a:r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والتنبؤ </a:t>
            </a:r>
          </a:p>
          <a:p>
            <a:endParaRPr lang="ar-IQ" dirty="0" smtClean="0"/>
          </a:p>
          <a:p>
            <a:r>
              <a:rPr lang="ar-IQ" dirty="0" smtClean="0"/>
              <a:t>وبخطأ تنبؤي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00034" y="540069"/>
          <a:ext cx="5625037" cy="1050590"/>
        </p:xfrm>
        <a:graphic>
          <a:graphicData uri="http://schemas.openxmlformats.org/presentationml/2006/ole">
            <p:oleObj spid="_x0000_s5122" name="Equation" r:id="rId3" imgW="3263760" imgH="609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00034" y="1714488"/>
          <a:ext cx="3440215" cy="549278"/>
        </p:xfrm>
        <a:graphic>
          <a:graphicData uri="http://schemas.openxmlformats.org/presentationml/2006/ole">
            <p:oleObj spid="_x0000_s5123" name="Equation" r:id="rId4" imgW="1511280" imgH="241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28596" y="2786058"/>
          <a:ext cx="4348186" cy="471490"/>
        </p:xfrm>
        <a:graphic>
          <a:graphicData uri="http://schemas.openxmlformats.org/presentationml/2006/ole">
            <p:oleObj spid="_x0000_s5124" name="Equation" r:id="rId5" imgW="210816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857224" y="3357562"/>
          <a:ext cx="4793866" cy="895353"/>
        </p:xfrm>
        <a:graphic>
          <a:graphicData uri="http://schemas.openxmlformats.org/presentationml/2006/ole">
            <p:oleObj spid="_x0000_s5125" name="Equation" r:id="rId6" imgW="3263760" imgH="6094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071538" y="4500570"/>
          <a:ext cx="4357718" cy="500066"/>
        </p:xfrm>
        <a:graphic>
          <a:graphicData uri="http://schemas.openxmlformats.org/presentationml/2006/ole">
            <p:oleObj spid="_x0000_s5126" name="Equation" r:id="rId7" imgW="1498320" imgH="2412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071538" y="5429264"/>
          <a:ext cx="4374379" cy="471490"/>
        </p:xfrm>
        <a:graphic>
          <a:graphicData uri="http://schemas.openxmlformats.org/presentationml/2006/ole">
            <p:oleObj spid="_x0000_s5127" name="Equation" r:id="rId8" imgW="212076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214290"/>
            <a:ext cx="7467600" cy="6286544"/>
          </a:xfrm>
        </p:spPr>
        <p:txBody>
          <a:bodyPr/>
          <a:lstStyle/>
          <a:p>
            <a:r>
              <a:rPr lang="ar-IQ" dirty="0" smtClean="0"/>
              <a:t>عندما </a:t>
            </a:r>
            <a:r>
              <a:rPr lang="en-US" dirty="0" smtClean="0"/>
              <a:t>t=9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ar-IQ" dirty="0" smtClean="0"/>
              <a:t>والتنبؤ لها</a:t>
            </a:r>
          </a:p>
          <a:p>
            <a:endParaRPr lang="ar-IQ" dirty="0" smtClean="0"/>
          </a:p>
          <a:p>
            <a:r>
              <a:rPr lang="ar-IQ" dirty="0" smtClean="0"/>
              <a:t>وبخطأ تنبؤي</a:t>
            </a:r>
          </a:p>
          <a:p>
            <a:endParaRPr lang="ar-IQ" dirty="0" smtClean="0"/>
          </a:p>
          <a:p>
            <a:r>
              <a:rPr lang="ar-IQ" dirty="0" smtClean="0"/>
              <a:t>عندما </a:t>
            </a:r>
            <a:r>
              <a:rPr lang="en-US" dirty="0" smtClean="0"/>
              <a:t>t=10</a:t>
            </a:r>
            <a:r>
              <a:rPr lang="ar-IQ" dirty="0" smtClean="0"/>
              <a:t> </a:t>
            </a:r>
          </a:p>
          <a:p>
            <a:endParaRPr lang="ar-IQ" dirty="0" smtClean="0"/>
          </a:p>
          <a:p>
            <a:r>
              <a:rPr lang="ar-IQ" dirty="0" smtClean="0"/>
              <a:t>والتنبؤ </a:t>
            </a:r>
          </a:p>
          <a:p>
            <a:pPr>
              <a:buNone/>
            </a:pPr>
            <a:endParaRPr lang="ar-IQ" dirty="0" smtClean="0"/>
          </a:p>
          <a:p>
            <a:r>
              <a:rPr lang="ar-IQ" dirty="0" smtClean="0"/>
              <a:t>وبخطأ تنبؤي  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28662" y="285728"/>
          <a:ext cx="5057004" cy="876304"/>
        </p:xfrm>
        <a:graphic>
          <a:graphicData uri="http://schemas.openxmlformats.org/presentationml/2006/ole">
            <p:oleObj spid="_x0000_s6146" name="Equation" r:id="rId3" imgW="3517560" imgH="609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86942" y="1500174"/>
          <a:ext cx="4292569" cy="500066"/>
        </p:xfrm>
        <a:graphic>
          <a:graphicData uri="http://schemas.openxmlformats.org/presentationml/2006/ole">
            <p:oleObj spid="_x0000_s6147" name="Equation" r:id="rId4" imgW="1282680" imgH="241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14348" y="2357430"/>
          <a:ext cx="4779990" cy="571504"/>
        </p:xfrm>
        <a:graphic>
          <a:graphicData uri="http://schemas.openxmlformats.org/presentationml/2006/ole">
            <p:oleObj spid="_x0000_s6148" name="Equation" r:id="rId5" imgW="170172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85786" y="2928934"/>
          <a:ext cx="4801416" cy="876304"/>
        </p:xfrm>
        <a:graphic>
          <a:graphicData uri="http://schemas.openxmlformats.org/presentationml/2006/ole">
            <p:oleObj spid="_x0000_s6149" name="Equation" r:id="rId6" imgW="3340080" imgH="6094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357290" y="4071942"/>
          <a:ext cx="3816037" cy="549278"/>
        </p:xfrm>
        <a:graphic>
          <a:graphicData uri="http://schemas.openxmlformats.org/presentationml/2006/ole">
            <p:oleObj spid="_x0000_s6150" name="Equation" r:id="rId7" imgW="1676160" imgH="2412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714348" y="5143512"/>
          <a:ext cx="5681414" cy="536578"/>
        </p:xfrm>
        <a:graphic>
          <a:graphicData uri="http://schemas.openxmlformats.org/presentationml/2006/ole">
            <p:oleObj spid="_x0000_s6151" name="Equation" r:id="rId8" imgW="228600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285728"/>
            <a:ext cx="7467600" cy="6215106"/>
          </a:xfrm>
        </p:spPr>
        <p:txBody>
          <a:bodyPr/>
          <a:lstStyle/>
          <a:p>
            <a:r>
              <a:rPr lang="ar-IQ" dirty="0" smtClean="0"/>
              <a:t>عندما  </a:t>
            </a:r>
            <a:r>
              <a:rPr lang="en-US" dirty="0" smtClean="0"/>
              <a:t>t=11</a:t>
            </a:r>
            <a:r>
              <a:rPr lang="ar-IQ" dirty="0" smtClean="0"/>
              <a:t> </a:t>
            </a:r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والتنبؤ يساوي</a:t>
            </a:r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والخطأ التنبؤي</a:t>
            </a:r>
          </a:p>
          <a:p>
            <a:endParaRPr lang="ar-IQ" dirty="0" smtClean="0"/>
          </a:p>
          <a:p>
            <a:r>
              <a:rPr lang="ar-IQ" dirty="0" smtClean="0"/>
              <a:t>عندما </a:t>
            </a:r>
            <a:r>
              <a:rPr lang="en-US" dirty="0" smtClean="0"/>
              <a:t>t=12</a:t>
            </a:r>
            <a:r>
              <a:rPr lang="ar-IQ" dirty="0" smtClean="0"/>
              <a:t> </a:t>
            </a:r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والتنبؤ لها يحسب 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14348" y="357166"/>
          <a:ext cx="5159599" cy="1019180"/>
        </p:xfrm>
        <a:graphic>
          <a:graphicData uri="http://schemas.openxmlformats.org/presentationml/2006/ole">
            <p:oleObj spid="_x0000_s20482" name="Equation" r:id="rId3" imgW="3085920" imgH="609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85852" y="1857364"/>
          <a:ext cx="4097023" cy="500066"/>
        </p:xfrm>
        <a:graphic>
          <a:graphicData uri="http://schemas.openxmlformats.org/presentationml/2006/ole">
            <p:oleObj spid="_x0000_s20483" name="Equation" r:id="rId4" imgW="1333440" imgH="241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111250" y="3071813"/>
          <a:ext cx="4197350" cy="428625"/>
        </p:xfrm>
        <a:graphic>
          <a:graphicData uri="http://schemas.openxmlformats.org/presentationml/2006/ole">
            <p:oleObj spid="_x0000_s20484" name="Equation" r:id="rId5" imgW="168876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28596" y="4071942"/>
          <a:ext cx="4509314" cy="1000132"/>
        </p:xfrm>
        <a:graphic>
          <a:graphicData uri="http://schemas.openxmlformats.org/presentationml/2006/ole">
            <p:oleObj spid="_x0000_s20485" name="Equation" r:id="rId6" imgW="3136680" imgH="6094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857356" y="5572140"/>
          <a:ext cx="3861491" cy="571504"/>
        </p:xfrm>
        <a:graphic>
          <a:graphicData uri="http://schemas.openxmlformats.org/presentationml/2006/ole">
            <p:oleObj spid="_x0000_s20486" name="Equation" r:id="rId7" imgW="13460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214290"/>
            <a:ext cx="7467600" cy="6357982"/>
          </a:xfrm>
        </p:spPr>
        <p:txBody>
          <a:bodyPr/>
          <a:lstStyle/>
          <a:p>
            <a:r>
              <a:rPr lang="ar-IQ" dirty="0" smtClean="0"/>
              <a:t>ويمكن ايجاد مقاييس الكفاءة للطريقة </a:t>
            </a:r>
            <a:r>
              <a:rPr lang="ar-IQ" dirty="0" smtClean="0"/>
              <a:t>المستخدمة </a:t>
            </a:r>
          </a:p>
          <a:p>
            <a:r>
              <a:rPr lang="ar-IQ" dirty="0" smtClean="0"/>
              <a:t>أولا: الخطأ التنبؤي التجميعي ويمكن حسابه وفق الصيغة التالية:</a:t>
            </a:r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وهناك </a:t>
            </a:r>
            <a:r>
              <a:rPr lang="ar-IQ" dirty="0" smtClean="0"/>
              <a:t>مقاييس أخرى </a:t>
            </a:r>
            <a:r>
              <a:rPr lang="ar-IQ" dirty="0" smtClean="0"/>
              <a:t>مثل</a:t>
            </a:r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وهذه المقاييس تعتمد على أخطاء أنموذج التنبؤ</a:t>
            </a:r>
            <a:r>
              <a:rPr lang="ar-IQ" dirty="0" smtClean="0"/>
              <a:t> ويمكن حسابها وفق الاتي:</a:t>
            </a:r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28728" y="1500174"/>
          <a:ext cx="5527675" cy="817562"/>
        </p:xfrm>
        <a:graphic>
          <a:graphicData uri="http://schemas.openxmlformats.org/presentationml/2006/ole">
            <p:oleObj spid="_x0000_s21506" name="Equation" r:id="rId3" imgW="4292280" imgH="6346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28728" y="3000372"/>
          <a:ext cx="3981472" cy="542928"/>
        </p:xfrm>
        <a:graphic>
          <a:graphicData uri="http://schemas.openxmlformats.org/presentationml/2006/ole">
            <p:oleObj spid="_x0000_s21507" name="Equation" r:id="rId4" imgW="167616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179878" y="4214818"/>
          <a:ext cx="4821014" cy="2214578"/>
        </p:xfrm>
        <a:graphic>
          <a:graphicData uri="http://schemas.openxmlformats.org/presentationml/2006/ole">
            <p:oleObj spid="_x0000_s21508" name="Equation" r:id="rId5" imgW="3733560" imgH="172692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240</TotalTime>
  <Words>224</Words>
  <Application>Microsoft Office PowerPoint</Application>
  <PresentationFormat>On-screen Show (4:3)</PresentationFormat>
  <Paragraphs>120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Oriel</vt:lpstr>
      <vt:lpstr>Equation</vt:lpstr>
      <vt:lpstr>Microsoft Equation 3.0</vt:lpstr>
      <vt:lpstr>المتوسط المتحرك البسيط  Simple Moving Average(SMA)</vt:lpstr>
      <vt:lpstr>المتوسط المتحرك البسيط  Simple Moving Average(SMA)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المتوسط المتحرك البسيط  Simple Moving Average(SMA)</dc:title>
  <dc:creator>DELL</dc:creator>
  <cp:lastModifiedBy>DELL</cp:lastModifiedBy>
  <cp:revision>46</cp:revision>
  <dcterms:created xsi:type="dcterms:W3CDTF">2020-04-15T20:28:02Z</dcterms:created>
  <dcterms:modified xsi:type="dcterms:W3CDTF">2020-04-19T15:50:00Z</dcterms:modified>
</cp:coreProperties>
</file>