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7" r:id="rId19"/>
    <p:sldId id="273" r:id="rId20"/>
    <p:sldId id="274" r:id="rId21"/>
    <p:sldId id="275" r:id="rId22"/>
    <p:sldId id="276" r:id="rId23"/>
    <p:sldId id="278" r:id="rId24"/>
    <p:sldId id="281" r:id="rId25"/>
    <p:sldId id="279" r:id="rId26"/>
    <p:sldId id="280" r:id="rId27"/>
    <p:sldId id="286" r:id="rId28"/>
    <p:sldId id="283" r:id="rId29"/>
    <p:sldId id="287" r:id="rId30"/>
    <p:sldId id="288" r:id="rId31"/>
    <p:sldId id="290" r:id="rId32"/>
    <p:sldId id="285" r:id="rId33"/>
    <p:sldId id="289" r:id="rId34"/>
    <p:sldId id="291" r:id="rId35"/>
    <p:sldId id="292" r:id="rId36"/>
    <p:sldId id="293" r:id="rId37"/>
    <p:sldId id="294" r:id="rId38"/>
    <p:sldId id="295" r:id="rId39"/>
    <p:sldId id="297" r:id="rId40"/>
    <p:sldId id="298" r:id="rId41"/>
    <p:sldId id="296" r:id="rId4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2122DAAA-A986-468C-8C7F-742246B71338}" type="datetimeFigureOut">
              <a:rPr lang="ar-IQ" smtClean="0"/>
              <a:t>20/08/1441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EB02594-BB3F-4AE0-9907-E5702E372275}" type="slidenum">
              <a:rPr lang="ar-IQ" smtClean="0"/>
              <a:t>‹#›</a:t>
            </a:fld>
            <a:endParaRPr lang="ar-IQ"/>
          </a:p>
        </p:txBody>
      </p:sp>
    </p:spTree>
    <p:extLst>
      <p:ext uri="{BB962C8B-B14F-4D97-AF65-F5344CB8AC3E}">
        <p14:creationId xmlns:p14="http://schemas.microsoft.com/office/powerpoint/2010/main" val="2745259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122DAAA-A986-468C-8C7F-742246B71338}" type="datetimeFigureOut">
              <a:rPr lang="ar-IQ" smtClean="0"/>
              <a:t>20/08/1441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EB02594-BB3F-4AE0-9907-E5702E372275}" type="slidenum">
              <a:rPr lang="ar-IQ" smtClean="0"/>
              <a:t>‹#›</a:t>
            </a:fld>
            <a:endParaRPr lang="ar-IQ"/>
          </a:p>
        </p:txBody>
      </p:sp>
    </p:spTree>
    <p:extLst>
      <p:ext uri="{BB962C8B-B14F-4D97-AF65-F5344CB8AC3E}">
        <p14:creationId xmlns:p14="http://schemas.microsoft.com/office/powerpoint/2010/main" val="3576043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122DAAA-A986-468C-8C7F-742246B71338}" type="datetimeFigureOut">
              <a:rPr lang="ar-IQ" smtClean="0"/>
              <a:t>20/08/1441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EB02594-BB3F-4AE0-9907-E5702E372275}" type="slidenum">
              <a:rPr lang="ar-IQ" smtClean="0"/>
              <a:t>‹#›</a:t>
            </a:fld>
            <a:endParaRPr lang="ar-IQ"/>
          </a:p>
        </p:txBody>
      </p:sp>
    </p:spTree>
    <p:extLst>
      <p:ext uri="{BB962C8B-B14F-4D97-AF65-F5344CB8AC3E}">
        <p14:creationId xmlns:p14="http://schemas.microsoft.com/office/powerpoint/2010/main" val="2432450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122DAAA-A986-468C-8C7F-742246B71338}" type="datetimeFigureOut">
              <a:rPr lang="ar-IQ" smtClean="0"/>
              <a:t>20/08/1441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EB02594-BB3F-4AE0-9907-E5702E372275}" type="slidenum">
              <a:rPr lang="ar-IQ" smtClean="0"/>
              <a:t>‹#›</a:t>
            </a:fld>
            <a:endParaRPr lang="ar-IQ"/>
          </a:p>
        </p:txBody>
      </p:sp>
    </p:spTree>
    <p:extLst>
      <p:ext uri="{BB962C8B-B14F-4D97-AF65-F5344CB8AC3E}">
        <p14:creationId xmlns:p14="http://schemas.microsoft.com/office/powerpoint/2010/main" val="1447756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122DAAA-A986-468C-8C7F-742246B71338}" type="datetimeFigureOut">
              <a:rPr lang="ar-IQ" smtClean="0"/>
              <a:t>20/08/1441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EB02594-BB3F-4AE0-9907-E5702E372275}" type="slidenum">
              <a:rPr lang="ar-IQ" smtClean="0"/>
              <a:t>‹#›</a:t>
            </a:fld>
            <a:endParaRPr lang="ar-IQ"/>
          </a:p>
        </p:txBody>
      </p:sp>
    </p:spTree>
    <p:extLst>
      <p:ext uri="{BB962C8B-B14F-4D97-AF65-F5344CB8AC3E}">
        <p14:creationId xmlns:p14="http://schemas.microsoft.com/office/powerpoint/2010/main" val="3893423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2122DAAA-A986-468C-8C7F-742246B71338}" type="datetimeFigureOut">
              <a:rPr lang="ar-IQ" smtClean="0"/>
              <a:t>20/08/1441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0EB02594-BB3F-4AE0-9907-E5702E372275}" type="slidenum">
              <a:rPr lang="ar-IQ" smtClean="0"/>
              <a:t>‹#›</a:t>
            </a:fld>
            <a:endParaRPr lang="ar-IQ"/>
          </a:p>
        </p:txBody>
      </p:sp>
    </p:spTree>
    <p:extLst>
      <p:ext uri="{BB962C8B-B14F-4D97-AF65-F5344CB8AC3E}">
        <p14:creationId xmlns:p14="http://schemas.microsoft.com/office/powerpoint/2010/main" val="3395586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2122DAAA-A986-468C-8C7F-742246B71338}" type="datetimeFigureOut">
              <a:rPr lang="ar-IQ" smtClean="0"/>
              <a:t>20/08/1441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0EB02594-BB3F-4AE0-9907-E5702E372275}" type="slidenum">
              <a:rPr lang="ar-IQ" smtClean="0"/>
              <a:t>‹#›</a:t>
            </a:fld>
            <a:endParaRPr lang="ar-IQ"/>
          </a:p>
        </p:txBody>
      </p:sp>
    </p:spTree>
    <p:extLst>
      <p:ext uri="{BB962C8B-B14F-4D97-AF65-F5344CB8AC3E}">
        <p14:creationId xmlns:p14="http://schemas.microsoft.com/office/powerpoint/2010/main" val="3114506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2122DAAA-A986-468C-8C7F-742246B71338}" type="datetimeFigureOut">
              <a:rPr lang="ar-IQ" smtClean="0"/>
              <a:t>20/08/1441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0EB02594-BB3F-4AE0-9907-E5702E372275}" type="slidenum">
              <a:rPr lang="ar-IQ" smtClean="0"/>
              <a:t>‹#›</a:t>
            </a:fld>
            <a:endParaRPr lang="ar-IQ"/>
          </a:p>
        </p:txBody>
      </p:sp>
    </p:spTree>
    <p:extLst>
      <p:ext uri="{BB962C8B-B14F-4D97-AF65-F5344CB8AC3E}">
        <p14:creationId xmlns:p14="http://schemas.microsoft.com/office/powerpoint/2010/main" val="2356127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122DAAA-A986-468C-8C7F-742246B71338}" type="datetimeFigureOut">
              <a:rPr lang="ar-IQ" smtClean="0"/>
              <a:t>20/08/1441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0EB02594-BB3F-4AE0-9907-E5702E372275}" type="slidenum">
              <a:rPr lang="ar-IQ" smtClean="0"/>
              <a:t>‹#›</a:t>
            </a:fld>
            <a:endParaRPr lang="ar-IQ"/>
          </a:p>
        </p:txBody>
      </p:sp>
    </p:spTree>
    <p:extLst>
      <p:ext uri="{BB962C8B-B14F-4D97-AF65-F5344CB8AC3E}">
        <p14:creationId xmlns:p14="http://schemas.microsoft.com/office/powerpoint/2010/main" val="1555791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122DAAA-A986-468C-8C7F-742246B71338}" type="datetimeFigureOut">
              <a:rPr lang="ar-IQ" smtClean="0"/>
              <a:t>20/08/1441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0EB02594-BB3F-4AE0-9907-E5702E372275}" type="slidenum">
              <a:rPr lang="ar-IQ" smtClean="0"/>
              <a:t>‹#›</a:t>
            </a:fld>
            <a:endParaRPr lang="ar-IQ"/>
          </a:p>
        </p:txBody>
      </p:sp>
    </p:spTree>
    <p:extLst>
      <p:ext uri="{BB962C8B-B14F-4D97-AF65-F5344CB8AC3E}">
        <p14:creationId xmlns:p14="http://schemas.microsoft.com/office/powerpoint/2010/main" val="2801217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122DAAA-A986-468C-8C7F-742246B71338}" type="datetimeFigureOut">
              <a:rPr lang="ar-IQ" smtClean="0"/>
              <a:t>20/08/1441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0EB02594-BB3F-4AE0-9907-E5702E372275}" type="slidenum">
              <a:rPr lang="ar-IQ" smtClean="0"/>
              <a:t>‹#›</a:t>
            </a:fld>
            <a:endParaRPr lang="ar-IQ"/>
          </a:p>
        </p:txBody>
      </p:sp>
    </p:spTree>
    <p:extLst>
      <p:ext uri="{BB962C8B-B14F-4D97-AF65-F5344CB8AC3E}">
        <p14:creationId xmlns:p14="http://schemas.microsoft.com/office/powerpoint/2010/main" val="478753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122DAAA-A986-468C-8C7F-742246B71338}" type="datetimeFigureOut">
              <a:rPr lang="ar-IQ" smtClean="0"/>
              <a:t>20/08/1441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EB02594-BB3F-4AE0-9907-E5702E372275}" type="slidenum">
              <a:rPr lang="ar-IQ" smtClean="0"/>
              <a:t>‹#›</a:t>
            </a:fld>
            <a:endParaRPr lang="ar-IQ"/>
          </a:p>
        </p:txBody>
      </p:sp>
    </p:spTree>
    <p:extLst>
      <p:ext uri="{BB962C8B-B14F-4D97-AF65-F5344CB8AC3E}">
        <p14:creationId xmlns:p14="http://schemas.microsoft.com/office/powerpoint/2010/main" val="163813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55576" y="620688"/>
            <a:ext cx="7772400" cy="3096344"/>
          </a:xfrm>
        </p:spPr>
        <p:txBody>
          <a:bodyPr/>
          <a:lstStyle/>
          <a:p>
            <a:r>
              <a:rPr lang="en-US" i="1" dirty="0" smtClean="0">
                <a:solidFill>
                  <a:srgbClr val="FF0000"/>
                </a:solidFill>
                <a:effectLst/>
                <a:latin typeface="Times New Roman"/>
                <a:ea typeface="Calibri"/>
              </a:rPr>
              <a:t>International  Portfolio </a:t>
            </a:r>
            <a:r>
              <a:rPr lang="ar-IQ" i="1" dirty="0" smtClean="0">
                <a:effectLst/>
                <a:latin typeface="Times New Roman"/>
                <a:ea typeface="Calibri"/>
              </a:rPr>
              <a:t/>
            </a:r>
            <a:br>
              <a:rPr lang="ar-IQ" i="1" dirty="0" smtClean="0">
                <a:effectLst/>
                <a:latin typeface="Times New Roman"/>
                <a:ea typeface="Calibri"/>
              </a:rPr>
            </a:br>
            <a:r>
              <a:rPr lang="en-US" i="1" dirty="0" smtClean="0">
                <a:solidFill>
                  <a:srgbClr val="FF0000"/>
                </a:solidFill>
                <a:effectLst/>
                <a:latin typeface="Times New Roman"/>
                <a:ea typeface="Calibri"/>
              </a:rPr>
              <a:t>Management</a:t>
            </a:r>
            <a:r>
              <a:rPr lang="en-US" i="1" dirty="0" smtClean="0">
                <a:solidFill>
                  <a:srgbClr val="FF0000"/>
                </a:solidFill>
                <a:latin typeface="Times New Roman"/>
                <a:ea typeface="Calibri"/>
              </a:rPr>
              <a:t> </a:t>
            </a:r>
            <a:r>
              <a:rPr lang="en-US" i="1" dirty="0" smtClean="0">
                <a:solidFill>
                  <a:srgbClr val="4F81BD">
                    <a:lumMod val="75000"/>
                  </a:srgbClr>
                </a:solidFill>
                <a:latin typeface="Times New Roman"/>
                <a:ea typeface="Calibri"/>
              </a:rPr>
              <a:t/>
            </a:r>
            <a:br>
              <a:rPr lang="en-US" i="1" dirty="0" smtClean="0">
                <a:solidFill>
                  <a:srgbClr val="4F81BD">
                    <a:lumMod val="75000"/>
                  </a:srgbClr>
                </a:solidFill>
                <a:latin typeface="Times New Roman"/>
                <a:ea typeface="Calibri"/>
              </a:rPr>
            </a:br>
            <a:r>
              <a:rPr lang="en-US" i="1" dirty="0" smtClean="0">
                <a:solidFill>
                  <a:srgbClr val="4F81BD">
                    <a:lumMod val="75000"/>
                  </a:srgbClr>
                </a:solidFill>
                <a:latin typeface="Times New Roman"/>
                <a:ea typeface="Calibri"/>
              </a:rPr>
              <a:t>Business Administration</a:t>
            </a:r>
            <a:r>
              <a:rPr lang="en-US" i="1" dirty="0">
                <a:solidFill>
                  <a:srgbClr val="FF0000"/>
                </a:solidFill>
                <a:latin typeface="Times New Roman"/>
                <a:ea typeface="Calibri"/>
              </a:rPr>
              <a:t/>
            </a:r>
            <a:br>
              <a:rPr lang="en-US" i="1" dirty="0">
                <a:solidFill>
                  <a:srgbClr val="FF0000"/>
                </a:solidFill>
                <a:latin typeface="Times New Roman"/>
                <a:ea typeface="Calibri"/>
              </a:rPr>
            </a:br>
            <a:r>
              <a:rPr lang="en-US" i="1" dirty="0">
                <a:solidFill>
                  <a:srgbClr val="FF0000"/>
                </a:solidFill>
                <a:latin typeface="Times New Roman"/>
                <a:ea typeface="Calibri"/>
              </a:rPr>
              <a:t>PH.D program</a:t>
            </a:r>
            <a:endParaRPr lang="ar-IQ" dirty="0"/>
          </a:p>
        </p:txBody>
      </p:sp>
      <p:sp>
        <p:nvSpPr>
          <p:cNvPr id="3" name="عنوان فرعي 2"/>
          <p:cNvSpPr>
            <a:spLocks noGrp="1"/>
          </p:cNvSpPr>
          <p:nvPr>
            <p:ph type="subTitle" idx="1"/>
          </p:nvPr>
        </p:nvSpPr>
        <p:spPr/>
        <p:txBody>
          <a:bodyPr/>
          <a:lstStyle/>
          <a:p>
            <a:r>
              <a:rPr lang="en-US" dirty="0" smtClean="0">
                <a:solidFill>
                  <a:schemeClr val="accent1"/>
                </a:solidFill>
              </a:rPr>
              <a:t>Prof. Dr. Haider Alfuraijy</a:t>
            </a:r>
          </a:p>
          <a:p>
            <a:r>
              <a:rPr lang="en-US" dirty="0" smtClean="0">
                <a:solidFill>
                  <a:schemeClr val="tx1"/>
                </a:solidFill>
              </a:rPr>
              <a:t>14-4-2020</a:t>
            </a:r>
            <a:endParaRPr lang="ar-IQ" dirty="0">
              <a:solidFill>
                <a:schemeClr val="tx1"/>
              </a:solidFill>
            </a:endParaRPr>
          </a:p>
        </p:txBody>
      </p:sp>
    </p:spTree>
    <p:extLst>
      <p:ext uri="{BB962C8B-B14F-4D97-AF65-F5344CB8AC3E}">
        <p14:creationId xmlns:p14="http://schemas.microsoft.com/office/powerpoint/2010/main" val="421583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9513" y="260648"/>
            <a:ext cx="8784976" cy="59046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57446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circle(in)">
                                      <p:cBhvr>
                                        <p:cTn id="7" dur="2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692696"/>
            <a:ext cx="8892480" cy="44644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6941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circle(in)">
                                      <p:cBhvr>
                                        <p:cTn id="7" dur="20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764704"/>
            <a:ext cx="8892480" cy="48245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48989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circle(in)">
                                      <p:cBhvr>
                                        <p:cTn id="7" dur="20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3568" y="2492896"/>
            <a:ext cx="3860659" cy="18245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640" y="4797152"/>
            <a:ext cx="2862265" cy="15034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520" y="476672"/>
            <a:ext cx="5382598" cy="16561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84816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124"/>
                                        </p:tgtEl>
                                        <p:attrNameLst>
                                          <p:attrName>style.visibility</p:attrName>
                                        </p:attrNameLst>
                                      </p:cBhvr>
                                      <p:to>
                                        <p:strVal val="visible"/>
                                      </p:to>
                                    </p:set>
                                    <p:animEffect transition="in" filter="wheel(1)">
                                      <p:cBhvr>
                                        <p:cTn id="7" dur="2000"/>
                                        <p:tgtEl>
                                          <p:spTgt spid="512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5122"/>
                                        </p:tgtEl>
                                        <p:attrNameLst>
                                          <p:attrName>style.visibility</p:attrName>
                                        </p:attrNameLst>
                                      </p:cBhvr>
                                      <p:to>
                                        <p:strVal val="visible"/>
                                      </p:to>
                                    </p:set>
                                    <p:animEffect transition="in" filter="wheel(1)">
                                      <p:cBhvr>
                                        <p:cTn id="12" dur="2000"/>
                                        <p:tgtEl>
                                          <p:spTgt spid="5122"/>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5123"/>
                                        </p:tgtEl>
                                        <p:attrNameLst>
                                          <p:attrName>style.visibility</p:attrName>
                                        </p:attrNameLst>
                                      </p:cBhvr>
                                      <p:to>
                                        <p:strVal val="visible"/>
                                      </p:to>
                                    </p:set>
                                    <p:animEffect transition="in" filter="wheel(1)">
                                      <p:cBhvr>
                                        <p:cTn id="17" dur="2000"/>
                                        <p:tgtEl>
                                          <p:spTgt spid="51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i="1" dirty="0" smtClean="0">
                <a:solidFill>
                  <a:srgbClr val="FF0000"/>
                </a:solidFill>
                <a:effectLst/>
                <a:latin typeface="Times New Roman"/>
                <a:ea typeface="Calibri"/>
              </a:rPr>
              <a:t>Risk and return of portfolio.(case study)</a:t>
            </a:r>
            <a:endParaRPr lang="ar-IQ" dirty="0">
              <a:solidFill>
                <a:srgbClr val="FF0000"/>
              </a:solidFill>
            </a:endParaRPr>
          </a:p>
        </p:txBody>
      </p:sp>
      <p:sp>
        <p:nvSpPr>
          <p:cNvPr id="3" name="عنصر نائب للمحتوى 2"/>
          <p:cNvSpPr>
            <a:spLocks noGrp="1"/>
          </p:cNvSpPr>
          <p:nvPr>
            <p:ph idx="1"/>
          </p:nvPr>
        </p:nvSpPr>
        <p:spPr/>
        <p:txBody>
          <a:bodyPr>
            <a:normAutofit fontScale="92500" lnSpcReduction="10000"/>
          </a:bodyPr>
          <a:lstStyle/>
          <a:p>
            <a:pPr algn="just" rtl="0"/>
            <a:r>
              <a:rPr lang="en-US" dirty="0"/>
              <a:t>In real-world situations, the risk of any </a:t>
            </a:r>
            <a:r>
              <a:rPr lang="en-US" dirty="0" smtClean="0"/>
              <a:t>single investment </a:t>
            </a:r>
            <a:r>
              <a:rPr lang="en-US" dirty="0"/>
              <a:t>would not be </a:t>
            </a:r>
            <a:r>
              <a:rPr lang="en-US" dirty="0" smtClean="0"/>
              <a:t>viewed independently </a:t>
            </a:r>
            <a:r>
              <a:rPr lang="en-US" dirty="0"/>
              <a:t>of other assets. </a:t>
            </a:r>
            <a:endParaRPr lang="en-US" dirty="0" smtClean="0"/>
          </a:p>
          <a:p>
            <a:pPr algn="just" rtl="0"/>
            <a:r>
              <a:rPr lang="en-US" dirty="0" smtClean="0"/>
              <a:t>New investments must </a:t>
            </a:r>
            <a:r>
              <a:rPr lang="en-US" dirty="0"/>
              <a:t>be considered in light of their impact on the risk and return of </a:t>
            </a:r>
            <a:r>
              <a:rPr lang="en-US" dirty="0" smtClean="0"/>
              <a:t>the </a:t>
            </a:r>
            <a:r>
              <a:rPr lang="en-US" i="1" dirty="0" smtClean="0">
                <a:solidFill>
                  <a:srgbClr val="FF0000"/>
                </a:solidFill>
              </a:rPr>
              <a:t>portfolio </a:t>
            </a:r>
            <a:r>
              <a:rPr lang="en-US" dirty="0">
                <a:solidFill>
                  <a:srgbClr val="FF0000"/>
                </a:solidFill>
              </a:rPr>
              <a:t>of assets</a:t>
            </a:r>
            <a:r>
              <a:rPr lang="en-US" dirty="0" smtClean="0"/>
              <a:t>.</a:t>
            </a:r>
          </a:p>
          <a:p>
            <a:pPr algn="just" rtl="0"/>
            <a:r>
              <a:rPr lang="en-US" dirty="0" smtClean="0"/>
              <a:t> </a:t>
            </a:r>
            <a:r>
              <a:rPr lang="en-US" dirty="0"/>
              <a:t>The financial manager’s goal is to create an </a:t>
            </a:r>
            <a:r>
              <a:rPr lang="en-US" b="1" dirty="0">
                <a:solidFill>
                  <a:schemeClr val="accent1"/>
                </a:solidFill>
              </a:rPr>
              <a:t>efficient </a:t>
            </a:r>
            <a:r>
              <a:rPr lang="en-US" b="1" dirty="0" smtClean="0">
                <a:solidFill>
                  <a:schemeClr val="accent1"/>
                </a:solidFill>
              </a:rPr>
              <a:t>portfolio</a:t>
            </a:r>
            <a:r>
              <a:rPr lang="en-US" b="1" dirty="0" smtClean="0"/>
              <a:t>, </a:t>
            </a:r>
            <a:r>
              <a:rPr lang="en-US" dirty="0" smtClean="0"/>
              <a:t>one </a:t>
            </a:r>
            <a:r>
              <a:rPr lang="en-US" dirty="0"/>
              <a:t>that maximizes return for a given level of risk or minimizes risk for </a:t>
            </a:r>
            <a:r>
              <a:rPr lang="en-US" dirty="0" smtClean="0"/>
              <a:t>a given </a:t>
            </a:r>
            <a:r>
              <a:rPr lang="en-US" dirty="0"/>
              <a:t>level of return</a:t>
            </a:r>
            <a:endParaRPr lang="ar-IQ" dirty="0"/>
          </a:p>
        </p:txBody>
      </p:sp>
    </p:spTree>
    <p:extLst>
      <p:ext uri="{BB962C8B-B14F-4D97-AF65-F5344CB8AC3E}">
        <p14:creationId xmlns:p14="http://schemas.microsoft.com/office/powerpoint/2010/main" val="3862234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649491"/>
          </a:xfrm>
        </p:spPr>
        <p:txBody>
          <a:bodyPr/>
          <a:lstStyle/>
          <a:p>
            <a:pPr marL="0" indent="0" algn="l" rtl="0">
              <a:buNone/>
            </a:pPr>
            <a:r>
              <a:rPr lang="en-US" b="1" dirty="0" smtClean="0">
                <a:solidFill>
                  <a:srgbClr val="FF0000"/>
                </a:solidFill>
              </a:rPr>
              <a:t>Here we need to discuss these points</a:t>
            </a:r>
            <a:r>
              <a:rPr lang="en-US" dirty="0" smtClean="0">
                <a:solidFill>
                  <a:srgbClr val="FF0000"/>
                </a:solidFill>
              </a:rPr>
              <a:t>:</a:t>
            </a:r>
          </a:p>
          <a:p>
            <a:pPr marL="0" indent="0" algn="l" rtl="0">
              <a:buNone/>
            </a:pPr>
            <a:r>
              <a:rPr lang="en-US" dirty="0" smtClean="0">
                <a:solidFill>
                  <a:srgbClr val="FF0000"/>
                </a:solidFill>
              </a:rPr>
              <a:t>1- </a:t>
            </a:r>
            <a:r>
              <a:rPr lang="en-US" b="1" dirty="0"/>
              <a:t>PORTFOLIO EXPECTED </a:t>
            </a:r>
            <a:r>
              <a:rPr lang="en-US" b="1" dirty="0" smtClean="0"/>
              <a:t>RETURNS</a:t>
            </a:r>
          </a:p>
          <a:p>
            <a:pPr marL="0" indent="0" algn="l" rtl="0">
              <a:buNone/>
            </a:pPr>
            <a:r>
              <a:rPr lang="en-US" b="1" dirty="0" smtClean="0">
                <a:solidFill>
                  <a:srgbClr val="FF0000"/>
                </a:solidFill>
              </a:rPr>
              <a:t>2- </a:t>
            </a:r>
            <a:r>
              <a:rPr lang="en-US" b="1" dirty="0"/>
              <a:t>Portfolio Variance and Standard </a:t>
            </a:r>
            <a:r>
              <a:rPr lang="en-US" b="1" dirty="0" smtClean="0"/>
              <a:t>Deviation</a:t>
            </a:r>
          </a:p>
          <a:p>
            <a:pPr marL="0" indent="0" algn="l" rtl="0">
              <a:buNone/>
            </a:pPr>
            <a:r>
              <a:rPr lang="en-US" b="1" dirty="0" smtClean="0">
                <a:solidFill>
                  <a:srgbClr val="FF0000"/>
                </a:solidFill>
              </a:rPr>
              <a:t>3- </a:t>
            </a:r>
            <a:r>
              <a:rPr lang="en-US" b="1" dirty="0"/>
              <a:t>SYSTEMATIC AND UNSYSTEMATIC RISK</a:t>
            </a:r>
            <a:endParaRPr lang="en-US" dirty="0" smtClean="0">
              <a:solidFill>
                <a:srgbClr val="FF0000"/>
              </a:solidFill>
            </a:endParaRPr>
          </a:p>
          <a:p>
            <a:pPr marL="0" indent="0" algn="l">
              <a:buNone/>
            </a:pPr>
            <a:endParaRPr lang="ar-IQ" dirty="0"/>
          </a:p>
        </p:txBody>
      </p:sp>
    </p:spTree>
    <p:extLst>
      <p:ext uri="{BB962C8B-B14F-4D97-AF65-F5344CB8AC3E}">
        <p14:creationId xmlns:p14="http://schemas.microsoft.com/office/powerpoint/2010/main" val="1023190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665833"/>
            <a:ext cx="8640960" cy="9629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2204864"/>
            <a:ext cx="8531442" cy="13521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05196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6147"/>
                                        </p:tgtEl>
                                        <p:attrNameLst>
                                          <p:attrName>style.visibility</p:attrName>
                                        </p:attrNameLst>
                                      </p:cBhvr>
                                      <p:to>
                                        <p:strVal val="visible"/>
                                      </p:to>
                                    </p:set>
                                    <p:animEffect transition="in" filter="circle(in)">
                                      <p:cBhvr>
                                        <p:cTn id="7" dur="2000"/>
                                        <p:tgtEl>
                                          <p:spTgt spid="6147"/>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6148"/>
                                        </p:tgtEl>
                                        <p:attrNameLst>
                                          <p:attrName>style.visibility</p:attrName>
                                        </p:attrNameLst>
                                      </p:cBhvr>
                                      <p:to>
                                        <p:strVal val="visible"/>
                                      </p:to>
                                    </p:set>
                                    <p:animEffect transition="in" filter="circle(in)">
                                      <p:cBhvr>
                                        <p:cTn id="12" dur="2000"/>
                                        <p:tgtEl>
                                          <p:spTgt spid="6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i="1" dirty="0">
                <a:solidFill>
                  <a:srgbClr val="FF0000"/>
                </a:solidFill>
              </a:rPr>
              <a:t>Diversification, correlation and return.(case study) </a:t>
            </a:r>
            <a:endParaRPr lang="ar-IQ" dirty="0">
              <a:solidFill>
                <a:srgbClr val="FF0000"/>
              </a:solidFill>
            </a:endParaRPr>
          </a:p>
        </p:txBody>
      </p:sp>
      <p:sp>
        <p:nvSpPr>
          <p:cNvPr id="3" name="عنصر نائب للمحتوى 2"/>
          <p:cNvSpPr>
            <a:spLocks noGrp="1"/>
          </p:cNvSpPr>
          <p:nvPr>
            <p:ph idx="1"/>
          </p:nvPr>
        </p:nvSpPr>
        <p:spPr/>
        <p:txBody>
          <a:bodyPr>
            <a:normAutofit lnSpcReduction="10000"/>
          </a:bodyPr>
          <a:lstStyle/>
          <a:p>
            <a:pPr algn="just" rtl="0"/>
            <a:r>
              <a:rPr lang="en-US" dirty="0"/>
              <a:t>We’ve seen earlier that portfolio risks can, in principle, be quite different from the risks </a:t>
            </a:r>
            <a:r>
              <a:rPr lang="en-US" dirty="0" smtClean="0"/>
              <a:t>of the </a:t>
            </a:r>
            <a:r>
              <a:rPr lang="en-US" dirty="0"/>
              <a:t>assets that make up the portfolio. We now look more closely at the riskiness of an </a:t>
            </a:r>
            <a:r>
              <a:rPr lang="en-US" dirty="0" smtClean="0"/>
              <a:t>individual asset </a:t>
            </a:r>
            <a:r>
              <a:rPr lang="en-US" dirty="0"/>
              <a:t>versus the risk of a portfolio of many different assets</a:t>
            </a:r>
            <a:r>
              <a:rPr lang="en-US" dirty="0" smtClean="0"/>
              <a:t>.</a:t>
            </a:r>
          </a:p>
          <a:p>
            <a:pPr algn="just" rtl="0"/>
            <a:r>
              <a:rPr lang="en-US" dirty="0" smtClean="0"/>
              <a:t> </a:t>
            </a:r>
            <a:r>
              <a:rPr lang="en-US" dirty="0"/>
              <a:t>We will once again </a:t>
            </a:r>
            <a:r>
              <a:rPr lang="en-US" dirty="0" smtClean="0"/>
              <a:t>examine some </a:t>
            </a:r>
            <a:r>
              <a:rPr lang="en-US" dirty="0"/>
              <a:t>market history to get an idea of what happens with actual </a:t>
            </a:r>
            <a:r>
              <a:rPr lang="en-US" dirty="0" smtClean="0"/>
              <a:t>investments.</a:t>
            </a:r>
            <a:endParaRPr lang="ar-IQ" dirty="0"/>
          </a:p>
        </p:txBody>
      </p:sp>
    </p:spTree>
    <p:extLst>
      <p:ext uri="{BB962C8B-B14F-4D97-AF65-F5344CB8AC3E}">
        <p14:creationId xmlns:p14="http://schemas.microsoft.com/office/powerpoint/2010/main" val="133776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48680"/>
            <a:ext cx="8229600" cy="2088232"/>
          </a:xfrm>
        </p:spPr>
        <p:txBody>
          <a:bodyPr>
            <a:normAutofit fontScale="90000"/>
          </a:bodyPr>
          <a:lstStyle/>
          <a:p>
            <a:r>
              <a:rPr lang="en-US" dirty="0" smtClean="0">
                <a:solidFill>
                  <a:srgbClr val="FF0000"/>
                </a:solidFill>
              </a:rPr>
              <a:t>Philosophy Question?</a:t>
            </a:r>
            <a:r>
              <a:rPr lang="ar-IQ" dirty="0" smtClean="0">
                <a:solidFill>
                  <a:srgbClr val="FF0000"/>
                </a:solidFill>
              </a:rPr>
              <a:t/>
            </a:r>
            <a:br>
              <a:rPr lang="ar-IQ" dirty="0" smtClean="0">
                <a:solidFill>
                  <a:srgbClr val="FF0000"/>
                </a:solidFill>
              </a:rPr>
            </a:br>
            <a:r>
              <a:rPr lang="en-US" dirty="0" smtClean="0">
                <a:solidFill>
                  <a:srgbClr val="00B0F0"/>
                </a:solidFill>
              </a:rPr>
              <a:t>Is diversification work?? </a:t>
            </a:r>
            <a:r>
              <a:rPr lang="ar-IQ" dirty="0" smtClean="0">
                <a:solidFill>
                  <a:srgbClr val="00B0F0"/>
                </a:solidFill>
              </a:rPr>
              <a:t/>
            </a:r>
            <a:br>
              <a:rPr lang="ar-IQ" dirty="0" smtClean="0">
                <a:solidFill>
                  <a:srgbClr val="00B0F0"/>
                </a:solidFill>
              </a:rPr>
            </a:br>
            <a:r>
              <a:rPr lang="en-US" b="1" dirty="0" smtClean="0">
                <a:solidFill>
                  <a:srgbClr val="FF0000"/>
                </a:solidFill>
              </a:rPr>
              <a:t/>
            </a:r>
            <a:br>
              <a:rPr lang="en-US" b="1" dirty="0" smtClean="0">
                <a:solidFill>
                  <a:srgbClr val="FF0000"/>
                </a:solidFill>
              </a:rPr>
            </a:br>
            <a:endParaRPr lang="ar-IQ" dirty="0"/>
          </a:p>
        </p:txBody>
      </p:sp>
      <p:sp>
        <p:nvSpPr>
          <p:cNvPr id="3" name="عنصر نائب للمحتوى 2"/>
          <p:cNvSpPr>
            <a:spLocks noGrp="1"/>
          </p:cNvSpPr>
          <p:nvPr>
            <p:ph idx="1"/>
          </p:nvPr>
        </p:nvSpPr>
        <p:spPr>
          <a:xfrm>
            <a:off x="457200" y="2348880"/>
            <a:ext cx="8229600" cy="3777283"/>
          </a:xfrm>
        </p:spPr>
        <p:txBody>
          <a:bodyPr>
            <a:normAutofit/>
          </a:bodyPr>
          <a:lstStyle/>
          <a:p>
            <a:pPr marL="0" indent="0" algn="l" rtl="0">
              <a:buNone/>
            </a:pPr>
            <a:r>
              <a:rPr lang="en-US" sz="3600" b="1" dirty="0" smtClean="0">
                <a:solidFill>
                  <a:srgbClr val="FF0000"/>
                </a:solidFill>
              </a:rPr>
              <a:t>Here we need to discuss these points</a:t>
            </a:r>
            <a:r>
              <a:rPr lang="en-US" sz="3600" dirty="0" smtClean="0">
                <a:solidFill>
                  <a:srgbClr val="FF0000"/>
                </a:solidFill>
              </a:rPr>
              <a:t>:</a:t>
            </a:r>
            <a:br>
              <a:rPr lang="en-US" sz="3600" dirty="0" smtClean="0">
                <a:solidFill>
                  <a:srgbClr val="FF0000"/>
                </a:solidFill>
              </a:rPr>
            </a:br>
            <a:endParaRPr lang="en-US" sz="3600" dirty="0" smtClean="0"/>
          </a:p>
          <a:p>
            <a:pPr marL="0" indent="0" algn="l" rtl="0">
              <a:buNone/>
            </a:pPr>
            <a:r>
              <a:rPr lang="en-US" dirty="0" smtClean="0"/>
              <a:t>1- </a:t>
            </a:r>
            <a:r>
              <a:rPr lang="en-US" b="1" dirty="0"/>
              <a:t>THE PRINCIPLE OF </a:t>
            </a:r>
            <a:r>
              <a:rPr lang="en-US" b="1" dirty="0" smtClean="0"/>
              <a:t>DIVERSIFICATION</a:t>
            </a:r>
          </a:p>
          <a:p>
            <a:pPr marL="0" indent="0" algn="l" rtl="0">
              <a:buNone/>
            </a:pPr>
            <a:endParaRPr lang="en-US" b="1" dirty="0" smtClean="0"/>
          </a:p>
          <a:p>
            <a:pPr marL="0" indent="0" algn="l" rtl="0">
              <a:buNone/>
            </a:pPr>
            <a:r>
              <a:rPr lang="en-US" b="1" dirty="0" smtClean="0"/>
              <a:t>2-The effect of  Correlation in risk and return of portfolio</a:t>
            </a:r>
          </a:p>
          <a:p>
            <a:pPr marL="0" indent="0" algn="l" rtl="0">
              <a:buNone/>
            </a:pPr>
            <a:endParaRPr lang="ar-IQ" dirty="0"/>
          </a:p>
        </p:txBody>
      </p:sp>
    </p:spTree>
    <p:extLst>
      <p:ext uri="{BB962C8B-B14F-4D97-AF65-F5344CB8AC3E}">
        <p14:creationId xmlns:p14="http://schemas.microsoft.com/office/powerpoint/2010/main" val="2000551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75656" y="620688"/>
            <a:ext cx="4752528" cy="52565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60150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circle(in)">
                                      <p:cBhvr>
                                        <p:cTn id="7" dur="2000"/>
                                        <p:tgtEl>
                                          <p:spTgt spid="71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Chapter outline </a:t>
            </a:r>
            <a:endParaRPr lang="ar-IQ" dirty="0"/>
          </a:p>
        </p:txBody>
      </p:sp>
      <p:sp>
        <p:nvSpPr>
          <p:cNvPr id="3" name="عنصر نائب للمحتوى 2"/>
          <p:cNvSpPr>
            <a:spLocks noGrp="1"/>
          </p:cNvSpPr>
          <p:nvPr>
            <p:ph idx="1"/>
          </p:nvPr>
        </p:nvSpPr>
        <p:spPr/>
        <p:txBody>
          <a:bodyPr>
            <a:normAutofit fontScale="70000" lnSpcReduction="20000"/>
          </a:bodyPr>
          <a:lstStyle/>
          <a:p>
            <a:pPr algn="l" rtl="0">
              <a:lnSpc>
                <a:spcPct val="115000"/>
              </a:lnSpc>
              <a:spcAft>
                <a:spcPts val="0"/>
              </a:spcAft>
              <a:tabLst>
                <a:tab pos="1159510" algn="l"/>
              </a:tabLst>
            </a:pPr>
            <a:r>
              <a:rPr lang="en-US" i="1" dirty="0" smtClean="0">
                <a:effectLst/>
                <a:latin typeface="Times New Roman"/>
                <a:ea typeface="Calibri"/>
                <a:cs typeface="Arial"/>
              </a:rPr>
              <a:t>1-Risk and return of single asset.( case study)</a:t>
            </a:r>
            <a:endParaRPr lang="en-US" sz="2400" dirty="0">
              <a:ea typeface="Calibri"/>
              <a:cs typeface="Arial"/>
            </a:endParaRPr>
          </a:p>
          <a:p>
            <a:pPr algn="l" rtl="0">
              <a:lnSpc>
                <a:spcPct val="115000"/>
              </a:lnSpc>
              <a:spcAft>
                <a:spcPts val="0"/>
              </a:spcAft>
              <a:tabLst>
                <a:tab pos="1159510" algn="l"/>
              </a:tabLst>
            </a:pPr>
            <a:r>
              <a:rPr lang="en-US" i="1" dirty="0" smtClean="0">
                <a:effectLst/>
                <a:latin typeface="Times New Roman"/>
                <a:ea typeface="Calibri"/>
                <a:cs typeface="Arial"/>
              </a:rPr>
              <a:t>2-Risk measurement ( web working)</a:t>
            </a:r>
            <a:endParaRPr lang="en-US" sz="2400" dirty="0">
              <a:ea typeface="Calibri"/>
              <a:cs typeface="Arial"/>
            </a:endParaRPr>
          </a:p>
          <a:p>
            <a:pPr algn="l" rtl="0">
              <a:lnSpc>
                <a:spcPct val="115000"/>
              </a:lnSpc>
              <a:spcAft>
                <a:spcPts val="0"/>
              </a:spcAft>
              <a:tabLst>
                <a:tab pos="1159510" algn="l"/>
              </a:tabLst>
            </a:pPr>
            <a:r>
              <a:rPr lang="en-US" i="1" dirty="0" smtClean="0">
                <a:effectLst/>
                <a:latin typeface="Times New Roman"/>
                <a:ea typeface="Calibri"/>
                <a:cs typeface="Arial"/>
              </a:rPr>
              <a:t>3-Risk and return of portfolio.(case study)</a:t>
            </a:r>
            <a:endParaRPr lang="en-US" sz="2400" dirty="0">
              <a:ea typeface="Calibri"/>
              <a:cs typeface="Arial"/>
            </a:endParaRPr>
          </a:p>
          <a:p>
            <a:pPr algn="l" rtl="0">
              <a:lnSpc>
                <a:spcPct val="115000"/>
              </a:lnSpc>
              <a:spcAft>
                <a:spcPts val="0"/>
              </a:spcAft>
              <a:tabLst>
                <a:tab pos="1159510" algn="l"/>
              </a:tabLst>
            </a:pPr>
            <a:r>
              <a:rPr lang="en-US" i="1" dirty="0" smtClean="0">
                <a:effectLst/>
                <a:latin typeface="Times New Roman"/>
                <a:ea typeface="Calibri"/>
                <a:cs typeface="Arial"/>
              </a:rPr>
              <a:t>4-Diversification, correlation and return.(case study) </a:t>
            </a:r>
            <a:endParaRPr lang="en-US" sz="2400" dirty="0">
              <a:ea typeface="Calibri"/>
              <a:cs typeface="Arial"/>
            </a:endParaRPr>
          </a:p>
          <a:p>
            <a:pPr algn="l" rtl="0">
              <a:lnSpc>
                <a:spcPct val="115000"/>
              </a:lnSpc>
              <a:spcAft>
                <a:spcPts val="0"/>
              </a:spcAft>
              <a:tabLst>
                <a:tab pos="1159510" algn="l"/>
              </a:tabLst>
            </a:pPr>
            <a:r>
              <a:rPr lang="en-US" i="1" dirty="0" smtClean="0">
                <a:effectLst/>
                <a:latin typeface="Times New Roman"/>
                <a:ea typeface="Calibri"/>
                <a:cs typeface="Arial"/>
              </a:rPr>
              <a:t>5-Optimal portfolio.(case study)</a:t>
            </a:r>
            <a:endParaRPr lang="en-US" sz="2400" dirty="0">
              <a:ea typeface="Calibri"/>
              <a:cs typeface="Arial"/>
            </a:endParaRPr>
          </a:p>
          <a:p>
            <a:pPr algn="l" rtl="0">
              <a:lnSpc>
                <a:spcPct val="115000"/>
              </a:lnSpc>
              <a:spcAft>
                <a:spcPts val="0"/>
              </a:spcAft>
              <a:tabLst>
                <a:tab pos="1159510" algn="l"/>
              </a:tabLst>
            </a:pPr>
            <a:r>
              <a:rPr lang="en-US" i="1" dirty="0" smtClean="0">
                <a:effectLst/>
                <a:latin typeface="Times New Roman"/>
                <a:ea typeface="Calibri"/>
                <a:cs typeface="Arial"/>
              </a:rPr>
              <a:t>6-Portfolio strategies ( web working)</a:t>
            </a:r>
            <a:endParaRPr lang="en-US" sz="2400" dirty="0">
              <a:ea typeface="Calibri"/>
              <a:cs typeface="Arial"/>
            </a:endParaRPr>
          </a:p>
          <a:p>
            <a:pPr algn="l" rtl="0">
              <a:lnSpc>
                <a:spcPct val="115000"/>
              </a:lnSpc>
              <a:spcAft>
                <a:spcPts val="0"/>
              </a:spcAft>
              <a:tabLst>
                <a:tab pos="1159510" algn="l"/>
              </a:tabLst>
            </a:pPr>
            <a:r>
              <a:rPr lang="en-US" i="1" dirty="0" smtClean="0">
                <a:effectLst/>
                <a:latin typeface="Times New Roman"/>
                <a:ea typeface="Calibri"/>
                <a:cs typeface="Arial"/>
              </a:rPr>
              <a:t>7-New Challenges in portfolio Optimization (web working)</a:t>
            </a:r>
            <a:endParaRPr lang="en-US" sz="2400" dirty="0">
              <a:ea typeface="Calibri"/>
              <a:cs typeface="Arial"/>
            </a:endParaRPr>
          </a:p>
          <a:p>
            <a:pPr algn="l" rtl="0">
              <a:lnSpc>
                <a:spcPct val="115000"/>
              </a:lnSpc>
              <a:spcAft>
                <a:spcPts val="0"/>
              </a:spcAft>
              <a:tabLst>
                <a:tab pos="1159510" algn="l"/>
              </a:tabLst>
            </a:pPr>
            <a:r>
              <a:rPr lang="en-US" i="1" dirty="0" smtClean="0">
                <a:effectLst/>
                <a:latin typeface="Times New Roman"/>
                <a:ea typeface="Calibri"/>
                <a:cs typeface="Arial"/>
              </a:rPr>
              <a:t>8-International Diversification</a:t>
            </a:r>
            <a:endParaRPr lang="en-US" sz="2400" dirty="0">
              <a:ea typeface="Calibri"/>
              <a:cs typeface="Arial"/>
            </a:endParaRPr>
          </a:p>
          <a:p>
            <a:pPr algn="l" rtl="0">
              <a:lnSpc>
                <a:spcPct val="115000"/>
              </a:lnSpc>
              <a:spcAft>
                <a:spcPts val="0"/>
              </a:spcAft>
            </a:pPr>
            <a:r>
              <a:rPr lang="en-US" i="1" dirty="0" smtClean="0">
                <a:solidFill>
                  <a:srgbClr val="231F20"/>
                </a:solidFill>
                <a:effectLst/>
                <a:latin typeface="Times New Roman"/>
                <a:ea typeface="Calibri"/>
                <a:cs typeface="Arial"/>
              </a:rPr>
              <a:t>9-Optimal International Asset Allocation </a:t>
            </a:r>
            <a:endParaRPr lang="en-US" sz="2400" dirty="0">
              <a:ea typeface="Calibri"/>
              <a:cs typeface="Arial"/>
            </a:endParaRPr>
          </a:p>
          <a:p>
            <a:pPr algn="l" rtl="0">
              <a:lnSpc>
                <a:spcPct val="115000"/>
              </a:lnSpc>
              <a:spcAft>
                <a:spcPts val="0"/>
              </a:spcAft>
            </a:pPr>
            <a:r>
              <a:rPr lang="en-US" i="1" dirty="0" smtClean="0">
                <a:solidFill>
                  <a:srgbClr val="231F20"/>
                </a:solidFill>
                <a:effectLst/>
                <a:latin typeface="Times New Roman"/>
                <a:ea typeface="Calibri"/>
                <a:cs typeface="Arial"/>
              </a:rPr>
              <a:t> 10-Measuring the Total Return from Foreign Portfolio Investing </a:t>
            </a:r>
            <a:endParaRPr lang="en-US" sz="2400" dirty="0">
              <a:ea typeface="Calibri"/>
              <a:cs typeface="Arial"/>
            </a:endParaRPr>
          </a:p>
          <a:p>
            <a:pPr algn="l" rtl="0"/>
            <a:r>
              <a:rPr lang="en-US" i="1" dirty="0" smtClean="0">
                <a:solidFill>
                  <a:srgbClr val="231F20"/>
                </a:solidFill>
                <a:effectLst/>
                <a:latin typeface="Times New Roman"/>
                <a:ea typeface="Calibri"/>
              </a:rPr>
              <a:t>11-Measuring Exchange Risk on Foreign Securities</a:t>
            </a:r>
            <a:endParaRPr lang="ar-IQ" dirty="0"/>
          </a:p>
        </p:txBody>
      </p:sp>
    </p:spTree>
    <p:extLst>
      <p:ext uri="{BB962C8B-B14F-4D97-AF65-F5344CB8AC3E}">
        <p14:creationId xmlns:p14="http://schemas.microsoft.com/office/powerpoint/2010/main" val="2118241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arn(inVertic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barn(inVertical)">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barn(inVertical)">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barn(inVertical)">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barn(inVertical)">
                                      <p:cBhvr>
                                        <p:cTn id="34" dur="5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barn(inVertical)">
                                      <p:cBhvr>
                                        <p:cTn id="39" dur="500"/>
                                        <p:tgtEl>
                                          <p:spTgt spid="3">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grpId="0" nodeType="click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Effect transition="in" filter="barn(inVertical)">
                                      <p:cBhvr>
                                        <p:cTn id="44" dur="500"/>
                                        <p:tgtEl>
                                          <p:spTgt spid="3">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barn(inVertical)">
                                      <p:cBhvr>
                                        <p:cTn id="49" dur="500"/>
                                        <p:tgtEl>
                                          <p:spTgt spid="3">
                                            <p:txEl>
                                              <p:pRg st="7" end="7"/>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16" presetClass="entr" presetSubtype="21" fill="hold" grpId="0" nodeType="clickEffect">
                                  <p:stCondLst>
                                    <p:cond delay="0"/>
                                  </p:stCondLst>
                                  <p:childTnLst>
                                    <p:set>
                                      <p:cBhvr>
                                        <p:cTn id="53" dur="1" fill="hold">
                                          <p:stCondLst>
                                            <p:cond delay="0"/>
                                          </p:stCondLst>
                                        </p:cTn>
                                        <p:tgtEl>
                                          <p:spTgt spid="3">
                                            <p:txEl>
                                              <p:pRg st="8" end="8"/>
                                            </p:txEl>
                                          </p:spTgt>
                                        </p:tgtEl>
                                        <p:attrNameLst>
                                          <p:attrName>style.visibility</p:attrName>
                                        </p:attrNameLst>
                                      </p:cBhvr>
                                      <p:to>
                                        <p:strVal val="visible"/>
                                      </p:to>
                                    </p:set>
                                    <p:animEffect transition="in" filter="barn(inVertical)">
                                      <p:cBhvr>
                                        <p:cTn id="54" dur="500"/>
                                        <p:tgtEl>
                                          <p:spTgt spid="3">
                                            <p:txEl>
                                              <p:pRg st="8" end="8"/>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16" presetClass="entr" presetSubtype="21" fill="hold" grpId="0" nodeType="clickEffect">
                                  <p:stCondLst>
                                    <p:cond delay="0"/>
                                  </p:stCondLst>
                                  <p:childTnLst>
                                    <p:set>
                                      <p:cBhvr>
                                        <p:cTn id="58" dur="1" fill="hold">
                                          <p:stCondLst>
                                            <p:cond delay="0"/>
                                          </p:stCondLst>
                                        </p:cTn>
                                        <p:tgtEl>
                                          <p:spTgt spid="3">
                                            <p:txEl>
                                              <p:pRg st="9" end="9"/>
                                            </p:txEl>
                                          </p:spTgt>
                                        </p:tgtEl>
                                        <p:attrNameLst>
                                          <p:attrName>style.visibility</p:attrName>
                                        </p:attrNameLst>
                                      </p:cBhvr>
                                      <p:to>
                                        <p:strVal val="visible"/>
                                      </p:to>
                                    </p:set>
                                    <p:animEffect transition="in" filter="barn(inVertical)">
                                      <p:cBhvr>
                                        <p:cTn id="59" dur="500"/>
                                        <p:tgtEl>
                                          <p:spTgt spid="3">
                                            <p:txEl>
                                              <p:pRg st="9" end="9"/>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16" presetClass="entr" presetSubtype="21" fill="hold" grpId="0" nodeType="clickEffect">
                                  <p:stCondLst>
                                    <p:cond delay="0"/>
                                  </p:stCondLst>
                                  <p:childTnLst>
                                    <p:set>
                                      <p:cBhvr>
                                        <p:cTn id="63" dur="1" fill="hold">
                                          <p:stCondLst>
                                            <p:cond delay="0"/>
                                          </p:stCondLst>
                                        </p:cTn>
                                        <p:tgtEl>
                                          <p:spTgt spid="3">
                                            <p:txEl>
                                              <p:pRg st="10" end="10"/>
                                            </p:txEl>
                                          </p:spTgt>
                                        </p:tgtEl>
                                        <p:attrNameLst>
                                          <p:attrName>style.visibility</p:attrName>
                                        </p:attrNameLst>
                                      </p:cBhvr>
                                      <p:to>
                                        <p:strVal val="visible"/>
                                      </p:to>
                                    </p:set>
                                    <p:animEffect transition="in" filter="barn(inVertical)">
                                      <p:cBhvr>
                                        <p:cTn id="64"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2890" y="1556792"/>
            <a:ext cx="9053512" cy="33611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54048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circle(in)">
                                      <p:cBhvr>
                                        <p:cTn id="7" dur="2000"/>
                                        <p:tgtEl>
                                          <p:spTgt spid="81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7504" y="836712"/>
            <a:ext cx="8649711" cy="49685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4993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circle(in)">
                                      <p:cBhvr>
                                        <p:cTn id="7" dur="2000"/>
                                        <p:tgtEl>
                                          <p:spTgt spid="92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620688"/>
            <a:ext cx="8784976" cy="52565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15419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0244"/>
                                        </p:tgtEl>
                                        <p:attrNameLst>
                                          <p:attrName>style.visibility</p:attrName>
                                        </p:attrNameLst>
                                      </p:cBhvr>
                                      <p:to>
                                        <p:strVal val="visible"/>
                                      </p:to>
                                    </p:set>
                                    <p:animEffect transition="in" filter="circle(in)">
                                      <p:cBhvr>
                                        <p:cTn id="7" dur="2000"/>
                                        <p:tgtEl>
                                          <p:spTgt spid="102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19" y="548680"/>
            <a:ext cx="8712969" cy="4896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87326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1267"/>
                                        </p:tgtEl>
                                        <p:attrNameLst>
                                          <p:attrName>style.visibility</p:attrName>
                                        </p:attrNameLst>
                                      </p:cBhvr>
                                      <p:to>
                                        <p:strVal val="visible"/>
                                      </p:to>
                                    </p:set>
                                    <p:animEffect transition="in" filter="circle(in)">
                                      <p:cBhvr>
                                        <p:cTn id="7" dur="2000"/>
                                        <p:tgtEl>
                                          <p:spTgt spid="112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C:\Users\boos\Desktop\image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692696"/>
            <a:ext cx="6648217" cy="44644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6679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4338"/>
                                        </p:tgtEl>
                                        <p:attrNameLst>
                                          <p:attrName>style.visibility</p:attrName>
                                        </p:attrNameLst>
                                      </p:cBhvr>
                                      <p:to>
                                        <p:strVal val="visible"/>
                                      </p:to>
                                    </p:set>
                                    <p:animEffect transition="in" filter="circle(in)">
                                      <p:cBhvr>
                                        <p:cTn id="7" dur="2000"/>
                                        <p:tgtEl>
                                          <p:spTgt spid="143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Users\boos\Desktop\EXHIBIT+5-17+Relationship+between+Risk+and+Retur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5345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circle(in)">
                                      <p:cBhvr>
                                        <p:cTn id="7" dur="2000"/>
                                        <p:tgtEl>
                                          <p:spTgt spid="122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C:\Users\boos\Desktop\images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5158" y="836712"/>
            <a:ext cx="6569582" cy="51125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0194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circle(in)">
                                      <p:cBhvr>
                                        <p:cTn id="7" dur="2000"/>
                                        <p:tgtEl>
                                          <p:spTgt spid="133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i="1" dirty="0">
                <a:solidFill>
                  <a:srgbClr val="FF0000"/>
                </a:solidFill>
              </a:rPr>
              <a:t>Optimal portfolio.(case study)</a:t>
            </a:r>
            <a:endParaRPr lang="ar-IQ" dirty="0">
              <a:solidFill>
                <a:srgbClr val="FF0000"/>
              </a:solidFill>
            </a:endParaRPr>
          </a:p>
        </p:txBody>
      </p:sp>
      <p:sp>
        <p:nvSpPr>
          <p:cNvPr id="3" name="عنصر نائب للمحتوى 2"/>
          <p:cNvSpPr>
            <a:spLocks noGrp="1"/>
          </p:cNvSpPr>
          <p:nvPr>
            <p:ph idx="1"/>
          </p:nvPr>
        </p:nvSpPr>
        <p:spPr/>
        <p:txBody>
          <a:bodyPr>
            <a:normAutofit lnSpcReduction="10000"/>
          </a:bodyPr>
          <a:lstStyle/>
          <a:p>
            <a:pPr algn="just" rtl="0"/>
            <a:r>
              <a:rPr lang="en-US" dirty="0"/>
              <a:t>Given the full set of potential portfolios </a:t>
            </a:r>
            <a:r>
              <a:rPr lang="en-US" dirty="0" smtClean="0"/>
              <a:t>that could </a:t>
            </a:r>
            <a:r>
              <a:rPr lang="en-US" dirty="0"/>
              <a:t>be constructed from the </a:t>
            </a:r>
            <a:r>
              <a:rPr lang="en-US" dirty="0" smtClean="0"/>
              <a:t>available assets</a:t>
            </a:r>
            <a:r>
              <a:rPr lang="en-US" dirty="0"/>
              <a:t>, which portfolio should actually be held</a:t>
            </a:r>
            <a:r>
              <a:rPr lang="en-US" dirty="0" smtClean="0"/>
              <a:t>?</a:t>
            </a:r>
          </a:p>
          <a:p>
            <a:pPr algn="just" rtl="0"/>
            <a:r>
              <a:rPr lang="en-US" dirty="0" smtClean="0"/>
              <a:t> </a:t>
            </a:r>
            <a:r>
              <a:rPr lang="en-US" dirty="0"/>
              <a:t>This choice involves two </a:t>
            </a:r>
            <a:r>
              <a:rPr lang="en-US" dirty="0" smtClean="0"/>
              <a:t>separate decisions</a:t>
            </a:r>
            <a:r>
              <a:rPr lang="en-US" dirty="0"/>
              <a:t>: (1) determining the efficient set of portfolios and (2) choosing from </a:t>
            </a:r>
            <a:r>
              <a:rPr lang="en-US" dirty="0" smtClean="0"/>
              <a:t>the efficient </a:t>
            </a:r>
            <a:r>
              <a:rPr lang="en-US" dirty="0"/>
              <a:t>set the single portfolio that is best for the specific investor.</a:t>
            </a:r>
            <a:endParaRPr lang="ar-IQ" dirty="0"/>
          </a:p>
        </p:txBody>
      </p:sp>
    </p:spTree>
    <p:extLst>
      <p:ext uri="{BB962C8B-B14F-4D97-AF65-F5344CB8AC3E}">
        <p14:creationId xmlns:p14="http://schemas.microsoft.com/office/powerpoint/2010/main" val="635858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92696"/>
            <a:ext cx="8229600" cy="5433467"/>
          </a:xfrm>
        </p:spPr>
        <p:txBody>
          <a:bodyPr>
            <a:normAutofit/>
          </a:bodyPr>
          <a:lstStyle/>
          <a:p>
            <a:pPr marL="0" indent="0" algn="l" rtl="0">
              <a:buNone/>
            </a:pPr>
            <a:r>
              <a:rPr lang="en-US" b="1" dirty="0" smtClean="0">
                <a:solidFill>
                  <a:srgbClr val="FF0000"/>
                </a:solidFill>
              </a:rPr>
              <a:t>Here we need to discuss these points:</a:t>
            </a:r>
          </a:p>
          <a:p>
            <a:pPr marL="0" indent="0" algn="l" rtl="0">
              <a:buNone/>
            </a:pPr>
            <a:r>
              <a:rPr lang="en-US" dirty="0" smtClean="0"/>
              <a:t>1- CAPM model</a:t>
            </a:r>
          </a:p>
          <a:p>
            <a:pPr marL="0" indent="0" algn="l" rtl="0">
              <a:buNone/>
            </a:pPr>
            <a:r>
              <a:rPr lang="en-US" dirty="0" smtClean="0"/>
              <a:t>2- Beta of portfolio</a:t>
            </a:r>
          </a:p>
          <a:p>
            <a:pPr marL="0" indent="0" algn="l" rtl="0">
              <a:buNone/>
            </a:pPr>
            <a:r>
              <a:rPr lang="en-US" dirty="0" smtClean="0"/>
              <a:t>3- SML &amp; CML</a:t>
            </a:r>
          </a:p>
          <a:p>
            <a:pPr marL="0" indent="0" algn="l" rtl="0">
              <a:buNone/>
            </a:pPr>
            <a:r>
              <a:rPr lang="en-US" dirty="0" smtClean="0"/>
              <a:t>4-</a:t>
            </a:r>
            <a:r>
              <a:rPr lang="en-US" dirty="0"/>
              <a:t>The Efficient </a:t>
            </a:r>
            <a:r>
              <a:rPr lang="en-US" dirty="0" smtClean="0"/>
              <a:t>Frontier</a:t>
            </a:r>
          </a:p>
          <a:p>
            <a:pPr marL="0" indent="0" algn="l" rtl="0">
              <a:buNone/>
            </a:pPr>
            <a:r>
              <a:rPr lang="en-US" dirty="0" smtClean="0"/>
              <a:t>5- </a:t>
            </a:r>
            <a:r>
              <a:rPr lang="en-US" dirty="0"/>
              <a:t>Risk–Return Indifference </a:t>
            </a:r>
            <a:r>
              <a:rPr lang="en-US" dirty="0" smtClean="0"/>
              <a:t>Curves</a:t>
            </a:r>
          </a:p>
          <a:p>
            <a:pPr marL="0" indent="0" algn="l" rtl="0">
              <a:buNone/>
            </a:pPr>
            <a:r>
              <a:rPr lang="en-US" dirty="0" smtClean="0"/>
              <a:t>6- </a:t>
            </a:r>
            <a:r>
              <a:rPr lang="en-US" dirty="0"/>
              <a:t>The Optimal Portfolio for an </a:t>
            </a:r>
            <a:r>
              <a:rPr lang="en-US" dirty="0" smtClean="0"/>
              <a:t>Investor</a:t>
            </a:r>
          </a:p>
          <a:p>
            <a:pPr marL="0" indent="0" algn="l" rtl="0">
              <a:buNone/>
            </a:pPr>
            <a:endParaRPr lang="ar-IQ" dirty="0"/>
          </a:p>
        </p:txBody>
      </p:sp>
    </p:spTree>
    <p:extLst>
      <p:ext uri="{BB962C8B-B14F-4D97-AF65-F5344CB8AC3E}">
        <p14:creationId xmlns:p14="http://schemas.microsoft.com/office/powerpoint/2010/main" val="4006660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9552" y="3573016"/>
            <a:ext cx="8329011" cy="13785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8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476672"/>
            <a:ext cx="8454644" cy="18270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02408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6387"/>
                                        </p:tgtEl>
                                        <p:attrNameLst>
                                          <p:attrName>style.visibility</p:attrName>
                                        </p:attrNameLst>
                                      </p:cBhvr>
                                      <p:to>
                                        <p:strVal val="visible"/>
                                      </p:to>
                                    </p:set>
                                    <p:animEffect transition="in" filter="circle(in)">
                                      <p:cBhvr>
                                        <p:cTn id="7" dur="2000"/>
                                        <p:tgtEl>
                                          <p:spTgt spid="16387"/>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16386"/>
                                        </p:tgtEl>
                                        <p:attrNameLst>
                                          <p:attrName>style.visibility</p:attrName>
                                        </p:attrNameLst>
                                      </p:cBhvr>
                                      <p:to>
                                        <p:strVal val="visible"/>
                                      </p:to>
                                    </p:set>
                                    <p:animEffect transition="in" filter="circle(in)">
                                      <p:cBhvr>
                                        <p:cTn id="12" dur="2000"/>
                                        <p:tgtEl>
                                          <p:spTgt spid="16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pt-BR" b="1" i="0" u="none" strike="noStrike" baseline="0" dirty="0" smtClean="0">
                <a:solidFill>
                  <a:srgbClr val="FF0000"/>
                </a:solidFill>
                <a:latin typeface="Univers-CondensedBold"/>
              </a:rPr>
              <a:t>L E A R N I N G G O A L S</a:t>
            </a:r>
            <a:endParaRPr lang="ar-IQ" dirty="0">
              <a:solidFill>
                <a:srgbClr val="FF0000"/>
              </a:solidFill>
            </a:endParaRPr>
          </a:p>
        </p:txBody>
      </p:sp>
      <p:sp>
        <p:nvSpPr>
          <p:cNvPr id="3" name="عنصر نائب للمحتوى 2"/>
          <p:cNvSpPr>
            <a:spLocks noGrp="1"/>
          </p:cNvSpPr>
          <p:nvPr>
            <p:ph idx="1"/>
          </p:nvPr>
        </p:nvSpPr>
        <p:spPr>
          <a:xfrm>
            <a:off x="457200" y="1268760"/>
            <a:ext cx="8229600" cy="5256584"/>
          </a:xfrm>
        </p:spPr>
        <p:txBody>
          <a:bodyPr>
            <a:noAutofit/>
          </a:bodyPr>
          <a:lstStyle/>
          <a:p>
            <a:pPr algn="just" rtl="0"/>
            <a:r>
              <a:rPr lang="en-US" sz="1800" b="0" i="0" u="none" strike="noStrike" baseline="0" dirty="0" smtClean="0">
                <a:solidFill>
                  <a:srgbClr val="231F20"/>
                </a:solidFill>
                <a:latin typeface="Univers-Condensed"/>
              </a:rPr>
              <a:t>1- Understand the meaning and fundamentals of risk,</a:t>
            </a:r>
            <a:r>
              <a:rPr lang="en-US" sz="1800" b="0" i="0" u="none" strike="noStrike" dirty="0" smtClean="0">
                <a:solidFill>
                  <a:srgbClr val="231F20"/>
                </a:solidFill>
                <a:latin typeface="Univers-Condensed"/>
              </a:rPr>
              <a:t> </a:t>
            </a:r>
            <a:r>
              <a:rPr lang="en-US" sz="1800" b="0" i="0" u="none" strike="noStrike" baseline="0" dirty="0" smtClean="0">
                <a:solidFill>
                  <a:srgbClr val="231F20"/>
                </a:solidFill>
                <a:latin typeface="Univers-Condensed"/>
              </a:rPr>
              <a:t>return, and risk preferences.</a:t>
            </a:r>
          </a:p>
          <a:p>
            <a:pPr algn="just" rtl="0"/>
            <a:r>
              <a:rPr lang="en-US" sz="1800" b="0" i="0" u="none" strike="noStrike" baseline="0" dirty="0" smtClean="0">
                <a:solidFill>
                  <a:srgbClr val="231F20"/>
                </a:solidFill>
                <a:latin typeface="Univers-Condensed"/>
              </a:rPr>
              <a:t>2- Describe procedures for assessing and measuring</a:t>
            </a:r>
            <a:r>
              <a:rPr lang="en-US" sz="1800" b="0" i="0" u="none" strike="noStrike" dirty="0" smtClean="0">
                <a:solidFill>
                  <a:srgbClr val="231F20"/>
                </a:solidFill>
                <a:latin typeface="Univers-Condensed"/>
              </a:rPr>
              <a:t> </a:t>
            </a:r>
            <a:r>
              <a:rPr lang="en-US" sz="1800" b="0" i="0" u="none" strike="noStrike" baseline="0" dirty="0" smtClean="0">
                <a:solidFill>
                  <a:srgbClr val="231F20"/>
                </a:solidFill>
                <a:latin typeface="Univers-Condensed"/>
              </a:rPr>
              <a:t>the risk of a single asset.</a:t>
            </a:r>
          </a:p>
          <a:p>
            <a:pPr algn="just" rtl="0"/>
            <a:r>
              <a:rPr lang="en-US" sz="1800" b="0" i="0" u="none" strike="noStrike" baseline="0" dirty="0" smtClean="0">
                <a:solidFill>
                  <a:srgbClr val="231F20"/>
                </a:solidFill>
                <a:latin typeface="Univers-Condensed"/>
              </a:rPr>
              <a:t>3- Discuss the measurement of return and standard</a:t>
            </a:r>
            <a:r>
              <a:rPr lang="en-US" sz="1800" b="0" i="0" u="none" strike="noStrike" dirty="0" smtClean="0">
                <a:solidFill>
                  <a:srgbClr val="231F20"/>
                </a:solidFill>
                <a:latin typeface="Univers-Condensed"/>
              </a:rPr>
              <a:t> </a:t>
            </a:r>
            <a:r>
              <a:rPr lang="en-US" sz="1800" b="0" i="0" u="none" strike="noStrike" baseline="0" dirty="0" smtClean="0">
                <a:solidFill>
                  <a:srgbClr val="231F20"/>
                </a:solidFill>
                <a:latin typeface="Univers-Condensed"/>
              </a:rPr>
              <a:t>deviation for a  portfolio and the various types</a:t>
            </a:r>
            <a:r>
              <a:rPr lang="en-US" sz="1800" b="0" i="0" u="none" strike="noStrike" dirty="0" smtClean="0">
                <a:solidFill>
                  <a:srgbClr val="231F20"/>
                </a:solidFill>
                <a:latin typeface="Univers-Condensed"/>
              </a:rPr>
              <a:t> </a:t>
            </a:r>
            <a:r>
              <a:rPr lang="en-US" sz="1800" b="0" i="0" u="none" strike="noStrike" baseline="0" dirty="0" smtClean="0">
                <a:solidFill>
                  <a:srgbClr val="231F20"/>
                </a:solidFill>
                <a:latin typeface="Univers-Condensed"/>
              </a:rPr>
              <a:t>of correlation that can exist between series of</a:t>
            </a:r>
            <a:r>
              <a:rPr lang="en-US" sz="1800" b="0" i="0" u="none" strike="noStrike" dirty="0" smtClean="0">
                <a:solidFill>
                  <a:srgbClr val="231F20"/>
                </a:solidFill>
                <a:latin typeface="Univers-Condensed"/>
              </a:rPr>
              <a:t> </a:t>
            </a:r>
            <a:r>
              <a:rPr lang="en-US" sz="1800" b="0" i="0" u="none" strike="noStrike" baseline="0" dirty="0" smtClean="0">
                <a:solidFill>
                  <a:srgbClr val="231F20"/>
                </a:solidFill>
                <a:latin typeface="Univers-Condensed"/>
              </a:rPr>
              <a:t>numbers.</a:t>
            </a:r>
          </a:p>
          <a:p>
            <a:pPr algn="just" rtl="0"/>
            <a:r>
              <a:rPr lang="en-US" sz="1800" b="0" i="0" u="none" strike="noStrike" baseline="0" dirty="0" smtClean="0">
                <a:solidFill>
                  <a:srgbClr val="231F20"/>
                </a:solidFill>
                <a:latin typeface="Univers-Condensed"/>
              </a:rPr>
              <a:t>5- Understand the risk and return of</a:t>
            </a:r>
            <a:r>
              <a:rPr lang="en-US" sz="1800" b="0" i="0" u="none" strike="noStrike" dirty="0" smtClean="0">
                <a:solidFill>
                  <a:srgbClr val="231F20"/>
                </a:solidFill>
                <a:latin typeface="Univers-Condensed"/>
              </a:rPr>
              <a:t> </a:t>
            </a:r>
            <a:r>
              <a:rPr lang="en-US" sz="1800" b="0" i="0" u="none" strike="noStrike" baseline="0" dirty="0" smtClean="0">
                <a:solidFill>
                  <a:srgbClr val="231F20"/>
                </a:solidFill>
                <a:latin typeface="Univers-Condensed"/>
              </a:rPr>
              <a:t>a portfolio in terms of correlation and diversification,</a:t>
            </a:r>
            <a:r>
              <a:rPr lang="en-US" sz="1800" b="0" i="0" u="none" strike="noStrike" dirty="0" smtClean="0">
                <a:solidFill>
                  <a:srgbClr val="231F20"/>
                </a:solidFill>
                <a:latin typeface="Univers-Condensed"/>
              </a:rPr>
              <a:t> </a:t>
            </a:r>
            <a:r>
              <a:rPr lang="en-US" sz="1800" b="0" i="0" u="none" strike="noStrike" baseline="0" dirty="0" smtClean="0">
                <a:solidFill>
                  <a:srgbClr val="231F20"/>
                </a:solidFill>
                <a:latin typeface="Univers-Condensed"/>
              </a:rPr>
              <a:t>and the impact of international assets on a</a:t>
            </a:r>
            <a:r>
              <a:rPr lang="en-US" sz="1800" b="0" i="0" u="none" strike="noStrike" dirty="0" smtClean="0">
                <a:solidFill>
                  <a:srgbClr val="231F20"/>
                </a:solidFill>
                <a:latin typeface="Univers-Condensed"/>
              </a:rPr>
              <a:t> </a:t>
            </a:r>
            <a:r>
              <a:rPr lang="en-US" sz="1800" b="0" i="0" u="none" strike="noStrike" baseline="0" dirty="0" smtClean="0">
                <a:solidFill>
                  <a:srgbClr val="231F20"/>
                </a:solidFill>
                <a:latin typeface="Univers-Condensed"/>
              </a:rPr>
              <a:t>portfolio.</a:t>
            </a:r>
          </a:p>
          <a:p>
            <a:pPr algn="just" rtl="0"/>
            <a:r>
              <a:rPr lang="en-US" sz="1800" b="0" i="0" u="none" strike="noStrike" baseline="0" dirty="0" smtClean="0">
                <a:solidFill>
                  <a:srgbClr val="231F20"/>
                </a:solidFill>
                <a:latin typeface="Univers-Condensed"/>
              </a:rPr>
              <a:t>6- Review the two types of risk and the derivation</a:t>
            </a:r>
            <a:r>
              <a:rPr lang="en-US" sz="1800" b="0" i="0" u="none" strike="noStrike" dirty="0" smtClean="0">
                <a:solidFill>
                  <a:srgbClr val="231F20"/>
                </a:solidFill>
                <a:latin typeface="Univers-Condensed"/>
              </a:rPr>
              <a:t> </a:t>
            </a:r>
            <a:r>
              <a:rPr lang="en-US" sz="1800" b="0" i="0" u="none" strike="noStrike" baseline="0" dirty="0" smtClean="0">
                <a:solidFill>
                  <a:srgbClr val="231F20"/>
                </a:solidFill>
                <a:latin typeface="Univers-Condensed"/>
              </a:rPr>
              <a:t>and role of beta in measuring the relevant risk of</a:t>
            </a:r>
            <a:r>
              <a:rPr lang="en-US" sz="1800" b="0" i="0" u="none" strike="noStrike" dirty="0" smtClean="0">
                <a:solidFill>
                  <a:srgbClr val="231F20"/>
                </a:solidFill>
                <a:latin typeface="Univers-Condensed"/>
              </a:rPr>
              <a:t> </a:t>
            </a:r>
            <a:r>
              <a:rPr lang="en-US" sz="1800" b="0" i="0" u="none" strike="noStrike" baseline="0" dirty="0" smtClean="0">
                <a:solidFill>
                  <a:srgbClr val="231F20"/>
                </a:solidFill>
                <a:latin typeface="Univers-Condensed"/>
              </a:rPr>
              <a:t>both an individual security and a portfolio.</a:t>
            </a:r>
          </a:p>
          <a:p>
            <a:pPr algn="just" rtl="0"/>
            <a:r>
              <a:rPr lang="en-US" sz="1800" b="0" i="0" u="none" strike="noStrike" baseline="0" dirty="0" smtClean="0">
                <a:solidFill>
                  <a:srgbClr val="231F20"/>
                </a:solidFill>
                <a:latin typeface="Univers-Condensed"/>
              </a:rPr>
              <a:t>7- Explain the capital asset pricing model (CAPM),</a:t>
            </a:r>
            <a:r>
              <a:rPr lang="en-US" sz="1800" b="0" i="0" u="none" strike="noStrike" dirty="0" smtClean="0">
                <a:solidFill>
                  <a:srgbClr val="231F20"/>
                </a:solidFill>
                <a:latin typeface="Univers-Condensed"/>
              </a:rPr>
              <a:t> </a:t>
            </a:r>
            <a:r>
              <a:rPr lang="en-US" sz="1800" b="0" i="0" u="none" strike="noStrike" baseline="0" dirty="0" smtClean="0">
                <a:solidFill>
                  <a:srgbClr val="231F20"/>
                </a:solidFill>
                <a:latin typeface="Univers-Condensed"/>
              </a:rPr>
              <a:t>its relationship to the security market line (SML),</a:t>
            </a:r>
            <a:r>
              <a:rPr lang="en-US" sz="1800" b="0" i="0" u="none" strike="noStrike" dirty="0" smtClean="0">
                <a:solidFill>
                  <a:srgbClr val="231F20"/>
                </a:solidFill>
                <a:latin typeface="Univers-Condensed"/>
              </a:rPr>
              <a:t> </a:t>
            </a:r>
            <a:r>
              <a:rPr lang="en-US" sz="1800" b="0" i="0" u="none" strike="noStrike" baseline="0" dirty="0" smtClean="0">
                <a:solidFill>
                  <a:srgbClr val="231F20"/>
                </a:solidFill>
                <a:latin typeface="Univers-Condensed"/>
              </a:rPr>
              <a:t>and shifts in the SML caused by changes in inflationary</a:t>
            </a:r>
            <a:r>
              <a:rPr lang="en-US" sz="1800" b="0" i="0" u="none" strike="noStrike" dirty="0" smtClean="0">
                <a:solidFill>
                  <a:srgbClr val="231F20"/>
                </a:solidFill>
                <a:latin typeface="Univers-Condensed"/>
              </a:rPr>
              <a:t> </a:t>
            </a:r>
            <a:r>
              <a:rPr lang="en-US" sz="1800" b="0" i="0" u="none" strike="noStrike" baseline="0" dirty="0" smtClean="0">
                <a:solidFill>
                  <a:srgbClr val="231F20"/>
                </a:solidFill>
                <a:latin typeface="Univers-Condensed"/>
              </a:rPr>
              <a:t>expectations and risk aversion</a:t>
            </a:r>
          </a:p>
          <a:p>
            <a:pPr algn="just" rtl="0"/>
            <a:r>
              <a:rPr lang="en-US" sz="1800" dirty="0" smtClean="0">
                <a:solidFill>
                  <a:srgbClr val="231F20"/>
                </a:solidFill>
                <a:latin typeface="Univers-Condensed"/>
              </a:rPr>
              <a:t>8- Explain the risk and benefits of international portfolios </a:t>
            </a:r>
          </a:p>
          <a:p>
            <a:pPr algn="just" rtl="0"/>
            <a:r>
              <a:rPr lang="en-US" sz="1800" dirty="0" smtClean="0">
                <a:solidFill>
                  <a:srgbClr val="231F20"/>
                </a:solidFill>
                <a:latin typeface="Univers-Condensed"/>
              </a:rPr>
              <a:t>9-</a:t>
            </a:r>
            <a:r>
              <a:rPr lang="en-US" sz="1800" i="1" dirty="0"/>
              <a:t>Measuring Exchange Risk on Foreign Securities</a:t>
            </a:r>
            <a:r>
              <a:rPr lang="en-US" sz="1800" dirty="0" smtClean="0">
                <a:solidFill>
                  <a:srgbClr val="231F20"/>
                </a:solidFill>
                <a:latin typeface="Univers-Condensed"/>
              </a:rPr>
              <a:t> </a:t>
            </a:r>
            <a:endParaRPr lang="ar-IQ" sz="1800" dirty="0"/>
          </a:p>
        </p:txBody>
      </p:sp>
    </p:spTree>
    <p:extLst>
      <p:ext uri="{BB962C8B-B14F-4D97-AF65-F5344CB8AC3E}">
        <p14:creationId xmlns:p14="http://schemas.microsoft.com/office/powerpoint/2010/main" val="124665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arn(inVertic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arn(inVertical)">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arn(inVertical)">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barn(inVertical)">
                                      <p:cBhvr>
                                        <p:cTn id="4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6713" y="404664"/>
            <a:ext cx="8410575" cy="58627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8979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7410"/>
                                        </p:tgtEl>
                                        <p:attrNameLst>
                                          <p:attrName>style.visibility</p:attrName>
                                        </p:attrNameLst>
                                      </p:cBhvr>
                                      <p:to>
                                        <p:strVal val="visible"/>
                                      </p:to>
                                    </p:set>
                                    <p:animEffect transition="in" filter="circle(in)">
                                      <p:cBhvr>
                                        <p:cTn id="7" dur="2000"/>
                                        <p:tgtEl>
                                          <p:spTgt spid="174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7504" y="404664"/>
            <a:ext cx="8579296" cy="61926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76457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8434"/>
                                        </p:tgtEl>
                                        <p:attrNameLst>
                                          <p:attrName>style.visibility</p:attrName>
                                        </p:attrNameLst>
                                      </p:cBhvr>
                                      <p:to>
                                        <p:strVal val="visible"/>
                                      </p:to>
                                    </p:set>
                                    <p:animEffect transition="in" filter="circle(in)">
                                      <p:cBhvr>
                                        <p:cTn id="7" dur="2000"/>
                                        <p:tgtEl>
                                          <p:spTgt spid="18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11561" y="620688"/>
            <a:ext cx="8076634" cy="55446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99118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circle(in)">
                                      <p:cBhvr>
                                        <p:cTn id="7" dur="2000"/>
                                        <p:tgtEl>
                                          <p:spTgt spid="153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476672"/>
            <a:ext cx="8173439" cy="59303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5648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9458"/>
                                        </p:tgtEl>
                                        <p:attrNameLst>
                                          <p:attrName>style.visibility</p:attrName>
                                        </p:attrNameLst>
                                      </p:cBhvr>
                                      <p:to>
                                        <p:strVal val="visible"/>
                                      </p:to>
                                    </p:set>
                                    <p:animEffect transition="in" filter="circle(in)">
                                      <p:cBhvr>
                                        <p:cTn id="7" dur="2000"/>
                                        <p:tgtEl>
                                          <p:spTgt spid="194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marL="342900" lvl="0" indent="-342900" rtl="0">
              <a:lnSpc>
                <a:spcPct val="115000"/>
              </a:lnSpc>
              <a:spcBef>
                <a:spcPct val="20000"/>
              </a:spcBef>
              <a:tabLst>
                <a:tab pos="1159510" algn="l"/>
              </a:tabLst>
            </a:pPr>
            <a:r>
              <a:rPr lang="en-US" sz="4000" b="1" i="1" dirty="0">
                <a:solidFill>
                  <a:srgbClr val="FF0000"/>
                </a:solidFill>
                <a:latin typeface="Times New Roman"/>
                <a:ea typeface="Calibri"/>
                <a:cs typeface="Arial"/>
              </a:rPr>
              <a:t>International Diversification</a:t>
            </a:r>
            <a:r>
              <a:rPr lang="en-US" sz="4000" b="1" dirty="0">
                <a:solidFill>
                  <a:srgbClr val="FF0000"/>
                </a:solidFill>
                <a:ea typeface="Calibri"/>
                <a:cs typeface="Arial"/>
              </a:rPr>
              <a:t/>
            </a:r>
            <a:br>
              <a:rPr lang="en-US" sz="4000" b="1" dirty="0">
                <a:solidFill>
                  <a:srgbClr val="FF0000"/>
                </a:solidFill>
                <a:ea typeface="Calibri"/>
                <a:cs typeface="Arial"/>
              </a:rPr>
            </a:br>
            <a:endParaRPr lang="ar-IQ" sz="4000" b="1" dirty="0">
              <a:solidFill>
                <a:srgbClr val="FF0000"/>
              </a:solidFill>
            </a:endParaRPr>
          </a:p>
        </p:txBody>
      </p:sp>
      <p:sp>
        <p:nvSpPr>
          <p:cNvPr id="3" name="عنصر نائب للمحتوى 2"/>
          <p:cNvSpPr>
            <a:spLocks noGrp="1"/>
          </p:cNvSpPr>
          <p:nvPr>
            <p:ph idx="1"/>
          </p:nvPr>
        </p:nvSpPr>
        <p:spPr>
          <a:xfrm>
            <a:off x="457200" y="1196752"/>
            <a:ext cx="8229600" cy="4929411"/>
          </a:xfrm>
        </p:spPr>
        <p:txBody>
          <a:bodyPr>
            <a:normAutofit fontScale="85000" lnSpcReduction="20000"/>
          </a:bodyPr>
          <a:lstStyle/>
          <a:p>
            <a:pPr marL="0" indent="0" algn="just" rtl="0">
              <a:lnSpc>
                <a:spcPct val="115000"/>
              </a:lnSpc>
              <a:spcAft>
                <a:spcPts val="0"/>
              </a:spcAft>
              <a:buNone/>
            </a:pPr>
            <a:r>
              <a:rPr lang="en-US" i="1" dirty="0" smtClean="0">
                <a:solidFill>
                  <a:srgbClr val="231F20"/>
                </a:solidFill>
                <a:effectLst/>
                <a:latin typeface="Times New Roman"/>
                <a:ea typeface="Calibri"/>
                <a:cs typeface="Arial"/>
              </a:rPr>
              <a:t>The expanded universe of securities available internationally suggests the possibility of achieving a better risk-return tradeoff than by investing solely in local securities. </a:t>
            </a:r>
          </a:p>
          <a:p>
            <a:pPr marL="0" indent="0" algn="just" rtl="0">
              <a:lnSpc>
                <a:spcPct val="115000"/>
              </a:lnSpc>
              <a:spcAft>
                <a:spcPts val="0"/>
              </a:spcAft>
              <a:buNone/>
            </a:pPr>
            <a:r>
              <a:rPr lang="en-US" i="1" dirty="0" smtClean="0">
                <a:solidFill>
                  <a:srgbClr val="231F20"/>
                </a:solidFill>
                <a:effectLst/>
                <a:latin typeface="Times New Roman"/>
                <a:ea typeface="Calibri"/>
                <a:cs typeface="Arial"/>
              </a:rPr>
              <a:t>That is, expanding the universe of assets available for investment should lead to higher returns for the same level of risk or less risk for the same level of expected return.</a:t>
            </a:r>
          </a:p>
          <a:p>
            <a:pPr marL="0" indent="0" algn="just" rtl="0">
              <a:lnSpc>
                <a:spcPct val="115000"/>
              </a:lnSpc>
              <a:spcAft>
                <a:spcPts val="0"/>
              </a:spcAft>
              <a:buNone/>
            </a:pPr>
            <a:r>
              <a:rPr lang="en-US" i="1" dirty="0" smtClean="0">
                <a:solidFill>
                  <a:srgbClr val="231F20"/>
                </a:solidFill>
                <a:effectLst/>
                <a:latin typeface="Times New Roman"/>
                <a:ea typeface="Calibri"/>
                <a:cs typeface="Arial"/>
              </a:rPr>
              <a:t> This relation follows from </a:t>
            </a:r>
            <a:r>
              <a:rPr lang="en-US" b="1" i="1" dirty="0" smtClean="0">
                <a:solidFill>
                  <a:srgbClr val="FF0000"/>
                </a:solidFill>
                <a:effectLst/>
                <a:latin typeface="Times New Roman"/>
                <a:ea typeface="Calibri"/>
                <a:cs typeface="Arial"/>
              </a:rPr>
              <a:t>the basic rule of portfolio diversification: The broader the diversification, the more stable the returns and the more diffuse the risks.</a:t>
            </a:r>
          </a:p>
        </p:txBody>
      </p:sp>
    </p:spTree>
    <p:extLst>
      <p:ext uri="{BB962C8B-B14F-4D97-AF65-F5344CB8AC3E}">
        <p14:creationId xmlns:p14="http://schemas.microsoft.com/office/powerpoint/2010/main" val="496658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476672"/>
            <a:ext cx="8229600" cy="1656184"/>
          </a:xfrm>
        </p:spPr>
        <p:txBody>
          <a:bodyPr>
            <a:normAutofit fontScale="90000"/>
          </a:bodyPr>
          <a:lstStyle/>
          <a:p>
            <a:r>
              <a:rPr lang="en-US" b="1" dirty="0" smtClean="0">
                <a:solidFill>
                  <a:srgbClr val="FF0000"/>
                </a:solidFill>
              </a:rPr>
              <a:t>Philosophy Question??</a:t>
            </a:r>
            <a:br>
              <a:rPr lang="en-US" b="1" dirty="0" smtClean="0">
                <a:solidFill>
                  <a:srgbClr val="FF0000"/>
                </a:solidFill>
              </a:rPr>
            </a:br>
            <a:r>
              <a:rPr lang="en-US" b="1" dirty="0" smtClean="0">
                <a:solidFill>
                  <a:srgbClr val="00B0F0"/>
                </a:solidFill>
              </a:rPr>
              <a:t>Is going abroad work??</a:t>
            </a:r>
            <a:r>
              <a:rPr lang="en-US" b="1" dirty="0" smtClean="0">
                <a:solidFill>
                  <a:srgbClr val="FF0000"/>
                </a:solidFill>
              </a:rPr>
              <a:t/>
            </a:r>
            <a:br>
              <a:rPr lang="en-US" b="1" dirty="0" smtClean="0">
                <a:solidFill>
                  <a:srgbClr val="FF0000"/>
                </a:solidFill>
              </a:rPr>
            </a:br>
            <a:r>
              <a:rPr lang="en-US" b="1" dirty="0" smtClean="0">
                <a:solidFill>
                  <a:srgbClr val="FF0000"/>
                </a:solidFill>
              </a:rPr>
              <a:t>Here we need to discuss these points</a:t>
            </a:r>
            <a:br>
              <a:rPr lang="en-US" b="1" dirty="0" smtClean="0">
                <a:solidFill>
                  <a:srgbClr val="FF0000"/>
                </a:solidFill>
              </a:rPr>
            </a:br>
            <a:endParaRPr lang="ar-IQ" b="1" dirty="0">
              <a:solidFill>
                <a:srgbClr val="FF0000"/>
              </a:solidFill>
            </a:endParaRPr>
          </a:p>
        </p:txBody>
      </p:sp>
      <p:sp>
        <p:nvSpPr>
          <p:cNvPr id="3" name="عنصر نائب للمحتوى 2"/>
          <p:cNvSpPr>
            <a:spLocks noGrp="1"/>
          </p:cNvSpPr>
          <p:nvPr>
            <p:ph idx="1"/>
          </p:nvPr>
        </p:nvSpPr>
        <p:spPr>
          <a:xfrm>
            <a:off x="457200" y="2492896"/>
            <a:ext cx="8229600" cy="3633267"/>
          </a:xfrm>
        </p:spPr>
        <p:txBody>
          <a:bodyPr>
            <a:normAutofit fontScale="92500" lnSpcReduction="20000"/>
          </a:bodyPr>
          <a:lstStyle/>
          <a:p>
            <a:pPr marL="0" indent="0" algn="l" rtl="0">
              <a:lnSpc>
                <a:spcPct val="115000"/>
              </a:lnSpc>
              <a:spcAft>
                <a:spcPts val="0"/>
              </a:spcAft>
              <a:buNone/>
            </a:pPr>
            <a:r>
              <a:rPr lang="en-US" i="1" dirty="0" smtClean="0">
                <a:solidFill>
                  <a:srgbClr val="231F20"/>
                </a:solidFill>
                <a:latin typeface="Times New Roman"/>
                <a:ea typeface="Calibri"/>
                <a:cs typeface="Arial"/>
              </a:rPr>
              <a:t>1- </a:t>
            </a:r>
            <a:r>
              <a:rPr lang="en-US" i="1" dirty="0"/>
              <a:t>Correlations and the Gains from </a:t>
            </a:r>
            <a:r>
              <a:rPr lang="en-US" i="1" dirty="0" smtClean="0"/>
              <a:t>international Diversification</a:t>
            </a:r>
          </a:p>
          <a:p>
            <a:pPr marL="0" indent="0" algn="l" rtl="0">
              <a:lnSpc>
                <a:spcPct val="115000"/>
              </a:lnSpc>
              <a:spcAft>
                <a:spcPts val="0"/>
              </a:spcAft>
              <a:buNone/>
            </a:pPr>
            <a:r>
              <a:rPr lang="en-US" i="1" dirty="0" smtClean="0">
                <a:solidFill>
                  <a:srgbClr val="231F20"/>
                </a:solidFill>
                <a:latin typeface="Times New Roman"/>
                <a:ea typeface="Calibri"/>
                <a:cs typeface="Arial"/>
              </a:rPr>
              <a:t>2- </a:t>
            </a:r>
            <a:r>
              <a:rPr lang="en-US" dirty="0"/>
              <a:t>Barriers to International Diversification</a:t>
            </a:r>
            <a:endParaRPr lang="en-US" i="1" dirty="0" smtClean="0">
              <a:solidFill>
                <a:srgbClr val="231F20"/>
              </a:solidFill>
              <a:latin typeface="Times New Roman"/>
              <a:ea typeface="Calibri"/>
              <a:cs typeface="Arial"/>
            </a:endParaRPr>
          </a:p>
          <a:p>
            <a:pPr marL="0" indent="0" algn="l" rtl="0">
              <a:lnSpc>
                <a:spcPct val="115000"/>
              </a:lnSpc>
              <a:spcAft>
                <a:spcPts val="0"/>
              </a:spcAft>
              <a:buNone/>
            </a:pPr>
            <a:r>
              <a:rPr lang="en-US" i="1" dirty="0" smtClean="0">
                <a:solidFill>
                  <a:srgbClr val="231F20"/>
                </a:solidFill>
                <a:effectLst/>
                <a:latin typeface="Times New Roman"/>
                <a:ea typeface="Calibri"/>
                <a:cs typeface="Arial"/>
              </a:rPr>
              <a:t>3- Optimal International Asset Allocation </a:t>
            </a:r>
            <a:endParaRPr lang="en-US" sz="2400" dirty="0" smtClean="0">
              <a:ea typeface="Calibri"/>
              <a:cs typeface="Arial"/>
            </a:endParaRPr>
          </a:p>
          <a:p>
            <a:pPr marL="0" indent="0" algn="just" rtl="0">
              <a:lnSpc>
                <a:spcPct val="115000"/>
              </a:lnSpc>
              <a:spcAft>
                <a:spcPts val="0"/>
              </a:spcAft>
              <a:buNone/>
            </a:pPr>
            <a:r>
              <a:rPr lang="en-US" i="1" dirty="0">
                <a:solidFill>
                  <a:srgbClr val="231F20"/>
                </a:solidFill>
                <a:latin typeface="Times New Roman"/>
                <a:ea typeface="Calibri"/>
                <a:cs typeface="Arial"/>
              </a:rPr>
              <a:t>4</a:t>
            </a:r>
            <a:r>
              <a:rPr lang="en-US" i="1" dirty="0" smtClean="0">
                <a:solidFill>
                  <a:srgbClr val="231F20"/>
                </a:solidFill>
                <a:effectLst/>
                <a:latin typeface="Times New Roman"/>
                <a:ea typeface="Calibri"/>
                <a:cs typeface="Arial"/>
              </a:rPr>
              <a:t>-Measuring the Total Return from Foreign Portfolio Investing </a:t>
            </a:r>
            <a:endParaRPr lang="en-US" sz="2400" dirty="0" smtClean="0">
              <a:ea typeface="Calibri"/>
              <a:cs typeface="Arial"/>
            </a:endParaRPr>
          </a:p>
          <a:p>
            <a:pPr marL="0" indent="0" algn="just" rtl="0">
              <a:buNone/>
            </a:pPr>
            <a:r>
              <a:rPr lang="en-US" i="1" dirty="0" smtClean="0">
                <a:solidFill>
                  <a:srgbClr val="231F20"/>
                </a:solidFill>
                <a:latin typeface="Times New Roman"/>
                <a:ea typeface="Calibri"/>
              </a:rPr>
              <a:t>5-</a:t>
            </a:r>
            <a:r>
              <a:rPr lang="en-US" i="1" dirty="0" smtClean="0">
                <a:solidFill>
                  <a:srgbClr val="231F20"/>
                </a:solidFill>
                <a:effectLst/>
                <a:latin typeface="Times New Roman"/>
                <a:ea typeface="Calibri"/>
              </a:rPr>
              <a:t>Measuring Exchange Risk on Foreign Securities</a:t>
            </a:r>
            <a:endParaRPr lang="ar-IQ" dirty="0" smtClean="0"/>
          </a:p>
          <a:p>
            <a:pPr marL="0" indent="0" algn="l" rtl="0">
              <a:buNone/>
            </a:pPr>
            <a:endParaRPr lang="ar-IQ" dirty="0"/>
          </a:p>
        </p:txBody>
      </p:sp>
    </p:spTree>
    <p:extLst>
      <p:ext uri="{BB962C8B-B14F-4D97-AF65-F5344CB8AC3E}">
        <p14:creationId xmlns:p14="http://schemas.microsoft.com/office/powerpoint/2010/main" val="1185587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arn(inVertical)">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5536" y="404664"/>
            <a:ext cx="8280920" cy="61926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12822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circle(in)">
                                      <p:cBhvr>
                                        <p:cTn id="7" dur="2000"/>
                                        <p:tgtEl>
                                          <p:spTgt spid="215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67544" y="260648"/>
            <a:ext cx="7327527" cy="16607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48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2710917"/>
            <a:ext cx="5986580" cy="11027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50313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20482"/>
                                        </p:tgtEl>
                                        <p:attrNameLst>
                                          <p:attrName>style.visibility</p:attrName>
                                        </p:attrNameLst>
                                      </p:cBhvr>
                                      <p:to>
                                        <p:strVal val="visible"/>
                                      </p:to>
                                    </p:set>
                                    <p:animEffect transition="in" filter="wheel(1)">
                                      <p:cBhvr>
                                        <p:cTn id="7" dur="2000"/>
                                        <p:tgtEl>
                                          <p:spTgt spid="2048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20483"/>
                                        </p:tgtEl>
                                        <p:attrNameLst>
                                          <p:attrName>style.visibility</p:attrName>
                                        </p:attrNameLst>
                                      </p:cBhvr>
                                      <p:to>
                                        <p:strVal val="visible"/>
                                      </p:to>
                                    </p:set>
                                    <p:animEffect transition="in" filter="wheel(1)">
                                      <p:cBhvr>
                                        <p:cTn id="12" dur="2000"/>
                                        <p:tgtEl>
                                          <p:spTgt spid="204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56" y="692696"/>
            <a:ext cx="8999244" cy="15121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253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56" y="3057524"/>
            <a:ext cx="8675716" cy="14515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55320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22530"/>
                                        </p:tgtEl>
                                        <p:attrNameLst>
                                          <p:attrName>style.visibility</p:attrName>
                                        </p:attrNameLst>
                                      </p:cBhvr>
                                      <p:to>
                                        <p:strVal val="visible"/>
                                      </p:to>
                                    </p:set>
                                    <p:animEffect transition="in" filter="wheel(1)">
                                      <p:cBhvr>
                                        <p:cTn id="7" dur="2000"/>
                                        <p:tgtEl>
                                          <p:spTgt spid="22530"/>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22531"/>
                                        </p:tgtEl>
                                        <p:attrNameLst>
                                          <p:attrName>style.visibility</p:attrName>
                                        </p:attrNameLst>
                                      </p:cBhvr>
                                      <p:to>
                                        <p:strVal val="visible"/>
                                      </p:to>
                                    </p:set>
                                    <p:animEffect transition="in" filter="wheel(1)">
                                      <p:cBhvr>
                                        <p:cTn id="12" dur="2000"/>
                                        <p:tgtEl>
                                          <p:spTgt spid="225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solidFill>
                  <a:srgbClr val="FF0000"/>
                </a:solidFill>
              </a:rPr>
              <a:t>Web work </a:t>
            </a:r>
            <a:endParaRPr lang="ar-IQ" dirty="0">
              <a:solidFill>
                <a:srgbClr val="FF0000"/>
              </a:solidFill>
            </a:endParaRPr>
          </a:p>
        </p:txBody>
      </p:sp>
      <p:sp>
        <p:nvSpPr>
          <p:cNvPr id="3" name="عنصر نائب للمحتوى 2"/>
          <p:cNvSpPr>
            <a:spLocks noGrp="1"/>
          </p:cNvSpPr>
          <p:nvPr>
            <p:ph idx="1"/>
          </p:nvPr>
        </p:nvSpPr>
        <p:spPr/>
        <p:txBody>
          <a:bodyPr/>
          <a:lstStyle/>
          <a:p>
            <a:pPr marL="0" indent="0" algn="l" rtl="0">
              <a:buNone/>
            </a:pPr>
            <a:r>
              <a:rPr lang="en-US" dirty="0" smtClean="0"/>
              <a:t>1-</a:t>
            </a:r>
            <a:r>
              <a:rPr lang="en-US" i="1" dirty="0"/>
              <a:t>Risk measurement </a:t>
            </a:r>
            <a:endParaRPr lang="en-US" i="1" dirty="0" smtClean="0"/>
          </a:p>
          <a:p>
            <a:pPr marL="0" indent="0" algn="l" rtl="0">
              <a:buNone/>
            </a:pPr>
            <a:r>
              <a:rPr lang="en-US" i="1" dirty="0" smtClean="0"/>
              <a:t>2- </a:t>
            </a:r>
            <a:r>
              <a:rPr lang="en-US" i="1" dirty="0"/>
              <a:t>-Portfolio strategies </a:t>
            </a:r>
            <a:endParaRPr lang="en-US" i="1" dirty="0" smtClean="0"/>
          </a:p>
          <a:p>
            <a:pPr marL="0" indent="0" algn="l" rtl="0">
              <a:buNone/>
            </a:pPr>
            <a:r>
              <a:rPr lang="en-US" i="1" dirty="0" smtClean="0"/>
              <a:t>3- </a:t>
            </a:r>
            <a:r>
              <a:rPr lang="en-US" i="1" dirty="0"/>
              <a:t>New Challenges in portfolio Optimization </a:t>
            </a:r>
          </a:p>
          <a:p>
            <a:pPr marL="0" indent="0" algn="l" rtl="0">
              <a:buNone/>
            </a:pPr>
            <a:r>
              <a:rPr lang="en-US" i="1" dirty="0" smtClean="0"/>
              <a:t>4- Wall street journal (all students)</a:t>
            </a:r>
            <a:r>
              <a:rPr lang="en-US" dirty="0" smtClean="0"/>
              <a:t> </a:t>
            </a:r>
            <a:endParaRPr lang="ar-IQ" dirty="0"/>
          </a:p>
        </p:txBody>
      </p:sp>
    </p:spTree>
    <p:extLst>
      <p:ext uri="{BB962C8B-B14F-4D97-AF65-F5344CB8AC3E}">
        <p14:creationId xmlns:p14="http://schemas.microsoft.com/office/powerpoint/2010/main" val="566355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arn(inVertic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barn(inVertical)">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barn(inVertical)">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barn(inVertical)">
                                      <p:cBhvr>
                                        <p:cTn id="2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2362274"/>
          </a:xfrm>
        </p:spPr>
        <p:txBody>
          <a:bodyPr>
            <a:normAutofit/>
          </a:bodyPr>
          <a:lstStyle/>
          <a:p>
            <a:r>
              <a:rPr lang="en-US" dirty="0" smtClean="0">
                <a:solidFill>
                  <a:srgbClr val="FF0000"/>
                </a:solidFill>
              </a:rPr>
              <a:t>Case study </a:t>
            </a:r>
            <a:br>
              <a:rPr lang="en-US" dirty="0" smtClean="0">
                <a:solidFill>
                  <a:srgbClr val="FF0000"/>
                </a:solidFill>
              </a:rPr>
            </a:br>
            <a:r>
              <a:rPr lang="en-US" dirty="0" smtClean="0">
                <a:solidFill>
                  <a:srgbClr val="FF0000"/>
                </a:solidFill>
              </a:rPr>
              <a:t>CITIGROUP TAKES ON</a:t>
            </a:r>
            <a:br>
              <a:rPr lang="en-US" dirty="0" smtClean="0">
                <a:solidFill>
                  <a:srgbClr val="FF0000"/>
                </a:solidFill>
              </a:rPr>
            </a:br>
            <a:r>
              <a:rPr lang="en-US" dirty="0" smtClean="0">
                <a:solidFill>
                  <a:srgbClr val="FF0000"/>
                </a:solidFill>
              </a:rPr>
              <a:t>NEW ASSOCIATES</a:t>
            </a:r>
            <a:endParaRPr lang="ar-IQ" dirty="0">
              <a:solidFill>
                <a:srgbClr val="FF0000"/>
              </a:solidFill>
            </a:endParaRPr>
          </a:p>
        </p:txBody>
      </p:sp>
      <p:sp>
        <p:nvSpPr>
          <p:cNvPr id="3" name="عنصر نائب للمحتوى 2"/>
          <p:cNvSpPr>
            <a:spLocks noGrp="1"/>
          </p:cNvSpPr>
          <p:nvPr>
            <p:ph idx="1"/>
          </p:nvPr>
        </p:nvSpPr>
        <p:spPr>
          <a:xfrm>
            <a:off x="457200" y="2636912"/>
            <a:ext cx="8229600" cy="3489251"/>
          </a:xfrm>
        </p:spPr>
        <p:txBody>
          <a:bodyPr/>
          <a:lstStyle/>
          <a:p>
            <a:pPr marL="0" lvl="0" indent="0" algn="just" rtl="0">
              <a:buNone/>
            </a:pPr>
            <a:r>
              <a:rPr lang="en-US" dirty="0">
                <a:solidFill>
                  <a:srgbClr val="0070C0"/>
                </a:solidFill>
              </a:rPr>
              <a:t>(source: GITMAN,ET, ALL, principle of managerial finance, </a:t>
            </a:r>
            <a:r>
              <a:rPr lang="en-US" dirty="0" smtClean="0">
                <a:solidFill>
                  <a:srgbClr val="0070C0"/>
                </a:solidFill>
              </a:rPr>
              <a:t>2015,213)</a:t>
            </a:r>
            <a:endParaRPr lang="ar-IQ" dirty="0">
              <a:solidFill>
                <a:srgbClr val="0070C0"/>
              </a:solidFill>
            </a:endParaRPr>
          </a:p>
          <a:p>
            <a:pPr marL="0" lvl="0" indent="0" algn="just" rtl="0">
              <a:buNone/>
            </a:pPr>
            <a:r>
              <a:rPr lang="en-US" dirty="0">
                <a:solidFill>
                  <a:prstClr val="black"/>
                </a:solidFill>
              </a:rPr>
              <a:t>Every student should read it carefully and determined </a:t>
            </a:r>
            <a:r>
              <a:rPr lang="en-US" dirty="0" smtClean="0">
                <a:solidFill>
                  <a:prstClr val="black"/>
                </a:solidFill>
              </a:rPr>
              <a:t>HOW CITIGOUP deal with risk and the effect of diversification on the group risk and return. </a:t>
            </a:r>
            <a:endParaRPr lang="ar-IQ" dirty="0">
              <a:solidFill>
                <a:prstClr val="black"/>
              </a:solidFill>
            </a:endParaRPr>
          </a:p>
          <a:p>
            <a:pPr marL="0" indent="0" algn="l" rtl="0">
              <a:buNone/>
            </a:pPr>
            <a:endParaRPr lang="ar-IQ" dirty="0"/>
          </a:p>
        </p:txBody>
      </p:sp>
    </p:spTree>
    <p:extLst>
      <p:ext uri="{BB962C8B-B14F-4D97-AF65-F5344CB8AC3E}">
        <p14:creationId xmlns:p14="http://schemas.microsoft.com/office/powerpoint/2010/main" val="4091342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solidFill>
                  <a:srgbClr val="FF0000"/>
                </a:solidFill>
              </a:rPr>
              <a:t>Sources </a:t>
            </a:r>
            <a:endParaRPr lang="ar-IQ" dirty="0">
              <a:solidFill>
                <a:srgbClr val="FF0000"/>
              </a:solidFill>
            </a:endParaRPr>
          </a:p>
        </p:txBody>
      </p:sp>
      <p:sp>
        <p:nvSpPr>
          <p:cNvPr id="3" name="عنصر نائب للمحتوى 2"/>
          <p:cNvSpPr>
            <a:spLocks noGrp="1"/>
          </p:cNvSpPr>
          <p:nvPr>
            <p:ph idx="1"/>
          </p:nvPr>
        </p:nvSpPr>
        <p:spPr>
          <a:xfrm>
            <a:off x="457200" y="1412776"/>
            <a:ext cx="8229600" cy="4713387"/>
          </a:xfrm>
        </p:spPr>
        <p:txBody>
          <a:bodyPr>
            <a:normAutofit fontScale="85000" lnSpcReduction="20000"/>
          </a:bodyPr>
          <a:lstStyle/>
          <a:p>
            <a:pPr lvl="0" algn="just" rtl="0">
              <a:buFont typeface="+mj-lt"/>
              <a:buAutoNum type="arabicPeriod"/>
            </a:pPr>
            <a:r>
              <a:rPr lang="en-US" i="1" dirty="0">
                <a:solidFill>
                  <a:prstClr val="black"/>
                </a:solidFill>
                <a:latin typeface="Times New Roman"/>
              </a:rPr>
              <a:t>Managerial finance , Gitman  , 2015-2018</a:t>
            </a:r>
            <a:endParaRPr lang="en-US" dirty="0">
              <a:solidFill>
                <a:prstClr val="black"/>
              </a:solidFill>
            </a:endParaRPr>
          </a:p>
          <a:p>
            <a:pPr lvl="0" algn="just" rtl="0">
              <a:buFont typeface="+mj-lt"/>
              <a:buAutoNum type="arabicPeriod"/>
            </a:pPr>
            <a:r>
              <a:rPr lang="en-US" i="1" dirty="0">
                <a:solidFill>
                  <a:prstClr val="black"/>
                </a:solidFill>
                <a:latin typeface="Times New Roman"/>
              </a:rPr>
              <a:t>Fundamental of financial management , Eugene F. Brigham, 2015-2018</a:t>
            </a:r>
          </a:p>
          <a:p>
            <a:pPr lvl="0" algn="just" rtl="0">
              <a:buFont typeface="+mj-lt"/>
              <a:buAutoNum type="arabicPeriod"/>
            </a:pPr>
            <a:r>
              <a:rPr lang="en-US" i="1" dirty="0">
                <a:solidFill>
                  <a:prstClr val="black"/>
                </a:solidFill>
                <a:latin typeface="Times New Roman"/>
              </a:rPr>
              <a:t>International financial management, Madura, 2018</a:t>
            </a:r>
          </a:p>
          <a:p>
            <a:pPr lvl="0" algn="just" rtl="0">
              <a:buFont typeface="+mj-lt"/>
              <a:buAutoNum type="arabicPeriod"/>
            </a:pPr>
            <a:r>
              <a:rPr lang="en-US" i="1" dirty="0">
                <a:solidFill>
                  <a:prstClr val="black"/>
                </a:solidFill>
                <a:latin typeface="Times New Roman"/>
              </a:rPr>
              <a:t>International Finance THEORY &amp; POLICY ,ELEVENTH EDITION , GLOBAL EDITION ,Paul R. Krugman , Maurice Obstfeld ,Marc J. </a:t>
            </a:r>
            <a:r>
              <a:rPr lang="en-US" i="1" dirty="0" smtClean="0">
                <a:solidFill>
                  <a:prstClr val="black"/>
                </a:solidFill>
                <a:latin typeface="Times New Roman"/>
              </a:rPr>
              <a:t>Melitz , 2018</a:t>
            </a:r>
          </a:p>
          <a:p>
            <a:pPr lvl="0" algn="just" rtl="0">
              <a:buFont typeface="+mj-lt"/>
              <a:buAutoNum type="arabicPeriod"/>
            </a:pPr>
            <a:r>
              <a:rPr lang="en-US" dirty="0"/>
              <a:t>Multinational financial management / Alan C. Shapiro. –Tenth </a:t>
            </a:r>
            <a:r>
              <a:rPr lang="en-US" dirty="0" smtClean="0"/>
              <a:t>Edition,2014</a:t>
            </a:r>
          </a:p>
          <a:p>
            <a:pPr lvl="0" algn="just" rtl="0">
              <a:buFont typeface="+mj-lt"/>
              <a:buAutoNum type="arabicPeriod"/>
            </a:pPr>
            <a:r>
              <a:rPr lang="en-US" dirty="0"/>
              <a:t>Stephen A. </a:t>
            </a:r>
            <a:r>
              <a:rPr lang="en-US" dirty="0" smtClean="0"/>
              <a:t>Ross , Randolph </a:t>
            </a:r>
            <a:r>
              <a:rPr lang="en-US" dirty="0"/>
              <a:t>W. </a:t>
            </a:r>
            <a:r>
              <a:rPr lang="en-US" dirty="0" smtClean="0"/>
              <a:t>Waterfield and Bradford </a:t>
            </a:r>
            <a:r>
              <a:rPr lang="en-US" dirty="0"/>
              <a:t>D. </a:t>
            </a:r>
            <a:r>
              <a:rPr lang="en-US" dirty="0" smtClean="0"/>
              <a:t>Jordan , Ninth Edition, 2010- 2019</a:t>
            </a:r>
            <a:endParaRPr lang="en-US" dirty="0"/>
          </a:p>
          <a:p>
            <a:pPr lvl="0" algn="just" rtl="0">
              <a:buFont typeface="+mj-lt"/>
              <a:buAutoNum type="arabicPeriod"/>
            </a:pPr>
            <a:r>
              <a:rPr lang="en-US" dirty="0" smtClean="0"/>
              <a:t>Any </a:t>
            </a:r>
            <a:r>
              <a:rPr lang="en-US" dirty="0"/>
              <a:t>other modern sources. </a:t>
            </a:r>
          </a:p>
          <a:p>
            <a:pPr marL="0" indent="0" algn="l" rtl="0">
              <a:buNone/>
            </a:pPr>
            <a:endParaRPr lang="ar-IQ" dirty="0"/>
          </a:p>
        </p:txBody>
      </p:sp>
    </p:spTree>
    <p:extLst>
      <p:ext uri="{BB962C8B-B14F-4D97-AF65-F5344CB8AC3E}">
        <p14:creationId xmlns:p14="http://schemas.microsoft.com/office/powerpoint/2010/main" val="131228353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marL="0" indent="0" algn="ctr" rtl="0">
              <a:buNone/>
            </a:pPr>
            <a:endParaRPr lang="en-US" sz="4800" dirty="0" smtClean="0">
              <a:solidFill>
                <a:schemeClr val="accent2"/>
              </a:solidFill>
              <a:latin typeface="Brush Script MT" panose="03060802040406070304" pitchFamily="66" charset="0"/>
            </a:endParaRPr>
          </a:p>
          <a:p>
            <a:pPr marL="0" indent="0" algn="ctr" rtl="0">
              <a:buNone/>
            </a:pPr>
            <a:r>
              <a:rPr lang="en-US" sz="4800" dirty="0" smtClean="0">
                <a:solidFill>
                  <a:schemeClr val="accent2"/>
                </a:solidFill>
                <a:latin typeface="Brush Script MT" panose="03060802040406070304" pitchFamily="66" charset="0"/>
              </a:rPr>
              <a:t>Thank you for your listening</a:t>
            </a:r>
          </a:p>
          <a:p>
            <a:pPr marL="0" indent="0" algn="ctr" rtl="0">
              <a:buNone/>
            </a:pPr>
            <a:r>
              <a:rPr lang="en-US" sz="4800" dirty="0" smtClean="0">
                <a:solidFill>
                  <a:schemeClr val="accent2"/>
                </a:solidFill>
                <a:latin typeface="Brush Script MT" panose="03060802040406070304" pitchFamily="66" charset="0"/>
              </a:rPr>
              <a:t> </a:t>
            </a:r>
          </a:p>
          <a:p>
            <a:pPr marL="0" indent="0" algn="ctr" rtl="0">
              <a:buNone/>
            </a:pPr>
            <a:r>
              <a:rPr lang="en-US" sz="4800" b="1" dirty="0" smtClean="0">
                <a:solidFill>
                  <a:srgbClr val="00B0F0"/>
                </a:solidFill>
                <a:latin typeface="Brush Script MT" panose="03060802040406070304" pitchFamily="66" charset="0"/>
              </a:rPr>
              <a:t>Prof.Dr.Haider Alfuraijy</a:t>
            </a:r>
            <a:endParaRPr lang="ar-IQ" sz="4800" b="1" dirty="0">
              <a:solidFill>
                <a:srgbClr val="00B0F0"/>
              </a:solidFill>
              <a:latin typeface="Brush Script MT" panose="03060802040406070304" pitchFamily="66" charset="0"/>
            </a:endParaRPr>
          </a:p>
        </p:txBody>
      </p:sp>
    </p:spTree>
    <p:extLst>
      <p:ext uri="{BB962C8B-B14F-4D97-AF65-F5344CB8AC3E}">
        <p14:creationId xmlns:p14="http://schemas.microsoft.com/office/powerpoint/2010/main" val="1554735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ircle(in)">
                                      <p:cBhvr>
                                        <p:cTn id="1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88640"/>
            <a:ext cx="8229600" cy="6408712"/>
          </a:xfrm>
        </p:spPr>
        <p:txBody>
          <a:bodyPr>
            <a:noAutofit/>
          </a:bodyPr>
          <a:lstStyle/>
          <a:p>
            <a:pPr marL="0" indent="0" algn="l" rtl="0">
              <a:buNone/>
            </a:pPr>
            <a:r>
              <a:rPr lang="en-US" sz="2000" dirty="0" smtClean="0"/>
              <a:t>As they chased after hot new financial services businesses that boosted  earnings quickly, many banks ignored a key principle of risk management: Diversification reduces risk. They expanded into risky areas such as investment banking, stock brokerage, wealth management, and equity investment, and they moved away from their traditional services such as mortgage banking, auto financing, and credit cards.</a:t>
            </a:r>
          </a:p>
          <a:p>
            <a:pPr marL="0" indent="0" algn="l" rtl="0">
              <a:buNone/>
            </a:pPr>
            <a:r>
              <a:rPr lang="en-US" sz="2000" dirty="0" smtClean="0"/>
              <a:t>Although adding new business lines is a way to diversify, the benefits of diversification come from balancing low-risk and high-risk activities. As the economy changed, banks ran into problems with these new, higher-risk services. Banks that had “hedged their bets” by continuing to offer a variety of services spread across the risk spectrum earned higher returns. Citigroup is a case study for the benefits of diversification. The company, created in 1998 by the merger of Citicorp and Travelers Group, provides a broad range of financial products and services to 100 million consumers, corporations, governments, and institutions in over 100 countries.</a:t>
            </a:r>
          </a:p>
          <a:p>
            <a:pPr marL="0" indent="0" algn="l" rtl="0">
              <a:buNone/>
            </a:pPr>
            <a:r>
              <a:rPr lang="en-US" sz="2000" dirty="0" smtClean="0"/>
              <a:t>These offerings include consumer banking and credit, corporate and investment banking, commercial finance, leasing, insurance, securities brokerage, and asset management. Under the leadership of Citigroup CEO Sandy Weill, the company made acquisitions that reduced its dependence on corporate and investment banking. In September 2000, Citigroup bought Associates First Capital Corp for $31 billion</a:t>
            </a:r>
            <a:r>
              <a:rPr lang="en-US" sz="1800" dirty="0" smtClean="0"/>
              <a:t>.</a:t>
            </a:r>
            <a:endParaRPr lang="ar-IQ" sz="1800" dirty="0"/>
          </a:p>
        </p:txBody>
      </p:sp>
    </p:spTree>
    <p:extLst>
      <p:ext uri="{BB962C8B-B14F-4D97-AF65-F5344CB8AC3E}">
        <p14:creationId xmlns:p14="http://schemas.microsoft.com/office/powerpoint/2010/main" val="28158670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txBody>
          <a:bodyPr>
            <a:noAutofit/>
          </a:bodyPr>
          <a:lstStyle/>
          <a:p>
            <a:pPr marL="0" indent="0" algn="just" rtl="0">
              <a:buNone/>
            </a:pPr>
            <a:r>
              <a:rPr lang="en-US" sz="1800" dirty="0" smtClean="0"/>
              <a:t>With the acquisition of Associates, Citigroup shifted the balance of its business more toward consumers than toward institutions. Associates' target market is the lower-middle economic class. Although these customers are riskier than the traditional bank customer, the rewards are greater too, because Associates can charge higher interest rates and fees to compensate itself for taking on the additional risk. The existing consumer finance businesses of both Associates and Citigroup know how to handle this type of lending and earn solid returns in the process.</a:t>
            </a:r>
          </a:p>
          <a:p>
            <a:pPr marL="0" indent="0" algn="just" rtl="0">
              <a:buNone/>
            </a:pPr>
            <a:r>
              <a:rPr lang="en-US" sz="1800" dirty="0" smtClean="0"/>
              <a:t>A more diversified group of businesses with greater emphasis on the consumer side should reduce Citigroup’s earnings volatility and improve shareholder value. Commenting in spring 2001 on the corporation’s ability to weather the current economic downturn, Weill said, “The strength and diversity of our earnings by business, geography, and customer helped to deliver a strong bottom line in a period of market uncertainty.” Citigroup’s return on equity (ROE) for the first quarter 2001 was 22.5 percent, just above fiscal year 2000’s 22.4 percent and better than its average ROE of 19 percent for the period 1998 to 2000. Citigroup and its consumer business units demonstrate several key fundamental financial concepts: Risk and return are linked, return should increase if risk increases, and diversification reduces risk. As this chapter will show, firms can use various tools and techniques to quantify</a:t>
            </a:r>
          </a:p>
          <a:p>
            <a:pPr marL="0" indent="0" algn="just" rtl="0">
              <a:buNone/>
            </a:pPr>
            <a:r>
              <a:rPr lang="en-US" sz="1800" dirty="0" smtClean="0"/>
              <a:t>and assess the risk and return for individual assets and for groups of assets</a:t>
            </a:r>
            <a:r>
              <a:rPr lang="en-US" sz="2000" dirty="0" smtClean="0"/>
              <a:t>.</a:t>
            </a:r>
            <a:endParaRPr lang="ar-IQ" sz="2000" dirty="0"/>
          </a:p>
        </p:txBody>
      </p:sp>
    </p:spTree>
    <p:extLst>
      <p:ext uri="{BB962C8B-B14F-4D97-AF65-F5344CB8AC3E}">
        <p14:creationId xmlns:p14="http://schemas.microsoft.com/office/powerpoint/2010/main" val="360562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i="1" dirty="0" smtClean="0">
                <a:effectLst/>
                <a:latin typeface="Times New Roman"/>
                <a:ea typeface="Calibri"/>
              </a:rPr>
              <a:t>Risk and return of single asset.( case study)</a:t>
            </a:r>
            <a:endParaRPr lang="ar-IQ" dirty="0"/>
          </a:p>
        </p:txBody>
      </p:sp>
      <p:sp>
        <p:nvSpPr>
          <p:cNvPr id="3" name="عنصر نائب للمحتوى 2"/>
          <p:cNvSpPr>
            <a:spLocks noGrp="1"/>
          </p:cNvSpPr>
          <p:nvPr>
            <p:ph idx="1"/>
          </p:nvPr>
        </p:nvSpPr>
        <p:spPr/>
        <p:txBody>
          <a:bodyPr>
            <a:normAutofit fontScale="85000" lnSpcReduction="20000"/>
          </a:bodyPr>
          <a:lstStyle/>
          <a:p>
            <a:pPr marL="0" indent="0" algn="l" rtl="0">
              <a:buNone/>
            </a:pPr>
            <a:r>
              <a:rPr lang="en-US" sz="3400" b="1" dirty="0" smtClean="0">
                <a:solidFill>
                  <a:srgbClr val="FF0000"/>
                </a:solidFill>
              </a:rPr>
              <a:t>Risk and Return Fundamentals</a:t>
            </a:r>
          </a:p>
          <a:p>
            <a:pPr marL="0" indent="0" algn="just" rtl="0">
              <a:buNone/>
            </a:pPr>
            <a:r>
              <a:rPr lang="en-US" sz="3400" dirty="0" smtClean="0"/>
              <a:t>To maximize share price, the financial manager must learn to assess two key factors : risk and return.</a:t>
            </a:r>
          </a:p>
          <a:p>
            <a:pPr marL="0" indent="0" algn="just" rtl="0">
              <a:buNone/>
            </a:pPr>
            <a:r>
              <a:rPr lang="en-US" sz="3400" dirty="0" smtClean="0"/>
              <a:t> Each financial decision presents certain risk and return, and the unique combination of these factors has an impact on share price. Risk can be viewed as it is related either to a single asset or to a portfolio—a collection, or group, of assets. We will look at both, beginning with the risk of a single asset. First, though, it is important to introduce some fundamental ideas about risk, return, and risk preferences</a:t>
            </a:r>
            <a:r>
              <a:rPr lang="en-US" dirty="0" smtClean="0"/>
              <a:t>.</a:t>
            </a:r>
            <a:endParaRPr lang="ar-IQ" dirty="0"/>
          </a:p>
        </p:txBody>
      </p:sp>
    </p:spTree>
    <p:extLst>
      <p:ext uri="{BB962C8B-B14F-4D97-AF65-F5344CB8AC3E}">
        <p14:creationId xmlns:p14="http://schemas.microsoft.com/office/powerpoint/2010/main" val="632994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heel(1)">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heel(1)">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708920"/>
            <a:ext cx="8229600" cy="3417243"/>
          </a:xfrm>
        </p:spPr>
        <p:txBody>
          <a:bodyPr>
            <a:normAutofit fontScale="85000" lnSpcReduction="20000"/>
          </a:bodyPr>
          <a:lstStyle/>
          <a:p>
            <a:pPr marL="0" indent="0" algn="l" rtl="0">
              <a:buNone/>
            </a:pPr>
            <a:r>
              <a:rPr lang="en-US" b="1" dirty="0" smtClean="0">
                <a:solidFill>
                  <a:srgbClr val="FF0000"/>
                </a:solidFill>
              </a:rPr>
              <a:t>Here we need to discuss these points</a:t>
            </a:r>
            <a:r>
              <a:rPr lang="en-US" dirty="0" smtClean="0">
                <a:solidFill>
                  <a:srgbClr val="FF0000"/>
                </a:solidFill>
              </a:rPr>
              <a:t>:</a:t>
            </a:r>
          </a:p>
          <a:p>
            <a:pPr marL="0" indent="0" algn="l" rtl="0">
              <a:buNone/>
            </a:pPr>
            <a:r>
              <a:rPr lang="en-US" dirty="0" smtClean="0"/>
              <a:t>1- return of single asset</a:t>
            </a:r>
          </a:p>
          <a:p>
            <a:pPr marL="0" indent="0" algn="l" rtl="0">
              <a:buNone/>
            </a:pPr>
            <a:r>
              <a:rPr lang="en-US" dirty="0" smtClean="0"/>
              <a:t>2- risk of single asset (</a:t>
            </a:r>
            <a:r>
              <a:rPr lang="en-US" b="1" dirty="0"/>
              <a:t>Sensitivity </a:t>
            </a:r>
            <a:r>
              <a:rPr lang="en-US" b="1" dirty="0" smtClean="0"/>
              <a:t>Analysis,</a:t>
            </a:r>
            <a:r>
              <a:rPr lang="en-US" b="1" dirty="0"/>
              <a:t> Probability </a:t>
            </a:r>
            <a:r>
              <a:rPr lang="en-US" b="1" dirty="0" smtClean="0"/>
              <a:t>Distributions)</a:t>
            </a:r>
            <a:endParaRPr lang="en-US" dirty="0" smtClean="0"/>
          </a:p>
          <a:p>
            <a:pPr marL="0" indent="0" algn="l" rtl="0">
              <a:buNone/>
            </a:pPr>
            <a:r>
              <a:rPr lang="en-US" dirty="0" smtClean="0"/>
              <a:t>3- </a:t>
            </a:r>
            <a:r>
              <a:rPr lang="en-US" dirty="0"/>
              <a:t>the common sources of risk that affect both firms and their </a:t>
            </a:r>
            <a:r>
              <a:rPr lang="en-US" dirty="0" smtClean="0"/>
              <a:t>shareholders</a:t>
            </a:r>
          </a:p>
          <a:p>
            <a:pPr marL="0" indent="0" algn="l" rtl="0">
              <a:buNone/>
            </a:pPr>
            <a:r>
              <a:rPr lang="en-US" dirty="0" smtClean="0"/>
              <a:t>4- </a:t>
            </a:r>
            <a:r>
              <a:rPr lang="en-US" b="1" dirty="0"/>
              <a:t>Risk </a:t>
            </a:r>
            <a:r>
              <a:rPr lang="en-US" b="1" dirty="0" smtClean="0"/>
              <a:t>Preferences</a:t>
            </a:r>
          </a:p>
          <a:p>
            <a:pPr marL="0" indent="0" algn="l" rtl="0">
              <a:buNone/>
            </a:pPr>
            <a:r>
              <a:rPr lang="en-US" b="1" dirty="0" smtClean="0"/>
              <a:t> </a:t>
            </a:r>
            <a:endParaRPr lang="ar-IQ" dirty="0"/>
          </a:p>
        </p:txBody>
      </p:sp>
      <p:sp>
        <p:nvSpPr>
          <p:cNvPr id="4" name="مستطيل 3"/>
          <p:cNvSpPr/>
          <p:nvPr/>
        </p:nvSpPr>
        <p:spPr>
          <a:xfrm>
            <a:off x="683568" y="332656"/>
            <a:ext cx="7776864" cy="707886"/>
          </a:xfrm>
          <a:prstGeom prst="rect">
            <a:avLst/>
          </a:prstGeom>
        </p:spPr>
        <p:txBody>
          <a:bodyPr wrap="square">
            <a:spAutoFit/>
          </a:bodyPr>
          <a:lstStyle/>
          <a:p>
            <a:pPr algn="ctr"/>
            <a:r>
              <a:rPr lang="en-US" sz="4000" dirty="0" smtClean="0">
                <a:solidFill>
                  <a:srgbClr val="FF0000"/>
                </a:solidFill>
              </a:rPr>
              <a:t>Philosophy Question?</a:t>
            </a:r>
            <a:endParaRPr lang="ar-IQ" sz="4000" dirty="0"/>
          </a:p>
        </p:txBody>
      </p:sp>
      <p:sp>
        <p:nvSpPr>
          <p:cNvPr id="5" name="مستطيل 4"/>
          <p:cNvSpPr/>
          <p:nvPr/>
        </p:nvSpPr>
        <p:spPr>
          <a:xfrm>
            <a:off x="539552" y="1340768"/>
            <a:ext cx="7920880" cy="954107"/>
          </a:xfrm>
          <a:prstGeom prst="rect">
            <a:avLst/>
          </a:prstGeom>
        </p:spPr>
        <p:txBody>
          <a:bodyPr wrap="square">
            <a:spAutoFit/>
          </a:bodyPr>
          <a:lstStyle/>
          <a:p>
            <a:pPr algn="l" rtl="0"/>
            <a:r>
              <a:rPr lang="en-US" sz="2800" dirty="0" smtClean="0">
                <a:solidFill>
                  <a:schemeClr val="accent1"/>
                </a:solidFill>
              </a:rPr>
              <a:t>Is there ( a free lunch) frim portfolio??</a:t>
            </a:r>
            <a:endParaRPr lang="en-US" sz="2800" dirty="0" smtClean="0"/>
          </a:p>
          <a:p>
            <a:pPr algn="l" rtl="0"/>
            <a:r>
              <a:rPr lang="en-US" sz="2800" dirty="0" smtClean="0">
                <a:solidFill>
                  <a:schemeClr val="accent1"/>
                </a:solidFill>
              </a:rPr>
              <a:t>How we can confirm that?</a:t>
            </a:r>
          </a:p>
        </p:txBody>
      </p:sp>
    </p:spTree>
    <p:extLst>
      <p:ext uri="{BB962C8B-B14F-4D97-AF65-F5344CB8AC3E}">
        <p14:creationId xmlns:p14="http://schemas.microsoft.com/office/powerpoint/2010/main" val="2135173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heel(1)">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heel(1)">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heel(1)">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55576" y="476672"/>
            <a:ext cx="7596843" cy="2088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3573016"/>
            <a:ext cx="8964488" cy="28210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70002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1000"/>
                                        <p:tgtEl>
                                          <p:spTgt spid="1026"/>
                                        </p:tgtEl>
                                      </p:cBhvr>
                                    </p:animEffect>
                                    <p:anim calcmode="lin" valueType="num">
                                      <p:cBhvr>
                                        <p:cTn id="8" dur="1000" fill="hold"/>
                                        <p:tgtEl>
                                          <p:spTgt spid="1026"/>
                                        </p:tgtEl>
                                        <p:attrNameLst>
                                          <p:attrName>ppt_x</p:attrName>
                                        </p:attrNameLst>
                                      </p:cBhvr>
                                      <p:tavLst>
                                        <p:tav tm="0">
                                          <p:val>
                                            <p:strVal val="#ppt_x"/>
                                          </p:val>
                                        </p:tav>
                                        <p:tav tm="100000">
                                          <p:val>
                                            <p:strVal val="#ppt_x"/>
                                          </p:val>
                                        </p:tav>
                                      </p:tavLst>
                                    </p:anim>
                                    <p:anim calcmode="lin" valueType="num">
                                      <p:cBhvr>
                                        <p:cTn id="9"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1027"/>
                                        </p:tgtEl>
                                        <p:attrNameLst>
                                          <p:attrName>style.visibility</p:attrName>
                                        </p:attrNameLst>
                                      </p:cBhvr>
                                      <p:to>
                                        <p:strVal val="visible"/>
                                      </p:to>
                                    </p:set>
                                    <p:animEffect transition="in" filter="barn(inVertical)">
                                      <p:cBhvr>
                                        <p:cTn id="14" dur="5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1831</TotalTime>
  <Words>1521</Words>
  <Application>Microsoft Office PowerPoint</Application>
  <PresentationFormat>عرض على الشاشة (3:4)‏</PresentationFormat>
  <Paragraphs>99</Paragraphs>
  <Slides>41</Slides>
  <Notes>0</Notes>
  <HiddenSlides>0</HiddenSlides>
  <MMClips>0</MMClips>
  <ScaleCrop>false</ScaleCrop>
  <HeadingPairs>
    <vt:vector size="4" baseType="variant">
      <vt:variant>
        <vt:lpstr>نسق</vt:lpstr>
      </vt:variant>
      <vt:variant>
        <vt:i4>1</vt:i4>
      </vt:variant>
      <vt:variant>
        <vt:lpstr>عناوين الشرائح</vt:lpstr>
      </vt:variant>
      <vt:variant>
        <vt:i4>41</vt:i4>
      </vt:variant>
    </vt:vector>
  </HeadingPairs>
  <TitlesOfParts>
    <vt:vector size="42" baseType="lpstr">
      <vt:lpstr>نسق Office</vt:lpstr>
      <vt:lpstr>International  Portfolio  Management  Business Administration PH.D program</vt:lpstr>
      <vt:lpstr>Chapter outline </vt:lpstr>
      <vt:lpstr>L E A R N I N G G O A L S</vt:lpstr>
      <vt:lpstr>Case study  CITIGROUP TAKES ON NEW ASSOCIATES</vt:lpstr>
      <vt:lpstr>عرض تقديمي في PowerPoint</vt:lpstr>
      <vt:lpstr>عرض تقديمي في PowerPoint</vt:lpstr>
      <vt:lpstr>Risk and return of single asset.( case study)</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Risk and return of portfolio.(case study)</vt:lpstr>
      <vt:lpstr>عرض تقديمي في PowerPoint</vt:lpstr>
      <vt:lpstr>عرض تقديمي في PowerPoint</vt:lpstr>
      <vt:lpstr>Diversification, correlation and return.(case study) </vt:lpstr>
      <vt:lpstr>Philosophy Question? Is diversification work??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Optimal portfolio.(case study)</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International Diversification </vt:lpstr>
      <vt:lpstr>Philosophy Question?? Is going abroad work?? Here we need to discuss these points </vt:lpstr>
      <vt:lpstr>عرض تقديمي في PowerPoint</vt:lpstr>
      <vt:lpstr>عرض تقديمي في PowerPoint</vt:lpstr>
      <vt:lpstr>عرض تقديمي في PowerPoint</vt:lpstr>
      <vt:lpstr>Web work </vt:lpstr>
      <vt:lpstr>Sources </vt:lpstr>
      <vt:lpstr>عرض تقديمي في PowerPoint</vt:lpstr>
    </vt:vector>
  </TitlesOfParts>
  <Company>Ahmed-Under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portfolio management</dc:title>
  <dc:creator>boos</dc:creator>
  <cp:lastModifiedBy>boos</cp:lastModifiedBy>
  <cp:revision>28</cp:revision>
  <dcterms:created xsi:type="dcterms:W3CDTF">2020-04-12T11:03:47Z</dcterms:created>
  <dcterms:modified xsi:type="dcterms:W3CDTF">2020-04-13T17:35:58Z</dcterms:modified>
</cp:coreProperties>
</file>