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8" d="100"/>
          <a:sy n="78" d="100"/>
        </p:scale>
        <p:origin x="-11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ar-IQ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numRef>
              <c:f>Sheet1!$A$2:$A$13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23</c:v>
                </c:pt>
                <c:pt idx="1">
                  <c:v>27</c:v>
                </c:pt>
                <c:pt idx="2">
                  <c:v>33</c:v>
                </c:pt>
                <c:pt idx="3">
                  <c:v>35</c:v>
                </c:pt>
                <c:pt idx="4">
                  <c:v>40</c:v>
                </c:pt>
                <c:pt idx="5">
                  <c:v>42</c:v>
                </c:pt>
                <c:pt idx="6">
                  <c:v>45</c:v>
                </c:pt>
                <c:pt idx="7">
                  <c:v>50</c:v>
                </c:pt>
                <c:pt idx="8">
                  <c:v>52</c:v>
                </c:pt>
                <c:pt idx="9">
                  <c:v>55</c:v>
                </c:pt>
                <c:pt idx="10">
                  <c:v>52</c:v>
                </c:pt>
                <c:pt idx="11">
                  <c:v>55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cat>
            <c:numRef>
              <c:f>Sheet1!$A$2:$A$13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cat>
            <c:numRef>
              <c:f>Sheet1!$A$2:$A$13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Sheet1!$D$2:$D$13</c:f>
              <c:numCache>
                <c:formatCode>General</c:formatCode>
                <c:ptCount val="12"/>
              </c:numCache>
            </c:numRef>
          </c:val>
        </c:ser>
        <c:marker val="1"/>
        <c:axId val="105009920"/>
        <c:axId val="105011456"/>
      </c:lineChart>
      <c:catAx>
        <c:axId val="105009920"/>
        <c:scaling>
          <c:orientation val="minMax"/>
        </c:scaling>
        <c:axPos val="b"/>
        <c:numFmt formatCode="General" sourceLinked="1"/>
        <c:tickLblPos val="nextTo"/>
        <c:crossAx val="105011456"/>
        <c:crosses val="autoZero"/>
        <c:auto val="1"/>
        <c:lblAlgn val="ctr"/>
        <c:lblOffset val="100"/>
      </c:catAx>
      <c:valAx>
        <c:axId val="105011456"/>
        <c:scaling>
          <c:orientation val="minMax"/>
        </c:scaling>
        <c:axPos val="l"/>
        <c:majorGridlines/>
        <c:numFmt formatCode="General" sourceLinked="1"/>
        <c:tickLblPos val="nextTo"/>
        <c:crossAx val="105009920"/>
        <c:crosses val="autoZero"/>
        <c:crossBetween val="between"/>
      </c:valAx>
    </c:plotArea>
    <c:legend>
      <c:legendPos val="r"/>
      <c:legendEntry>
        <c:idx val="1"/>
        <c:delete val="1"/>
      </c:legendEntry>
      <c:legendEntry>
        <c:idx val="2"/>
        <c:delete val="1"/>
      </c:legendEntry>
    </c:legend>
    <c:plotVisOnly val="1"/>
  </c:chart>
  <c:txPr>
    <a:bodyPr/>
    <a:lstStyle/>
    <a:p>
      <a:pPr>
        <a:defRPr sz="1800"/>
      </a:pPr>
      <a:endParaRPr lang="ar-IQ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5C9FABC-6054-4D07-9ACE-CE95E39BF845}" type="datetimeFigureOut">
              <a:rPr lang="ar-IQ" smtClean="0"/>
              <a:pPr/>
              <a:t>17/08/1441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92DDD43-E03C-40A4-9766-00A7F221A80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C9FABC-6054-4D07-9ACE-CE95E39BF845}" type="datetimeFigureOut">
              <a:rPr lang="ar-IQ" smtClean="0"/>
              <a:pPr/>
              <a:t>17/08/1441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2DDD43-E03C-40A4-9766-00A7F221A80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C9FABC-6054-4D07-9ACE-CE95E39BF845}" type="datetimeFigureOut">
              <a:rPr lang="ar-IQ" smtClean="0"/>
              <a:pPr/>
              <a:t>17/08/1441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2DDD43-E03C-40A4-9766-00A7F221A80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C9FABC-6054-4D07-9ACE-CE95E39BF845}" type="datetimeFigureOut">
              <a:rPr lang="ar-IQ" smtClean="0"/>
              <a:pPr/>
              <a:t>17/08/1441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2DDD43-E03C-40A4-9766-00A7F221A80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C9FABC-6054-4D07-9ACE-CE95E39BF845}" type="datetimeFigureOut">
              <a:rPr lang="ar-IQ" smtClean="0"/>
              <a:pPr/>
              <a:t>17/08/1441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2DDD43-E03C-40A4-9766-00A7F221A80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C9FABC-6054-4D07-9ACE-CE95E39BF845}" type="datetimeFigureOut">
              <a:rPr lang="ar-IQ" smtClean="0"/>
              <a:pPr/>
              <a:t>17/08/1441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2DDD43-E03C-40A4-9766-00A7F221A80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C9FABC-6054-4D07-9ACE-CE95E39BF845}" type="datetimeFigureOut">
              <a:rPr lang="ar-IQ" smtClean="0"/>
              <a:pPr/>
              <a:t>17/08/1441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2DDD43-E03C-40A4-9766-00A7F221A80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C9FABC-6054-4D07-9ACE-CE95E39BF845}" type="datetimeFigureOut">
              <a:rPr lang="ar-IQ" smtClean="0"/>
              <a:pPr/>
              <a:t>17/08/1441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2DDD43-E03C-40A4-9766-00A7F221A80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C9FABC-6054-4D07-9ACE-CE95E39BF845}" type="datetimeFigureOut">
              <a:rPr lang="ar-IQ" smtClean="0"/>
              <a:pPr/>
              <a:t>17/08/1441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2DDD43-E03C-40A4-9766-00A7F221A80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5C9FABC-6054-4D07-9ACE-CE95E39BF845}" type="datetimeFigureOut">
              <a:rPr lang="ar-IQ" smtClean="0"/>
              <a:pPr/>
              <a:t>17/08/1441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2DDD43-E03C-40A4-9766-00A7F221A80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5C9FABC-6054-4D07-9ACE-CE95E39BF845}" type="datetimeFigureOut">
              <a:rPr lang="ar-IQ" smtClean="0"/>
              <a:pPr/>
              <a:t>17/08/1441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92DDD43-E03C-40A4-9766-00A7F221A80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5C9FABC-6054-4D07-9ACE-CE95E39BF845}" type="datetimeFigureOut">
              <a:rPr lang="ar-IQ" smtClean="0"/>
              <a:pPr/>
              <a:t>17/08/1441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92DDD43-E03C-40A4-9766-00A7F221A80D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5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9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7290" y="1500174"/>
            <a:ext cx="7343772" cy="1571636"/>
          </a:xfrm>
        </p:spPr>
        <p:txBody>
          <a:bodyPr>
            <a:normAutofit/>
          </a:bodyPr>
          <a:lstStyle/>
          <a:p>
            <a:r>
              <a:rPr lang="ar-IQ" sz="3600" dirty="0" smtClean="0">
                <a:solidFill>
                  <a:srgbClr val="FF0000"/>
                </a:solidFill>
              </a:rPr>
              <a:t>نماذج التمهيد </a:t>
            </a:r>
            <a:r>
              <a:rPr lang="ar-IQ" sz="3600" dirty="0" smtClean="0">
                <a:solidFill>
                  <a:srgbClr val="FF0000"/>
                </a:solidFill>
              </a:rPr>
              <a:t>الاسي </a:t>
            </a:r>
            <a:r>
              <a:rPr lang="en-US" sz="3600" dirty="0" smtClean="0">
                <a:solidFill>
                  <a:srgbClr val="FF0000"/>
                </a:solidFill>
              </a:rPr>
              <a:t>(ESM)</a:t>
            </a:r>
            <a:r>
              <a:rPr lang="ar-IQ" sz="3600" dirty="0" smtClean="0">
                <a:solidFill>
                  <a:srgbClr val="FF0000"/>
                </a:solidFill>
              </a:rPr>
              <a:t/>
            </a:r>
            <a:br>
              <a:rPr lang="ar-IQ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 Exponential Smoothing</a:t>
            </a:r>
            <a:r>
              <a:rPr lang="en-US" sz="3600" dirty="0" smtClean="0">
                <a:solidFill>
                  <a:srgbClr val="FF0000"/>
                </a:solidFill>
              </a:rPr>
              <a:t> Model </a:t>
            </a:r>
            <a:endParaRPr lang="ar-IQ" sz="36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>
                <a:solidFill>
                  <a:schemeClr val="tx1"/>
                </a:solidFill>
              </a:rPr>
              <a:t>المرحلة الرابعة / قسم الاحصاء</a:t>
            </a:r>
          </a:p>
          <a:p>
            <a:r>
              <a:rPr lang="ar-IQ" dirty="0" smtClean="0">
                <a:solidFill>
                  <a:schemeClr val="tx1"/>
                </a:solidFill>
              </a:rPr>
              <a:t>الدراسات الصباحية والمسائية</a:t>
            </a:r>
            <a:endParaRPr lang="ar-IQ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42910" y="428604"/>
            <a:ext cx="8229600" cy="6143668"/>
          </a:xfrm>
        </p:spPr>
        <p:txBody>
          <a:bodyPr/>
          <a:lstStyle/>
          <a:p>
            <a:pPr>
              <a:buNone/>
            </a:pPr>
            <a:r>
              <a:rPr lang="ar-IQ" dirty="0" smtClean="0"/>
              <a:t>عندما </a:t>
            </a:r>
            <a:r>
              <a:rPr lang="en-US" dirty="0" smtClean="0"/>
              <a:t> t=4</a:t>
            </a:r>
            <a:r>
              <a:rPr lang="ar-IQ" dirty="0" smtClean="0"/>
              <a:t>فان</a:t>
            </a:r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r>
              <a:rPr lang="ar-IQ" dirty="0" smtClean="0"/>
              <a:t>عندما </a:t>
            </a:r>
            <a:r>
              <a:rPr lang="en-US" dirty="0" smtClean="0"/>
              <a:t>t=5</a:t>
            </a:r>
            <a:r>
              <a:rPr lang="ar-IQ" dirty="0" smtClean="0"/>
              <a:t> فان</a:t>
            </a:r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57224" y="500042"/>
          <a:ext cx="3098753" cy="2928958"/>
        </p:xfrm>
        <a:graphic>
          <a:graphicData uri="http://schemas.openxmlformats.org/presentationml/2006/ole">
            <p:oleObj spid="_x0000_s22530" name="Equation" r:id="rId3" imgW="1854000" imgH="1752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85786" y="3714752"/>
          <a:ext cx="3448293" cy="2081218"/>
        </p:xfrm>
        <a:graphic>
          <a:graphicData uri="http://schemas.openxmlformats.org/presentationml/2006/ole">
            <p:oleObj spid="_x0000_s22531" name="Equation" r:id="rId4" imgW="2145960" imgH="1295280" progId="Equation.3">
              <p:embed/>
            </p:oleObj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0034" y="428604"/>
            <a:ext cx="8229600" cy="5786478"/>
          </a:xfrm>
        </p:spPr>
        <p:txBody>
          <a:bodyPr/>
          <a:lstStyle/>
          <a:p>
            <a:r>
              <a:rPr lang="ar-IQ" dirty="0" smtClean="0"/>
              <a:t>عندما </a:t>
            </a:r>
            <a:r>
              <a:rPr lang="en-US" dirty="0" smtClean="0"/>
              <a:t>t=6 </a:t>
            </a:r>
            <a:r>
              <a:rPr lang="ar-IQ" dirty="0" smtClean="0"/>
              <a:t>  فان</a:t>
            </a:r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r>
              <a:rPr lang="ar-IQ" dirty="0" smtClean="0"/>
              <a:t>عندما </a:t>
            </a:r>
            <a:r>
              <a:rPr lang="en-US" dirty="0" smtClean="0"/>
              <a:t>t=7</a:t>
            </a:r>
            <a:r>
              <a:rPr lang="ar-IQ" dirty="0" smtClean="0"/>
              <a:t> فان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00034" y="357166"/>
          <a:ext cx="5717101" cy="2928958"/>
        </p:xfrm>
        <a:graphic>
          <a:graphicData uri="http://schemas.openxmlformats.org/presentationml/2006/ole">
            <p:oleObj spid="_x0000_s23554" name="Equation" r:id="rId3" imgW="2577960" imgH="1320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028054" y="3786190"/>
          <a:ext cx="4999676" cy="1733556"/>
        </p:xfrm>
        <a:graphic>
          <a:graphicData uri="http://schemas.openxmlformats.org/presentationml/2006/ole">
            <p:oleObj spid="_x0000_s23555" name="Equation" r:id="rId4" imgW="2527200" imgH="876240" progId="Equation.3">
              <p:embed/>
            </p:oleObj>
          </a:graphicData>
        </a:graphic>
      </p:graphicFrame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0034" y="357166"/>
            <a:ext cx="8215370" cy="5643602"/>
          </a:xfrm>
        </p:spPr>
        <p:txBody>
          <a:bodyPr/>
          <a:lstStyle/>
          <a:p>
            <a:r>
              <a:rPr lang="ar-IQ" dirty="0" smtClean="0"/>
              <a:t>عندما </a:t>
            </a:r>
            <a:r>
              <a:rPr lang="en-US" dirty="0" smtClean="0"/>
              <a:t>t=8</a:t>
            </a:r>
            <a:r>
              <a:rPr lang="ar-IQ" dirty="0" smtClean="0"/>
              <a:t> فان</a:t>
            </a:r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r>
              <a:rPr lang="ar-IQ" dirty="0" smtClean="0"/>
              <a:t>عندما </a:t>
            </a:r>
            <a:r>
              <a:rPr lang="en-US" dirty="0" smtClean="0"/>
              <a:t>t=9</a:t>
            </a:r>
            <a:r>
              <a:rPr lang="ar-IQ" dirty="0" smtClean="0"/>
              <a:t> فان</a:t>
            </a:r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00034" y="785794"/>
          <a:ext cx="6046612" cy="1724034"/>
        </p:xfrm>
        <a:graphic>
          <a:graphicData uri="http://schemas.openxmlformats.org/presentationml/2006/ole">
            <p:oleObj spid="_x0000_s24578" name="Equation" r:id="rId3" imgW="3073320" imgH="8762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000100" y="3286124"/>
          <a:ext cx="5294330" cy="2117732"/>
        </p:xfrm>
        <a:graphic>
          <a:graphicData uri="http://schemas.openxmlformats.org/presentationml/2006/ole">
            <p:oleObj spid="_x0000_s24579" name="Equation" r:id="rId4" imgW="2793960" imgH="1117440" progId="Equation.3">
              <p:embed/>
            </p:oleObj>
          </a:graphicData>
        </a:graphic>
      </p:graphicFrame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42910" y="428604"/>
            <a:ext cx="8229600" cy="6000792"/>
          </a:xfrm>
        </p:spPr>
        <p:txBody>
          <a:bodyPr/>
          <a:lstStyle/>
          <a:p>
            <a:r>
              <a:rPr lang="ar-IQ" dirty="0" smtClean="0"/>
              <a:t>عندما </a:t>
            </a:r>
            <a:r>
              <a:rPr lang="en-US" dirty="0" smtClean="0"/>
              <a:t>t=10</a:t>
            </a:r>
            <a:r>
              <a:rPr lang="ar-IQ" dirty="0" smtClean="0"/>
              <a:t> فان</a:t>
            </a:r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r>
              <a:rPr lang="ar-IQ" dirty="0" smtClean="0"/>
              <a:t>عندما </a:t>
            </a:r>
            <a:r>
              <a:rPr lang="en-US" dirty="0" smtClean="0"/>
              <a:t>t=11</a:t>
            </a:r>
            <a:r>
              <a:rPr lang="ar-IQ" dirty="0" smtClean="0"/>
              <a:t> فان</a:t>
            </a:r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204913" y="642938"/>
          <a:ext cx="4233862" cy="1857375"/>
        </p:xfrm>
        <a:graphic>
          <a:graphicData uri="http://schemas.openxmlformats.org/presentationml/2006/ole">
            <p:oleObj spid="_x0000_s25602" name="Equation" r:id="rId3" imgW="1968480" imgH="8632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500166" y="3500438"/>
          <a:ext cx="5865745" cy="2071702"/>
        </p:xfrm>
        <a:graphic>
          <a:graphicData uri="http://schemas.openxmlformats.org/presentationml/2006/ole">
            <p:oleObj spid="_x0000_s25603" name="Equation" r:id="rId4" imgW="2286000" imgH="863280" progId="Equation.3">
              <p:embed/>
            </p:oleObj>
          </a:graphicData>
        </a:graphic>
      </p:graphicFrame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5720" y="571480"/>
            <a:ext cx="8586790" cy="5786478"/>
          </a:xfrm>
        </p:spPr>
        <p:txBody>
          <a:bodyPr/>
          <a:lstStyle/>
          <a:p>
            <a:r>
              <a:rPr lang="ar-IQ" dirty="0" smtClean="0"/>
              <a:t>عندما </a:t>
            </a:r>
            <a:r>
              <a:rPr lang="en-US" dirty="0" smtClean="0"/>
              <a:t>t=12</a:t>
            </a:r>
            <a:r>
              <a:rPr lang="ar-IQ" dirty="0" smtClean="0"/>
              <a:t> فان</a:t>
            </a:r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r>
              <a:rPr lang="ar-IQ" dirty="0" smtClean="0"/>
              <a:t> ولحساب كفاءة العملية نحسب </a:t>
            </a:r>
            <a:r>
              <a:rPr lang="en-US" dirty="0" smtClean="0"/>
              <a:t>CFE</a:t>
            </a:r>
            <a:r>
              <a:rPr lang="ar-IQ" dirty="0" smtClean="0"/>
              <a:t> الذي يحسب وفق الاتي:</a:t>
            </a:r>
          </a:p>
          <a:p>
            <a:endParaRPr lang="ar-IQ" dirty="0" smtClean="0"/>
          </a:p>
          <a:p>
            <a:endParaRPr lang="ar-IQ" dirty="0" smtClean="0"/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r>
              <a:rPr lang="ar-IQ" dirty="0" smtClean="0"/>
              <a:t>أويمكن حساب المقاييس الاخرى مثل </a:t>
            </a:r>
            <a:endParaRPr lang="en-US" dirty="0" smtClean="0"/>
          </a:p>
          <a:p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62926" y="714356"/>
          <a:ext cx="5374669" cy="1460508"/>
        </p:xfrm>
        <a:graphic>
          <a:graphicData uri="http://schemas.openxmlformats.org/presentationml/2006/ole">
            <p:oleObj spid="_x0000_s26626" name="Equation" r:id="rId3" imgW="2336760" imgH="6346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071538" y="3429000"/>
          <a:ext cx="7578143" cy="928694"/>
        </p:xfrm>
        <a:graphic>
          <a:graphicData uri="http://schemas.openxmlformats.org/presentationml/2006/ole">
            <p:oleObj spid="_x0000_s26627" name="Equation" r:id="rId4" imgW="5181480" imgH="6346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643174" y="5500702"/>
          <a:ext cx="4295793" cy="585790"/>
        </p:xfrm>
        <a:graphic>
          <a:graphicData uri="http://schemas.openxmlformats.org/presentationml/2006/ole">
            <p:oleObj spid="_x0000_s26628" name="Equation" r:id="rId5" imgW="1676160" imgH="228600" progId="Equation.3">
              <p:embed/>
            </p:oleObj>
          </a:graphicData>
        </a:graphic>
      </p:graphicFrame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 smtClean="0"/>
              <a:t>هذا الشكل يوضح رسم السلسلة الزمنية   </a:t>
            </a:r>
            <a:endParaRPr lang="ar-IQ" dirty="0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تمتاز هذه النماذج بما يلي:</a:t>
            </a:r>
          </a:p>
          <a:p>
            <a:r>
              <a:rPr lang="en-US" dirty="0" smtClean="0"/>
              <a:t>1</a:t>
            </a:r>
            <a:r>
              <a:rPr lang="ar-IQ" dirty="0" smtClean="0"/>
              <a:t> – سهولة استخدامها.</a:t>
            </a:r>
          </a:p>
          <a:p>
            <a:r>
              <a:rPr lang="en-US" dirty="0" smtClean="0"/>
              <a:t>2</a:t>
            </a:r>
            <a:r>
              <a:rPr lang="ar-IQ" dirty="0" smtClean="0"/>
              <a:t>- دقة نتائجها.</a:t>
            </a:r>
          </a:p>
          <a:p>
            <a:r>
              <a:rPr lang="en-US" dirty="0" smtClean="0"/>
              <a:t>3</a:t>
            </a:r>
            <a:r>
              <a:rPr lang="ar-IQ" dirty="0" smtClean="0"/>
              <a:t>- كفاءة تقديرها.</a:t>
            </a:r>
          </a:p>
          <a:p>
            <a:r>
              <a:rPr lang="en-US" dirty="0" smtClean="0"/>
              <a:t>4</a:t>
            </a:r>
            <a:r>
              <a:rPr lang="ar-IQ" dirty="0" smtClean="0"/>
              <a:t>- عدم تقيدها بأي شروط ومحددات احصائية خاصة بأخطاء الانموذج من ناحية التوزيع الاحصائي.</a:t>
            </a:r>
          </a:p>
          <a:p>
            <a:r>
              <a:rPr lang="en-US" dirty="0" smtClean="0"/>
              <a:t>5</a:t>
            </a:r>
            <a:r>
              <a:rPr lang="ar-IQ" dirty="0" smtClean="0"/>
              <a:t>- تتمتع بخاصية فقدان الذاكرة.</a:t>
            </a:r>
          </a:p>
          <a:p>
            <a:pPr>
              <a:buNone/>
            </a:pPr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مميزات نماذج التمهيد الاسي</a:t>
            </a:r>
            <a:endParaRPr lang="ar-IQ" dirty="0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وفق نماذج التمهيد يعطى لكل مشاهدة وزن مرافق لها يكبر هذا الوزن مع مشاهدات الفترة الزمنية القريبة من فترة التنبؤ ولأحدث المشاهدات وهذا يعني تمتع هذا الاسلوب بخاصية </a:t>
            </a:r>
            <a:r>
              <a:rPr lang="ar-IQ" dirty="0" smtClean="0">
                <a:solidFill>
                  <a:srgbClr val="FF0000"/>
                </a:solidFill>
              </a:rPr>
              <a:t>فقدان الذاكرة </a:t>
            </a:r>
            <a:r>
              <a:rPr lang="ar-IQ" dirty="0" smtClean="0"/>
              <a:t>بحيث</a:t>
            </a:r>
            <a:r>
              <a:rPr lang="ar-IQ" dirty="0" smtClean="0">
                <a:solidFill>
                  <a:srgbClr val="FF0000"/>
                </a:solidFill>
              </a:rPr>
              <a:t> </a:t>
            </a:r>
            <a:r>
              <a:rPr lang="ar-IQ" dirty="0" smtClean="0"/>
              <a:t>يجعل أهمية المشاهدة الحالية أفضل من سابقتها .</a:t>
            </a:r>
          </a:p>
          <a:p>
            <a:r>
              <a:rPr lang="ar-IQ" dirty="0" smtClean="0"/>
              <a:t>تسلك هذه النماذج أسلوبين هما:</a:t>
            </a:r>
          </a:p>
          <a:p>
            <a:r>
              <a:rPr lang="en-US" dirty="0" smtClean="0"/>
              <a:t>1</a:t>
            </a:r>
            <a:r>
              <a:rPr lang="ar-IQ" dirty="0" smtClean="0"/>
              <a:t>- أسلوب غير موسمي والذي نحصل على نماذج التمهيد الاسي الاعتيادية.</a:t>
            </a:r>
          </a:p>
          <a:p>
            <a:r>
              <a:rPr lang="en-US" dirty="0" smtClean="0"/>
              <a:t>2</a:t>
            </a:r>
            <a:r>
              <a:rPr lang="ar-IQ" dirty="0" smtClean="0"/>
              <a:t>- أسلوب موسمي وتتمثل بنماذج التمهيد الاسي الموسمي.</a:t>
            </a:r>
          </a:p>
          <a:p>
            <a:endParaRPr lang="ar-IQ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0034" y="428604"/>
            <a:ext cx="8229600" cy="6215106"/>
          </a:xfrm>
        </p:spPr>
        <p:txBody>
          <a:bodyPr/>
          <a:lstStyle/>
          <a:p>
            <a:r>
              <a:rPr lang="ar-IQ" dirty="0" smtClean="0"/>
              <a:t>أنواع التأثير الموسمي:</a:t>
            </a:r>
          </a:p>
          <a:p>
            <a:r>
              <a:rPr lang="en-US" dirty="0" smtClean="0"/>
              <a:t>1</a:t>
            </a:r>
            <a:r>
              <a:rPr lang="ar-IQ" dirty="0" smtClean="0"/>
              <a:t>- مضاعف (مضروب)في بقية المركبات.</a:t>
            </a:r>
          </a:p>
          <a:p>
            <a:r>
              <a:rPr lang="en-US" dirty="0" smtClean="0"/>
              <a:t>2</a:t>
            </a:r>
            <a:r>
              <a:rPr lang="ar-IQ" dirty="0" smtClean="0"/>
              <a:t>- مضاف الى مركبات السلسلة كما هو الحال في أنواع أنموذج ونتر </a:t>
            </a:r>
            <a:r>
              <a:rPr lang="en-US" dirty="0" smtClean="0"/>
              <a:t>(Winter)</a:t>
            </a:r>
            <a:r>
              <a:rPr lang="ar-IQ" dirty="0" smtClean="0"/>
              <a:t> .</a:t>
            </a:r>
          </a:p>
          <a:p>
            <a:r>
              <a:rPr lang="ar-IQ" dirty="0" smtClean="0"/>
              <a:t>أنواع نماذج التمهيد الاسي:</a:t>
            </a:r>
          </a:p>
          <a:p>
            <a:r>
              <a:rPr lang="en-US" dirty="0" smtClean="0"/>
              <a:t>1</a:t>
            </a:r>
            <a:r>
              <a:rPr lang="ar-IQ" dirty="0" smtClean="0"/>
              <a:t>- المتوسط البسيط </a:t>
            </a:r>
            <a:r>
              <a:rPr lang="en-US" dirty="0" smtClean="0"/>
              <a:t>Simple Average (SA)</a:t>
            </a:r>
            <a:r>
              <a:rPr lang="ar-IQ" dirty="0" smtClean="0"/>
              <a:t> </a:t>
            </a:r>
          </a:p>
          <a:p>
            <a:r>
              <a:rPr lang="ar-IQ" dirty="0" smtClean="0"/>
              <a:t> يستخدم هذا الانموذج عندما تكون السلاسل الزمنية ذات مستوى ثابت لايتغير بتغير الفترات الزمنية </a:t>
            </a:r>
            <a:r>
              <a:rPr lang="en-US" dirty="0" smtClean="0"/>
              <a:t>(t)</a:t>
            </a:r>
            <a:r>
              <a:rPr lang="ar-IQ" dirty="0" smtClean="0"/>
              <a:t> .</a:t>
            </a:r>
          </a:p>
          <a:p>
            <a:r>
              <a:rPr lang="ar-IQ" dirty="0" smtClean="0"/>
              <a:t> فاذا كانت </a:t>
            </a:r>
            <a:r>
              <a:rPr lang="en-US" dirty="0" smtClean="0"/>
              <a:t> </a:t>
            </a:r>
            <a:r>
              <a:rPr lang="ar-IQ" dirty="0" smtClean="0"/>
              <a:t>   سلسلة زمنية فأن معادلة المتوسط توصف :</a:t>
            </a:r>
          </a:p>
          <a:p>
            <a:endParaRPr lang="ar-IQ" dirty="0" smtClean="0"/>
          </a:p>
          <a:p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715140" y="4071942"/>
          <a:ext cx="444503" cy="500066"/>
        </p:xfrm>
        <a:graphic>
          <a:graphicData uri="http://schemas.openxmlformats.org/presentationml/2006/ole">
            <p:oleObj spid="_x0000_s1026" name="Equation" r:id="rId3" imgW="203040" imgH="2286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644794" y="4500570"/>
          <a:ext cx="1773344" cy="1395418"/>
        </p:xfrm>
        <a:graphic>
          <a:graphicData uri="http://schemas.openxmlformats.org/presentationml/2006/ole">
            <p:oleObj spid="_x0000_s1027" name="Equation" r:id="rId4" imgW="774360" imgH="609480" progId="Equation.3">
              <p:embed/>
            </p:oleObj>
          </a:graphicData>
        </a:graphic>
      </p:graphicFrame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00034" y="428604"/>
            <a:ext cx="8229600" cy="6143668"/>
          </a:xfrm>
        </p:spPr>
        <p:txBody>
          <a:bodyPr/>
          <a:lstStyle/>
          <a:p>
            <a:r>
              <a:rPr lang="ar-IQ" dirty="0" smtClean="0"/>
              <a:t>وأن القيمة التنبؤية عند الفترة الزمنية</a:t>
            </a:r>
          </a:p>
          <a:p>
            <a:pPr>
              <a:buNone/>
            </a:pPr>
            <a:r>
              <a:rPr lang="ar-IQ" dirty="0" smtClean="0"/>
              <a:t>والتي حسبت بالفترة الزمنية </a:t>
            </a:r>
            <a:r>
              <a:rPr lang="en-US" dirty="0" smtClean="0"/>
              <a:t>t</a:t>
            </a:r>
            <a:r>
              <a:rPr lang="ar-IQ" dirty="0" smtClean="0"/>
              <a:t> بمعنى اخر </a:t>
            </a:r>
            <a:r>
              <a:rPr lang="en-US" dirty="0" smtClean="0"/>
              <a:t>h</a:t>
            </a:r>
            <a:r>
              <a:rPr lang="ar-IQ" dirty="0" smtClean="0"/>
              <a:t> من الفترات المستقبلية توصف: </a:t>
            </a:r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r>
              <a:rPr lang="ar-IQ" dirty="0" smtClean="0"/>
              <a:t>ان حساب التنبؤ يعتمد على عدد المشاهدات والتي تكون مرتبطة بـ </a:t>
            </a:r>
            <a:r>
              <a:rPr lang="en-US" dirty="0" smtClean="0"/>
              <a:t>(t)</a:t>
            </a:r>
            <a:r>
              <a:rPr lang="ar-IQ" dirty="0" smtClean="0"/>
              <a:t> حيث يزداد تأثير المشاهدات الحديثة في السلسلة بزيادة الفترة الزمنية </a:t>
            </a:r>
            <a:r>
              <a:rPr lang="en-US" dirty="0" smtClean="0"/>
              <a:t>(t)</a:t>
            </a:r>
            <a:r>
              <a:rPr lang="ar-IQ" dirty="0" smtClean="0"/>
              <a:t> .  </a:t>
            </a:r>
            <a:endParaRPr lang="ar-IQ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428992" y="428605"/>
          <a:ext cx="796023" cy="428628"/>
        </p:xfrm>
        <a:graphic>
          <a:graphicData uri="http://schemas.openxmlformats.org/presentationml/2006/ole">
            <p:oleObj spid="_x0000_s2051" name="Equation" r:id="rId3" imgW="304560" imgH="1774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398781" y="1571612"/>
          <a:ext cx="2716143" cy="955680"/>
        </p:xfrm>
        <a:graphic>
          <a:graphicData uri="http://schemas.openxmlformats.org/presentationml/2006/ole">
            <p:oleObj spid="_x0000_s2052" name="Equation" r:id="rId4" imgW="685800" imgH="241200" progId="Equation.3">
              <p:embed/>
            </p:oleObj>
          </a:graphicData>
        </a:graphic>
      </p:graphicFrame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البيانات التالية تمثل ايرادات شركة تبارك من العملة الاجنبية للفترة من </a:t>
            </a:r>
            <a:r>
              <a:rPr lang="en-US" dirty="0" smtClean="0"/>
              <a:t>(2012-2001)</a:t>
            </a:r>
            <a:r>
              <a:rPr lang="ar-IQ" dirty="0" smtClean="0"/>
              <a:t> .</a:t>
            </a:r>
          </a:p>
          <a:p>
            <a:r>
              <a:rPr lang="ar-IQ" dirty="0" smtClean="0"/>
              <a:t>المطلوب </a:t>
            </a:r>
          </a:p>
          <a:p>
            <a:r>
              <a:rPr lang="en-US" dirty="0" smtClean="0"/>
              <a:t>1</a:t>
            </a:r>
            <a:r>
              <a:rPr lang="ar-IQ" dirty="0" smtClean="0"/>
              <a:t> – أستخدم طريقة المتوسط البسيط للتنبؤ بالايرادات لعام </a:t>
            </a:r>
            <a:r>
              <a:rPr lang="en-US" dirty="0" smtClean="0"/>
              <a:t>2012</a:t>
            </a:r>
            <a:r>
              <a:rPr lang="ar-IQ" dirty="0" smtClean="0"/>
              <a:t> . </a:t>
            </a:r>
            <a:r>
              <a:rPr lang="en-US" dirty="0" smtClean="0"/>
              <a:t>2</a:t>
            </a:r>
            <a:r>
              <a:rPr lang="ar-IQ" dirty="0" smtClean="0"/>
              <a:t>- صف طريقة التنبؤ مع استخراج مقاييس كفاءة الانموذج .</a:t>
            </a:r>
          </a:p>
          <a:p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286644" y="274638"/>
            <a:ext cx="1000132" cy="939784"/>
          </a:xfrm>
        </p:spPr>
        <p:txBody>
          <a:bodyPr/>
          <a:lstStyle/>
          <a:p>
            <a:r>
              <a:rPr lang="ar-IQ" dirty="0" smtClean="0">
                <a:solidFill>
                  <a:srgbClr val="FF0000"/>
                </a:solidFill>
              </a:rPr>
              <a:t>مثال</a:t>
            </a:r>
            <a:endParaRPr lang="ar-IQ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4282" y="4000504"/>
          <a:ext cx="8555515" cy="116014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21193"/>
                <a:gridCol w="621193"/>
                <a:gridCol w="621193"/>
                <a:gridCol w="621193"/>
                <a:gridCol w="621193"/>
                <a:gridCol w="621193"/>
                <a:gridCol w="621193"/>
                <a:gridCol w="703938"/>
                <a:gridCol w="759843"/>
                <a:gridCol w="644032"/>
                <a:gridCol w="770042"/>
                <a:gridCol w="626651"/>
                <a:gridCol w="702658"/>
              </a:tblGrid>
              <a:tr h="512780"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 smtClean="0"/>
                        <a:t>2012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 smtClean="0"/>
                        <a:t>2011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 smtClean="0"/>
                        <a:t>2010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 smtClean="0"/>
                        <a:t>2009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 smtClean="0"/>
                        <a:t>2008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 smtClean="0"/>
                        <a:t>2007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 smtClean="0"/>
                        <a:t>2006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 smtClean="0"/>
                        <a:t>2005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 smtClean="0"/>
                        <a:t>2004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 smtClean="0"/>
                        <a:t>2003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 smtClean="0"/>
                        <a:t>2002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200" dirty="0" smtClean="0"/>
                        <a:t>2001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السنة</a:t>
                      </a:r>
                      <a:endParaRPr lang="ar-IQ" dirty="0"/>
                    </a:p>
                  </a:txBody>
                  <a:tcPr/>
                </a:tc>
              </a:tr>
              <a:tr h="647368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57158" y="4643446"/>
          <a:ext cx="346076" cy="428628"/>
        </p:xfrm>
        <a:graphic>
          <a:graphicData uri="http://schemas.openxmlformats.org/presentationml/2006/ole">
            <p:oleObj spid="_x0000_s3074" name="Equation" r:id="rId3" imgW="203040" imgH="228600" progId="Equation.3">
              <p:embed/>
            </p:oleObj>
          </a:graphicData>
        </a:graphic>
      </p:graphicFrame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عندما  </a:t>
            </a:r>
            <a:r>
              <a:rPr lang="en-US" dirty="0" smtClean="0"/>
              <a:t>(t=1)</a:t>
            </a:r>
            <a:r>
              <a:rPr lang="ar-IQ" dirty="0" smtClean="0"/>
              <a:t> </a:t>
            </a:r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r>
              <a:rPr lang="ar-IQ" dirty="0" smtClean="0"/>
              <a:t>وبخطأ تنبؤي </a:t>
            </a:r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786710" y="274638"/>
            <a:ext cx="900090" cy="868346"/>
          </a:xfrm>
        </p:spPr>
        <p:txBody>
          <a:bodyPr>
            <a:normAutofit fontScale="90000"/>
          </a:bodyPr>
          <a:lstStyle/>
          <a:p>
            <a:r>
              <a:rPr lang="ar-IQ" dirty="0" smtClean="0">
                <a:solidFill>
                  <a:srgbClr val="FF0000"/>
                </a:solidFill>
              </a:rPr>
              <a:t>الحل</a:t>
            </a:r>
            <a:endParaRPr lang="ar-IQ" dirty="0">
              <a:solidFill>
                <a:srgbClr val="FF00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57224" y="1285860"/>
          <a:ext cx="3125291" cy="1931998"/>
        </p:xfrm>
        <a:graphic>
          <a:graphicData uri="http://schemas.openxmlformats.org/presentationml/2006/ole">
            <p:oleObj spid="_x0000_s19458" name="Equation" r:id="rId3" imgW="1396800" imgH="8632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821594" y="4286256"/>
          <a:ext cx="3215395" cy="1484314"/>
        </p:xfrm>
        <a:graphic>
          <a:graphicData uri="http://schemas.openxmlformats.org/presentationml/2006/ole">
            <p:oleObj spid="_x0000_s19459" name="Equation" r:id="rId4" imgW="990360" imgH="457200" progId="Equation.3">
              <p:embed/>
            </p:oleObj>
          </a:graphicData>
        </a:graphic>
      </p:graphicFrame>
    </p:spTree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1472" y="428604"/>
            <a:ext cx="8229600" cy="5929354"/>
          </a:xfrm>
        </p:spPr>
        <p:txBody>
          <a:bodyPr/>
          <a:lstStyle/>
          <a:p>
            <a:r>
              <a:rPr lang="ar-IQ" dirty="0" smtClean="0"/>
              <a:t>أما عندما </a:t>
            </a:r>
            <a:r>
              <a:rPr lang="en-US" dirty="0" smtClean="0"/>
              <a:t>t=2</a:t>
            </a:r>
            <a:r>
              <a:rPr lang="ar-IQ" dirty="0" smtClean="0"/>
              <a:t> فان</a:t>
            </a:r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r>
              <a:rPr lang="ar-IQ" dirty="0" smtClean="0"/>
              <a:t>والخطأ التنبؤي  </a:t>
            </a:r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295777" y="285728"/>
          <a:ext cx="2236394" cy="2143140"/>
        </p:xfrm>
        <a:graphic>
          <a:graphicData uri="http://schemas.openxmlformats.org/presentationml/2006/ole">
            <p:oleObj spid="_x0000_s20482" name="Equation" r:id="rId3" imgW="1460160" imgH="126972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055664" y="2928934"/>
          <a:ext cx="2563830" cy="1214446"/>
        </p:xfrm>
        <a:graphic>
          <a:graphicData uri="http://schemas.openxmlformats.org/presentationml/2006/ole">
            <p:oleObj spid="_x0000_s20483" name="Equation" r:id="rId4" imgW="965160" imgH="457200" progId="Equation.3">
              <p:embed/>
            </p:oleObj>
          </a:graphicData>
        </a:graphic>
      </p:graphicFrame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1472" y="214290"/>
            <a:ext cx="8229600" cy="6429420"/>
          </a:xfrm>
        </p:spPr>
        <p:txBody>
          <a:bodyPr/>
          <a:lstStyle/>
          <a:p>
            <a:r>
              <a:rPr lang="ar-IQ" dirty="0" smtClean="0"/>
              <a:t>عندما </a:t>
            </a:r>
            <a:r>
              <a:rPr lang="en-US" dirty="0" smtClean="0"/>
              <a:t>t=3</a:t>
            </a:r>
            <a:r>
              <a:rPr lang="ar-IQ" dirty="0" smtClean="0"/>
              <a:t> فان</a:t>
            </a:r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r>
              <a:rPr lang="ar-IQ" dirty="0" smtClean="0"/>
              <a:t>ونحسب الخطأ التنبؤي بنفس الطريقة </a:t>
            </a:r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357290" y="428604"/>
          <a:ext cx="3773355" cy="2714644"/>
        </p:xfrm>
        <a:graphic>
          <a:graphicData uri="http://schemas.openxmlformats.org/presentationml/2006/ole">
            <p:oleObj spid="_x0000_s21506" name="Equation" r:id="rId3" imgW="1765080" imgH="126972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500166" y="3857628"/>
          <a:ext cx="2786082" cy="1857388"/>
        </p:xfrm>
        <a:graphic>
          <a:graphicData uri="http://schemas.openxmlformats.org/presentationml/2006/ole">
            <p:oleObj spid="_x0000_s21508" name="Equation" r:id="rId4" imgW="1028520" imgH="685800" progId="Equation.3">
              <p:embed/>
            </p:oleObj>
          </a:graphicData>
        </a:graphic>
      </p:graphicFrame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338</TotalTime>
  <Words>383</Words>
  <Application>Microsoft Office PowerPoint</Application>
  <PresentationFormat>On-screen Show (4:3)</PresentationFormat>
  <Paragraphs>119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Concourse</vt:lpstr>
      <vt:lpstr>Equation</vt:lpstr>
      <vt:lpstr>نماذج التمهيد الاسي (ESM)  Exponential Smoothing Model </vt:lpstr>
      <vt:lpstr>مميزات نماذج التمهيد الاسي</vt:lpstr>
      <vt:lpstr>Slide 3</vt:lpstr>
      <vt:lpstr>Slide 4</vt:lpstr>
      <vt:lpstr>Slide 5</vt:lpstr>
      <vt:lpstr>مثال</vt:lpstr>
      <vt:lpstr>الحل</vt:lpstr>
      <vt:lpstr>Slide 8</vt:lpstr>
      <vt:lpstr>Slide 9</vt:lpstr>
      <vt:lpstr>Slide 10</vt:lpstr>
      <vt:lpstr>Slide 11</vt:lpstr>
      <vt:lpstr>Slide 12</vt:lpstr>
      <vt:lpstr>Slide 13</vt:lpstr>
      <vt:lpstr>Slide 14</vt:lpstr>
      <vt:lpstr>هذا الشكل يوضح رسم السلسلة الزمنية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نماذج التمهيد الاسي (ESM) Exponential Smoothing Model</dc:title>
  <dc:creator>DELL</dc:creator>
  <cp:lastModifiedBy>DELL</cp:lastModifiedBy>
  <cp:revision>48</cp:revision>
  <dcterms:created xsi:type="dcterms:W3CDTF">2020-04-09T10:55:09Z</dcterms:created>
  <dcterms:modified xsi:type="dcterms:W3CDTF">2020-04-09T23:14:55Z</dcterms:modified>
</cp:coreProperties>
</file>