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962D-3993-46DE-92F6-FA0051F9EFA0}" type="datetimeFigureOut">
              <a:rPr lang="ar-IQ" smtClean="0"/>
              <a:pPr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479F-16D7-4F71-8AB1-6997CDFD7E2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حساب معامل التحديد ومعامل التحديد المعدل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المرحلة الرابعة /قسم الاحصاء 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الدراسات الصباحية والمسائية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المحاضرة السابعة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500042"/>
            <a:ext cx="8786874" cy="6072230"/>
          </a:xfrm>
        </p:spPr>
        <p:txBody>
          <a:bodyPr/>
          <a:lstStyle/>
          <a:p>
            <a:pPr>
              <a:buNone/>
            </a:pPr>
            <a:r>
              <a:rPr lang="ar-IQ" dirty="0" smtClean="0"/>
              <a:t>س البيانات التالية تمثل مبيعات شركة الحسين التجارية 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المطلوب :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         حساب معامل التحديد ومعامل التحديد المعدل </a:t>
            </a:r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60" y="3000372"/>
          <a:ext cx="8429682" cy="13544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8302"/>
                <a:gridCol w="783678"/>
                <a:gridCol w="737270"/>
                <a:gridCol w="833348"/>
                <a:gridCol w="737270"/>
                <a:gridCol w="806882"/>
                <a:gridCol w="715696"/>
                <a:gridCol w="704606"/>
                <a:gridCol w="724787"/>
                <a:gridCol w="736814"/>
                <a:gridCol w="811029"/>
              </a:tblGrid>
              <a:tr h="71438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2012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2011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السنة</a:t>
                      </a:r>
                      <a:endParaRPr lang="ar-IQ" dirty="0"/>
                    </a:p>
                  </a:txBody>
                  <a:tcPr/>
                </a:tc>
              </a:tr>
              <a:tr h="421801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</a:p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كمية</a:t>
                      </a:r>
                      <a:r>
                        <a:rPr lang="ar-IQ" baseline="0" dirty="0" smtClean="0"/>
                        <a:t> المبيعات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over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3428992" y="285728"/>
            <a:ext cx="4929222" cy="1131910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الحل/  </a:t>
            </a:r>
            <a:r>
              <a:rPr lang="ar-IQ" dirty="0" smtClean="0"/>
              <a:t>نكون الجدول التالي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08632"/>
                <a:gridCol w="2106168"/>
                <a:gridCol w="20574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180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312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387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9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385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1886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263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55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214942" y="1643050"/>
          <a:ext cx="404814" cy="307976"/>
        </p:xfrm>
        <a:graphic>
          <a:graphicData uri="http://schemas.openxmlformats.org/presentationml/2006/ole">
            <p:oleObj spid="_x0000_s1026" name="Equation" r:id="rId3" imgW="190440" imgH="1648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286644" y="1632845"/>
          <a:ext cx="249238" cy="284843"/>
        </p:xfrm>
        <a:graphic>
          <a:graphicData uri="http://schemas.openxmlformats.org/presentationml/2006/ole">
            <p:oleObj spid="_x0000_s1027" name="Equation" r:id="rId4" imgW="17748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71472" y="5715016"/>
          <a:ext cx="292100" cy="254000"/>
        </p:xfrm>
        <a:graphic>
          <a:graphicData uri="http://schemas.openxmlformats.org/presentationml/2006/ole">
            <p:oleObj spid="_x0000_s1028" name="Equation" r:id="rId5" imgW="291960" imgH="253800" progId="Equation.3">
              <p:embed/>
            </p:oleObj>
          </a:graphicData>
        </a:graphic>
      </p:graphicFrame>
    </p:spTree>
  </p:cSld>
  <p:clrMapOvr>
    <a:masterClrMapping/>
  </p:clrMapOvr>
  <p:transition spd="slow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3600" dirty="0" smtClean="0"/>
              <a:t>نقدر معالم الانموذج للحصول على المعادلة التقديرية</a:t>
            </a:r>
            <a:endParaRPr lang="ar-IQ" sz="360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095639" y="1357298"/>
          <a:ext cx="5619633" cy="5214974"/>
        </p:xfrm>
        <a:graphic>
          <a:graphicData uri="http://schemas.openxmlformats.org/presentationml/2006/ole">
            <p:oleObj spid="_x0000_s2050" name="Equation" r:id="rId3" imgW="2158920" imgH="2184120" progId="Equation.3">
              <p:embed/>
            </p:oleObj>
          </a:graphicData>
        </a:graphic>
      </p:graphicFrame>
    </p:spTree>
  </p:cSld>
  <p:clrMapOvr>
    <a:masterClrMapping/>
  </p:clrMapOvr>
  <p:transition spd="slow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071538" y="642918"/>
          <a:ext cx="7500990" cy="5929354"/>
        </p:xfrm>
        <a:graphic>
          <a:graphicData uri="http://schemas.openxmlformats.org/presentationml/2006/ole">
            <p:oleObj spid="_x0000_s3074" name="Equation" r:id="rId3" imgW="1434960" imgH="1193760" progId="Equation.3">
              <p:embed/>
            </p:oleObj>
          </a:graphicData>
        </a:graphic>
      </p:graphicFrame>
    </p:spTree>
  </p:cSld>
  <p:clrMapOvr>
    <a:masterClrMapping/>
  </p:clrMapOvr>
  <p:transition spd="slow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143932" cy="192882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سوف نقرب قيم معالم الانموذج لتصبح معادلة الاتجاه العام الخطي المقدرة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 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785918" y="2000240"/>
          <a:ext cx="5359400" cy="1000133"/>
        </p:xfrm>
        <a:graphic>
          <a:graphicData uri="http://schemas.openxmlformats.org/presentationml/2006/ole">
            <p:oleObj spid="_x0000_s18434" name="Equation" r:id="rId3" imgW="787320" imgH="2286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500298" y="2871242"/>
            <a:ext cx="62865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400" dirty="0" smtClean="0">
                <a:solidFill>
                  <a:prstClr val="black"/>
                </a:solidFill>
                <a:ea typeface="+mj-ea"/>
                <a:cs typeface="Times New Roman"/>
              </a:rPr>
              <a:t> </a:t>
            </a:r>
            <a:endParaRPr lang="ar-IQ" dirty="0"/>
          </a:p>
        </p:txBody>
      </p:sp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نعمل الجدول التالي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497.29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-22.3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590.49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-24.3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334.89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-18.3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372.49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-19.3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176.89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-13.3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204.49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-14.3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86.49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-9.3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86.49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-9.3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28.09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-5.3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18.49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-4.3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13.69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75.69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32.49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161.29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114.49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278.89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16.7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246.49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15.7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712.89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26.7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428.49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2366.1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2094.9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71538" y="1643050"/>
          <a:ext cx="379414" cy="300038"/>
        </p:xfrm>
        <a:graphic>
          <a:graphicData uri="http://schemas.openxmlformats.org/presentationml/2006/ole">
            <p:oleObj spid="_x0000_s19458" name="Equation" r:id="rId3" imgW="164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00298" y="1571612"/>
          <a:ext cx="692165" cy="325451"/>
        </p:xfrm>
        <a:graphic>
          <a:graphicData uri="http://schemas.openxmlformats.org/presentationml/2006/ole">
            <p:oleObj spid="_x0000_s19460" name="Equation" r:id="rId4" imgW="393480" imgH="253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43372" y="1571612"/>
          <a:ext cx="773114" cy="396876"/>
        </p:xfrm>
        <a:graphic>
          <a:graphicData uri="http://schemas.openxmlformats.org/presentationml/2006/ole">
            <p:oleObj spid="_x0000_s19461" name="Equation" r:id="rId5" imgW="558720" imgH="2538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715008" y="1571612"/>
          <a:ext cx="608014" cy="325438"/>
        </p:xfrm>
        <a:graphic>
          <a:graphicData uri="http://schemas.openxmlformats.org/presentationml/2006/ole">
            <p:oleObj spid="_x0000_s19462" name="Equation" r:id="rId6" imgW="393480" imgH="2538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429520" y="1643050"/>
          <a:ext cx="714380" cy="254000"/>
        </p:xfrm>
        <a:graphic>
          <a:graphicData uri="http://schemas.openxmlformats.org/presentationml/2006/ole">
            <p:oleObj spid="_x0000_s19463" name="Equation" r:id="rId7" imgW="558720" imgH="2538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00034" y="5715016"/>
          <a:ext cx="292100" cy="254000"/>
        </p:xfrm>
        <a:graphic>
          <a:graphicData uri="http://schemas.openxmlformats.org/presentationml/2006/ole">
            <p:oleObj spid="_x0000_s19464" name="Equation" r:id="rId8" imgW="291960" imgH="253800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6" y="274638"/>
            <a:ext cx="3786214" cy="868346"/>
          </a:xfrm>
        </p:spPr>
        <p:txBody>
          <a:bodyPr>
            <a:normAutofit/>
          </a:bodyPr>
          <a:lstStyle/>
          <a:p>
            <a:r>
              <a:rPr lang="ar-IQ" dirty="0" smtClean="0"/>
              <a:t>نطبق الصيغة التالية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571604" y="1142984"/>
          <a:ext cx="6715172" cy="5072098"/>
        </p:xfrm>
        <a:graphic>
          <a:graphicData uri="http://schemas.openxmlformats.org/presentationml/2006/ole">
            <p:oleObj spid="_x0000_s20482" name="Equation" r:id="rId3" imgW="1904760" imgH="2336760" progId="Equation.3">
              <p:embed/>
            </p:oleObj>
          </a:graphicData>
        </a:graphic>
      </p:graphicFrame>
    </p:spTree>
  </p:cSld>
  <p:clrMapOvr>
    <a:masterClrMapping/>
  </p:clrMapOvr>
  <p:transition spd="slow">
    <p:diamond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184</Words>
  <Application>Microsoft Office PowerPoint</Application>
  <PresentationFormat>On-screen Show (4:3)</PresentationFormat>
  <Paragraphs>133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Equation</vt:lpstr>
      <vt:lpstr>Microsoft Equation 3.0</vt:lpstr>
      <vt:lpstr>حساب معامل التحديد ومعامل التحديد المعدل</vt:lpstr>
      <vt:lpstr>Slide 2</vt:lpstr>
      <vt:lpstr>الحل/  نكون الجدول التالي</vt:lpstr>
      <vt:lpstr>نقدر معالم الانموذج للحصول على المعادلة التقديرية</vt:lpstr>
      <vt:lpstr>Slide 5</vt:lpstr>
      <vt:lpstr> سوف نقرب قيم معالم الانموذج لتصبح معادلة الاتجاه العام الخطي المقدرة   </vt:lpstr>
      <vt:lpstr>نعمل الجدول التالي</vt:lpstr>
      <vt:lpstr>نطبق الصيغة التالية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حساب معامل التحديد ومعامل التحديد المعدل</dc:title>
  <dc:creator>DELL</dc:creator>
  <cp:lastModifiedBy>DELL</cp:lastModifiedBy>
  <cp:revision>21</cp:revision>
  <dcterms:created xsi:type="dcterms:W3CDTF">2020-04-03T20:34:14Z</dcterms:created>
  <dcterms:modified xsi:type="dcterms:W3CDTF">2020-04-04T20:31:00Z</dcterms:modified>
</cp:coreProperties>
</file>