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3683" autoAdjust="0"/>
  </p:normalViewPr>
  <p:slideViewPr>
    <p:cSldViewPr>
      <p:cViewPr varScale="1">
        <p:scale>
          <a:sx n="80" d="100"/>
          <a:sy n="80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ar-IQ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marker>
            <c:symbol val="none"/>
          </c:marker>
          <c:cat>
            <c:numRef>
              <c:f>Sheet1!$A$2:$A$25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262</c:v>
                </c:pt>
                <c:pt idx="1">
                  <c:v>285</c:v>
                </c:pt>
                <c:pt idx="2">
                  <c:v>332</c:v>
                </c:pt>
                <c:pt idx="3">
                  <c:v>241</c:v>
                </c:pt>
                <c:pt idx="4">
                  <c:v>282</c:v>
                </c:pt>
                <c:pt idx="5">
                  <c:v>309</c:v>
                </c:pt>
                <c:pt idx="6">
                  <c:v>398</c:v>
                </c:pt>
                <c:pt idx="7">
                  <c:v>287</c:v>
                </c:pt>
                <c:pt idx="8">
                  <c:v>373</c:v>
                </c:pt>
                <c:pt idx="9">
                  <c:v>413</c:v>
                </c:pt>
                <c:pt idx="10">
                  <c:v>482</c:v>
                </c:pt>
                <c:pt idx="11">
                  <c:v>374</c:v>
                </c:pt>
                <c:pt idx="12">
                  <c:v>444</c:v>
                </c:pt>
                <c:pt idx="13">
                  <c:v>482</c:v>
                </c:pt>
                <c:pt idx="14">
                  <c:v>581</c:v>
                </c:pt>
                <c:pt idx="15">
                  <c:v>457</c:v>
                </c:pt>
                <c:pt idx="16">
                  <c:v>528</c:v>
                </c:pt>
                <c:pt idx="17">
                  <c:v>607</c:v>
                </c:pt>
                <c:pt idx="18">
                  <c:v>673</c:v>
                </c:pt>
                <c:pt idx="19">
                  <c:v>492</c:v>
                </c:pt>
                <c:pt idx="20">
                  <c:v>527</c:v>
                </c:pt>
                <c:pt idx="21">
                  <c:v>625</c:v>
                </c:pt>
                <c:pt idx="22">
                  <c:v>754</c:v>
                </c:pt>
                <c:pt idx="23">
                  <c:v>561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Column1</c:v>
                </c:pt>
              </c:strCache>
            </c:strRef>
          </c:tx>
          <c:marker>
            <c:symbol val="none"/>
          </c:marker>
          <c:cat>
            <c:numRef>
              <c:f>Sheet1!$A$2:$A$25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Sheet1!$C$2:$C$25</c:f>
              <c:numCache>
                <c:formatCode>General</c:formatCode>
                <c:ptCount val="24"/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Column2</c:v>
                </c:pt>
              </c:strCache>
            </c:strRef>
          </c:tx>
          <c:marker>
            <c:symbol val="none"/>
          </c:marker>
          <c:cat>
            <c:numRef>
              <c:f>Sheet1!$A$2:$A$25</c:f>
              <c:numCache>
                <c:formatCode>General</c:formatCode>
                <c:ptCount val="2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</c:numCache>
            </c:numRef>
          </c:cat>
          <c:val>
            <c:numRef>
              <c:f>Sheet1!$D$2:$D$25</c:f>
              <c:numCache>
                <c:formatCode>General</c:formatCode>
                <c:ptCount val="24"/>
              </c:numCache>
            </c:numRef>
          </c:val>
        </c:ser>
        <c:marker val="1"/>
        <c:axId val="103198080"/>
        <c:axId val="103203968"/>
      </c:lineChart>
      <c:catAx>
        <c:axId val="103198080"/>
        <c:scaling>
          <c:orientation val="minMax"/>
        </c:scaling>
        <c:axPos val="b"/>
        <c:numFmt formatCode="General" sourceLinked="0"/>
        <c:tickLblPos val="nextTo"/>
        <c:crossAx val="103203968"/>
        <c:crosses val="autoZero"/>
        <c:auto val="1"/>
        <c:lblAlgn val="ctr"/>
        <c:lblOffset val="100"/>
      </c:catAx>
      <c:valAx>
        <c:axId val="103203968"/>
        <c:scaling>
          <c:orientation val="minMax"/>
        </c:scaling>
        <c:axPos val="l"/>
        <c:majorGridlines/>
        <c:numFmt formatCode="General" sourceLinked="1"/>
        <c:tickLblPos val="nextTo"/>
        <c:crossAx val="103198080"/>
        <c:crosses val="autoZero"/>
        <c:crossBetween val="between"/>
      </c:valAx>
    </c:plotArea>
    <c:legend>
      <c:legendPos val="r"/>
      <c:legendEntry>
        <c:idx val="1"/>
        <c:delete val="1"/>
      </c:legendEntry>
      <c:legendEntry>
        <c:idx val="2"/>
        <c:delete val="1"/>
      </c:legendEntry>
      <c:layout/>
    </c:legend>
    <c:plotVisOnly val="1"/>
  </c:chart>
  <c:txPr>
    <a:bodyPr/>
    <a:lstStyle/>
    <a:p>
      <a:pPr>
        <a:defRPr sz="1800"/>
      </a:pPr>
      <a:endParaRPr lang="ar-IQ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F6B9DA4-4B62-4FCD-8036-9510F116186A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5194AFC-AD04-4F5E-A67A-1C11A595F00E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194AFC-AD04-4F5E-A67A-1C11A595F00E}" type="slidenum">
              <a:rPr lang="ar-IQ" smtClean="0"/>
              <a:t>9</a:t>
            </a:fld>
            <a:endParaRPr lang="ar-IQ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8EC9A-A081-45E0-8DDD-5D26E54B47D9}" type="datetimeFigureOut">
              <a:rPr lang="ar-IQ" smtClean="0"/>
              <a:t>13/08/1441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8EC9A-A081-45E0-8DDD-5D26E54B47D9}" type="datetimeFigureOut">
              <a:rPr lang="ar-IQ" smtClean="0"/>
              <a:t>12/08/1441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72717-E483-48B3-9ACA-7F0B73D99B65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تحليل السلاسل الزمنية عند وجود الاتجاه العام والتأثير الموسمي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>
                <a:solidFill>
                  <a:schemeClr val="tx1"/>
                </a:solidFill>
              </a:rPr>
              <a:t>قسم الاحصاء/المرحلة الرابعة 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الدراسات الصباحية والمسائية </a:t>
            </a:r>
          </a:p>
          <a:p>
            <a:r>
              <a:rPr lang="ar-IQ" dirty="0" smtClean="0">
                <a:solidFill>
                  <a:schemeClr val="tx1"/>
                </a:solidFill>
              </a:rPr>
              <a:t>المحاضرة الثامنة </a:t>
            </a:r>
            <a:endParaRPr lang="ar-IQ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86446" y="274638"/>
            <a:ext cx="2900354" cy="654032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المطلب الثاني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928670"/>
            <a:ext cx="8229600" cy="5715040"/>
          </a:xfrm>
        </p:spPr>
        <p:txBody>
          <a:bodyPr/>
          <a:lstStyle/>
          <a:p>
            <a:r>
              <a:rPr lang="ar-IQ" dirty="0" smtClean="0"/>
              <a:t>لايجاد القيم الاولية الموسمية </a:t>
            </a:r>
          </a:p>
          <a:p>
            <a:r>
              <a:rPr lang="ar-IQ" dirty="0" smtClean="0"/>
              <a:t>اولا / نجد متوسط كل سنة المتمثل بالاعمدة نحصل على المتوسطات التالية</a:t>
            </a:r>
          </a:p>
          <a:p>
            <a:endParaRPr lang="ar-IQ" dirty="0"/>
          </a:p>
          <a:p>
            <a:endParaRPr lang="ar-IQ" dirty="0" smtClean="0"/>
          </a:p>
          <a:p>
            <a:r>
              <a:rPr lang="ar-IQ" dirty="0" smtClean="0"/>
              <a:t>ثانيا / نقسم قيم كل عمود على متوسط العمود ونحصل على الجدول التالي: </a:t>
            </a: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071538" y="2571744"/>
          <a:ext cx="6670802" cy="620716"/>
        </p:xfrm>
        <a:graphic>
          <a:graphicData uri="http://schemas.openxmlformats.org/presentationml/2006/ole">
            <p:oleObj spid="_x0000_s3074" name="Equation" r:id="rId3" imgW="2831760" imgH="241200" progId="Equation.3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928670"/>
          <a:ext cx="8229599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0.854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0.918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0.904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0.909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0.884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0.936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1.013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1.056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0.982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1.006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0.969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1.018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1.223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1.170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1.183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1.174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1.248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1.186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0.856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0.930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0.911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0.900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0.861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ar-IQ" dirty="0" smtClean="0"/>
              <a:t>وللحصول على التأثير الموسمي للفصل الاول نجمع قيم الصف الاول للجدول السابق ونقسم على عددها </a:t>
            </a:r>
            <a:r>
              <a:rPr lang="en-US" dirty="0" smtClean="0"/>
              <a:t>(6)</a:t>
            </a:r>
            <a:r>
              <a:rPr lang="ar-IQ" dirty="0" smtClean="0"/>
              <a:t> وهكذا بالنسبة الى التأثير الموسمي للفصل الثاني والثالث والرابع ونحصل على النتائج التالية: </a:t>
            </a:r>
          </a:p>
          <a:p>
            <a:pPr algn="just"/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790090" y="4143380"/>
          <a:ext cx="3067926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71702"/>
                <a:gridCol w="996224"/>
              </a:tblGrid>
              <a:tr h="341249"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التأثير الموسمي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الفصل</a:t>
                      </a:r>
                      <a:endParaRPr lang="ar-IQ" dirty="0"/>
                    </a:p>
                  </a:txBody>
                  <a:tcPr/>
                </a:tc>
              </a:tr>
              <a:tr h="341249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0.900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41249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1.007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41249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1.197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41249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0.895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أرسم بيانات السلسلة التالية</a:t>
            </a:r>
            <a:endParaRPr lang="ar-IQ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1" y="1600200"/>
          <a:ext cx="8229599" cy="18542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IQ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528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444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262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607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482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413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754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673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581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482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398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332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561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492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457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241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8082" y="214290"/>
            <a:ext cx="1400156" cy="714380"/>
          </a:xfrm>
        </p:spPr>
        <p:txBody>
          <a:bodyPr>
            <a:normAutofit fontScale="90000"/>
          </a:bodyPr>
          <a:lstStyle/>
          <a:p>
            <a:r>
              <a:rPr lang="ar-IQ" dirty="0" smtClean="0"/>
              <a:t>الرسم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572164"/>
          </a:xfrm>
        </p:spPr>
        <p:txBody>
          <a:bodyPr/>
          <a:lstStyle/>
          <a:p>
            <a:r>
              <a:rPr lang="ar-IQ" dirty="0" smtClean="0"/>
              <a:t>لرسم السلسلة يكون ترتيب الجدول كما يلي</a:t>
            </a:r>
          </a:p>
          <a:p>
            <a:endParaRPr lang="ar-IQ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000364" y="1785926"/>
          <a:ext cx="4619636" cy="467487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54909"/>
                <a:gridCol w="1154909"/>
                <a:gridCol w="1154909"/>
                <a:gridCol w="1154909"/>
              </a:tblGrid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y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x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الفصل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IQ" dirty="0" smtClean="0"/>
                        <a:t>السنوات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262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2000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2000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332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2000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241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2000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2001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2001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398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2001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2001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2002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413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2002</a:t>
                      </a:r>
                      <a:endParaRPr lang="ar-IQ" dirty="0"/>
                    </a:p>
                  </a:txBody>
                  <a:tcPr/>
                </a:tc>
              </a:tr>
              <a:tr h="389573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482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2002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092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374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2002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444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482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581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457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16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2003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528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607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673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492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2004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527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2005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625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2005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754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2005</a:t>
                      </a:r>
                      <a:endParaRPr lang="ar-IQ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561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2005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42938" y="428625"/>
          <a:ext cx="8229600" cy="59293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ar-IQ" dirty="0" smtClean="0"/>
              <a:t>من خلال الرسم اصبح واضحا ان السلسلة الزمنية هي لبيانات موسمية مع وجود اتجاه العام فالصفوف تمثل الفصول والاعمدة هي السنوات.</a:t>
            </a:r>
          </a:p>
          <a:p>
            <a:pPr algn="just">
              <a:buNone/>
            </a:pPr>
            <a:r>
              <a:rPr lang="ar-IQ" dirty="0" smtClean="0"/>
              <a:t>س/ بالاعتماد على البيانات السابقة أوجد:</a:t>
            </a:r>
          </a:p>
          <a:p>
            <a:pPr algn="just"/>
            <a:r>
              <a:rPr lang="en-US" dirty="0" smtClean="0"/>
              <a:t>1</a:t>
            </a:r>
            <a:r>
              <a:rPr lang="ar-IQ" dirty="0" smtClean="0"/>
              <a:t>- القيم الاولية للاتجاه لأول سنتين.</a:t>
            </a:r>
          </a:p>
          <a:p>
            <a:pPr algn="just"/>
            <a:r>
              <a:rPr lang="en-US" dirty="0" smtClean="0"/>
              <a:t>2</a:t>
            </a:r>
            <a:r>
              <a:rPr lang="ar-IQ" dirty="0" smtClean="0"/>
              <a:t>- القيم الاولية الموسمية.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72396" y="274638"/>
            <a:ext cx="1114404" cy="868346"/>
          </a:xfrm>
        </p:spPr>
        <p:txBody>
          <a:bodyPr/>
          <a:lstStyle/>
          <a:p>
            <a:r>
              <a:rPr lang="ar-IQ" dirty="0" smtClean="0"/>
              <a:t>الحل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000108"/>
            <a:ext cx="8229600" cy="5572164"/>
          </a:xfrm>
        </p:spPr>
        <p:txBody>
          <a:bodyPr/>
          <a:lstStyle/>
          <a:p>
            <a:r>
              <a:rPr lang="ar-IQ" dirty="0" smtClean="0"/>
              <a:t>لايجاد القيم الاولية للاتجاه</a:t>
            </a:r>
          </a:p>
          <a:p>
            <a:pPr>
              <a:buNone/>
            </a:pPr>
            <a:r>
              <a:rPr lang="ar-IQ" dirty="0" smtClean="0"/>
              <a:t>   نعتمد على أول سنتين أي نختار أول عمودين وكما هو موضح ادناه:</a:t>
            </a:r>
          </a:p>
          <a:p>
            <a:pPr>
              <a:buNone/>
            </a:pPr>
            <a:endParaRPr lang="ar-IQ" dirty="0" smtClean="0"/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000232" y="2786058"/>
          <a:ext cx="4024299" cy="182880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341433"/>
                <a:gridCol w="1341433"/>
                <a:gridCol w="1341433"/>
              </a:tblGrid>
              <a:tr h="34226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2000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IQ" dirty="0"/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262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1</a:t>
                      </a:r>
                      <a:endParaRPr lang="ar-IQ" dirty="0"/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309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285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</a:t>
                      </a:r>
                      <a:endParaRPr lang="ar-IQ" dirty="0"/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398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332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3</a:t>
                      </a:r>
                      <a:endParaRPr lang="ar-IQ" dirty="0"/>
                    </a:p>
                  </a:txBody>
                  <a:tcPr/>
                </a:tc>
              </a:tr>
              <a:tr h="342265"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287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241</a:t>
                      </a:r>
                      <a:endParaRPr lang="ar-IQ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dirty="0" smtClean="0"/>
                        <a:t>4</a:t>
                      </a:r>
                      <a:endParaRPr lang="ar-IQ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357166"/>
            <a:ext cx="8229600" cy="6143668"/>
          </a:xfrm>
        </p:spPr>
        <p:txBody>
          <a:bodyPr/>
          <a:lstStyle/>
          <a:p>
            <a:r>
              <a:rPr lang="ar-IQ" dirty="0" smtClean="0"/>
              <a:t>نطرح قيم العمود الاول من العمود الثاني ونقسم على </a:t>
            </a:r>
            <a:r>
              <a:rPr lang="en-US" dirty="0" smtClean="0"/>
              <a:t>(4)</a:t>
            </a:r>
            <a:r>
              <a:rPr lang="ar-IQ" dirty="0" smtClean="0"/>
              <a:t> فتحسب المشاهدة الاولى</a:t>
            </a:r>
          </a:p>
          <a:p>
            <a:endParaRPr lang="ar-IQ" dirty="0"/>
          </a:p>
          <a:p>
            <a:endParaRPr lang="ar-IQ" dirty="0" smtClean="0"/>
          </a:p>
          <a:p>
            <a:r>
              <a:rPr lang="ar-IQ" dirty="0" smtClean="0"/>
              <a:t>وكذلك بنفس الطريقة تحسب للمشاهدة الثانية والثالثة والرابعة وكما موضح ادناه</a:t>
            </a:r>
          </a:p>
          <a:p>
            <a:pPr>
              <a:buNone/>
            </a:pPr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1670" y="1071546"/>
          <a:ext cx="2790836" cy="822328"/>
        </p:xfrm>
        <a:graphic>
          <a:graphicData uri="http://schemas.openxmlformats.org/presentationml/2006/ole">
            <p:oleObj spid="_x0000_s1026" name="Equation" r:id="rId3" imgW="1218960" imgH="39348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785919" y="3571876"/>
          <a:ext cx="3313126" cy="2428892"/>
        </p:xfrm>
        <a:graphic>
          <a:graphicData uri="http://schemas.openxmlformats.org/presentationml/2006/ole">
            <p:oleObj spid="_x0000_s1027" name="Equation" r:id="rId4" imgW="1384200" imgH="120636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428604"/>
            <a:ext cx="8229600" cy="6143668"/>
          </a:xfrm>
        </p:spPr>
        <p:txBody>
          <a:bodyPr/>
          <a:lstStyle/>
          <a:p>
            <a:r>
              <a:rPr lang="ar-IQ" dirty="0" smtClean="0"/>
              <a:t>ثم نجمع القيم التي حصلنا عليها ونقسم على </a:t>
            </a:r>
            <a:r>
              <a:rPr lang="en-US" dirty="0" smtClean="0"/>
              <a:t>(4)</a:t>
            </a:r>
            <a:endParaRPr lang="ar-IQ" dirty="0" smtClean="0"/>
          </a:p>
          <a:p>
            <a:r>
              <a:rPr lang="ar-IQ" dirty="0" smtClean="0"/>
              <a:t>ويمكن كتابة القانون بالشكل التالي:</a:t>
            </a:r>
          </a:p>
          <a:p>
            <a:endParaRPr lang="ar-IQ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71473" y="2285992"/>
          <a:ext cx="7929618" cy="3000396"/>
        </p:xfrm>
        <a:graphic>
          <a:graphicData uri="http://schemas.openxmlformats.org/presentationml/2006/ole">
            <p:oleObj spid="_x0000_s2050" name="Equation" r:id="rId4" imgW="3974760" imgH="134604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</TotalTime>
  <Words>393</Words>
  <Application>Microsoft Office PowerPoint</Application>
  <PresentationFormat>On-screen Show (4:3)</PresentationFormat>
  <Paragraphs>220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Microsoft Equation 3.0</vt:lpstr>
      <vt:lpstr>تحليل السلاسل الزمنية عند وجود الاتجاه العام والتأثير الموسمي</vt:lpstr>
      <vt:lpstr>أرسم بيانات السلسلة التالية</vt:lpstr>
      <vt:lpstr>الرسم</vt:lpstr>
      <vt:lpstr>Slide 4</vt:lpstr>
      <vt:lpstr>Slide 5</vt:lpstr>
      <vt:lpstr>Slide 6</vt:lpstr>
      <vt:lpstr>الحل</vt:lpstr>
      <vt:lpstr>Slide 8</vt:lpstr>
      <vt:lpstr>Slide 9</vt:lpstr>
      <vt:lpstr>المطلب الثاني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تحليل السلاسل الزمنية عند وجود الاتجاه العام والتأثير الموسمي</dc:title>
  <dc:creator>DELL</dc:creator>
  <cp:lastModifiedBy>DELL</cp:lastModifiedBy>
  <cp:revision>20</cp:revision>
  <dcterms:created xsi:type="dcterms:W3CDTF">2020-04-05T20:53:12Z</dcterms:created>
  <dcterms:modified xsi:type="dcterms:W3CDTF">2020-04-05T23:13:05Z</dcterms:modified>
</cp:coreProperties>
</file>