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7" r:id="rId2"/>
    <p:sldId id="258" r:id="rId3"/>
    <p:sldId id="259" r:id="rId4"/>
    <p:sldId id="260" r:id="rId5"/>
  </p:sldIdLst>
  <p:sldSz cx="12192000" cy="6858000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FD78831B-1FB5-4C5B-AE8B-48617C26A057}" type="datetimeFigureOut">
              <a:rPr lang="ar-IQ" smtClean="0"/>
              <a:t>12/08/1441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D4C87FA3-A557-4ED5-A169-6A749C9843D1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3268270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r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صورة بانورامي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8831B-1FB5-4C5B-AE8B-48617C26A057}" type="datetimeFigureOut">
              <a:rPr lang="ar-IQ" smtClean="0"/>
              <a:t>12/08/1441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87FA3-A557-4ED5-A169-6A749C9843D1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5289797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r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العنوان والتسمية ال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8831B-1FB5-4C5B-AE8B-48617C26A057}" type="datetimeFigureOut">
              <a:rPr lang="ar-IQ" smtClean="0"/>
              <a:t>12/08/1441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87FA3-A557-4ED5-A169-6A749C9843D1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3205350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r"/>
      </p:transition>
    </mc:Choice>
    <mc:Fallback xmlns=""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اقتباس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8831B-1FB5-4C5B-AE8B-48617C26A057}" type="datetimeFigureOut">
              <a:rPr lang="ar-IQ" smtClean="0"/>
              <a:t>12/08/1441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87FA3-A557-4ED5-A169-6A749C9843D1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8254764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r"/>
      </p:transition>
    </mc:Choice>
    <mc:Fallback xmlns=""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بطاقة اس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8831B-1FB5-4C5B-AE8B-48617C26A057}" type="datetimeFigureOut">
              <a:rPr lang="ar-IQ" smtClean="0"/>
              <a:t>12/08/1441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87FA3-A557-4ED5-A169-6A749C9843D1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9991229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r"/>
      </p:transition>
    </mc:Choice>
    <mc:Fallback xmlns="">
      <p:transition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أعمد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8831B-1FB5-4C5B-AE8B-48617C26A057}" type="datetimeFigureOut">
              <a:rPr lang="ar-IQ" smtClean="0"/>
              <a:t>12/08/1441</a:t>
            </a:fld>
            <a:endParaRPr lang="ar-IQ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87FA3-A557-4ED5-A169-6A749C9843D1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560980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r"/>
      </p:transition>
    </mc:Choice>
    <mc:Fallback xmlns="">
      <p:transition spd="slow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أعمدة صو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8831B-1FB5-4C5B-AE8B-48617C26A057}" type="datetimeFigureOut">
              <a:rPr lang="ar-IQ" smtClean="0"/>
              <a:t>12/08/1441</a:t>
            </a:fld>
            <a:endParaRPr lang="ar-IQ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ar-IQ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87FA3-A557-4ED5-A169-6A749C9843D1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8270548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r"/>
      </p:transition>
    </mc:Choice>
    <mc:Fallback xmlns=""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FD78831B-1FB5-4C5B-AE8B-48617C26A057}" type="datetimeFigureOut">
              <a:rPr lang="ar-IQ" smtClean="0"/>
              <a:t>12/08/1441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87FA3-A557-4ED5-A169-6A749C9843D1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0071150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r"/>
      </p:transition>
    </mc:Choice>
    <mc:Fallback xmlns="">
      <p:transition spd="slow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FD78831B-1FB5-4C5B-AE8B-48617C26A057}" type="datetimeFigureOut">
              <a:rPr lang="ar-IQ" smtClean="0"/>
              <a:t>12/08/1441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87FA3-A557-4ED5-A169-6A749C9843D1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294740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r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8831B-1FB5-4C5B-AE8B-48617C26A057}" type="datetimeFigureOut">
              <a:rPr lang="ar-IQ" smtClean="0"/>
              <a:t>12/08/1441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87FA3-A557-4ED5-A169-6A749C9843D1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1336528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r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8831B-1FB5-4C5B-AE8B-48617C26A057}" type="datetimeFigureOut">
              <a:rPr lang="ar-IQ" smtClean="0"/>
              <a:t>12/08/1441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87FA3-A557-4ED5-A169-6A749C9843D1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1010481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r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8831B-1FB5-4C5B-AE8B-48617C26A057}" type="datetimeFigureOut">
              <a:rPr lang="ar-IQ" smtClean="0"/>
              <a:t>12/08/1441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87FA3-A557-4ED5-A169-6A749C9843D1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08810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r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8831B-1FB5-4C5B-AE8B-48617C26A057}" type="datetimeFigureOut">
              <a:rPr lang="ar-IQ" smtClean="0"/>
              <a:t>12/08/1441</a:t>
            </a:fld>
            <a:endParaRPr lang="ar-IQ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87FA3-A557-4ED5-A169-6A749C9843D1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7186743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r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8831B-1FB5-4C5B-AE8B-48617C26A057}" type="datetimeFigureOut">
              <a:rPr lang="ar-IQ" smtClean="0"/>
              <a:t>12/08/1441</a:t>
            </a:fld>
            <a:endParaRPr lang="ar-IQ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87FA3-A557-4ED5-A169-6A749C9843D1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0773030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r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8831B-1FB5-4C5B-AE8B-48617C26A057}" type="datetimeFigureOut">
              <a:rPr lang="ar-IQ" smtClean="0"/>
              <a:t>12/08/1441</a:t>
            </a:fld>
            <a:endParaRPr lang="ar-IQ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87FA3-A557-4ED5-A169-6A749C9843D1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2681398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r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8831B-1FB5-4C5B-AE8B-48617C26A057}" type="datetimeFigureOut">
              <a:rPr lang="ar-IQ" smtClean="0"/>
              <a:t>12/08/1441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87FA3-A557-4ED5-A169-6A749C9843D1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7506743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r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8831B-1FB5-4C5B-AE8B-48617C26A057}" type="datetimeFigureOut">
              <a:rPr lang="ar-IQ" smtClean="0"/>
              <a:t>12/08/1441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87FA3-A557-4ED5-A169-6A749C9843D1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6170577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r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FD78831B-1FB5-4C5B-AE8B-48617C26A057}" type="datetimeFigureOut">
              <a:rPr lang="ar-IQ" smtClean="0"/>
              <a:t>12/08/1441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ar-IQ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D4C87FA3-A557-4ED5-A169-6A749C9843D1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4287796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mc:AlternateContent xmlns:mc="http://schemas.openxmlformats.org/markup-compatibility/2006" xmlns:p14="http://schemas.microsoft.com/office/powerpoint/2010/main">
    <mc:Choice Requires="p14">
      <p:transition spd="slow" p14:dur="2000">
        <p14:ferris dir="r"/>
      </p:transition>
    </mc:Choice>
    <mc:Fallback xmlns="">
      <p:transition spd="slow">
        <p:fade/>
      </p:transition>
    </mc:Fallback>
  </mc:AlternateContent>
  <p:txStyles>
    <p:titleStyle>
      <a:lvl1pPr algn="l" defTabSz="457200" rtl="1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342900" indent="-3429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ar-IQ" sz="2400" dirty="0" smtClean="0"/>
              <a:t>تمرين (1)</a:t>
            </a:r>
            <a:br>
              <a:rPr lang="ar-IQ" sz="2400" dirty="0" smtClean="0"/>
            </a:br>
            <a:r>
              <a:rPr lang="ar-IQ" sz="2400" b="1" dirty="0" smtClean="0"/>
              <a:t>المطلوب: تسجيل قيود اليومية اللازمة لدى محلات الوفاء </a:t>
            </a:r>
            <a:r>
              <a:rPr lang="ar-IQ" sz="2400" dirty="0" smtClean="0"/>
              <a:t/>
            </a:r>
            <a:br>
              <a:rPr lang="ar-IQ" sz="2400" dirty="0" smtClean="0"/>
            </a:br>
            <a:r>
              <a:rPr lang="ar-IQ" sz="2400" dirty="0" smtClean="0"/>
              <a:t>بتا ريخ2018/1/1 اشترت محلات الوفاء بضاعة من محلات البركة بمبلغ 200000 دينار على الحساب وبخصم تجاري 10%، وخصم نقدي بشروط دفع 15/3،10/5، ن/30 </a:t>
            </a:r>
            <a:endParaRPr lang="ar-IQ" sz="2400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1154954" y="2603500"/>
            <a:ext cx="10294364" cy="3416300"/>
          </a:xfrm>
        </p:spPr>
        <p:txBody>
          <a:bodyPr/>
          <a:lstStyle/>
          <a:p>
            <a:pPr marL="0" indent="0">
              <a:buNone/>
            </a:pPr>
            <a:r>
              <a:rPr lang="ar-IQ" b="1" dirty="0" smtClean="0"/>
              <a:t>مقدار الخصم التجاري = 200000 × 10% = 20000 دينار،</a:t>
            </a:r>
          </a:p>
          <a:p>
            <a:pPr marL="0" indent="0">
              <a:buNone/>
            </a:pPr>
            <a:r>
              <a:rPr lang="ar-IQ" b="1" dirty="0" smtClean="0"/>
              <a:t> ثمن البضاعة المشتراة = 2000000 – 20000 = 180000 دينار </a:t>
            </a:r>
          </a:p>
          <a:p>
            <a:pPr marL="0" indent="0">
              <a:buNone/>
            </a:pPr>
            <a:r>
              <a:rPr lang="ar-IQ" b="1" dirty="0" smtClean="0"/>
              <a:t>2018/1/1</a:t>
            </a:r>
          </a:p>
          <a:p>
            <a:pPr marL="0" indent="0">
              <a:buNone/>
            </a:pPr>
            <a:r>
              <a:rPr lang="ar-IQ" b="1" dirty="0" smtClean="0"/>
              <a:t>180000        المشتريات</a:t>
            </a:r>
          </a:p>
          <a:p>
            <a:pPr marL="0" indent="0">
              <a:buNone/>
            </a:pPr>
            <a:r>
              <a:rPr lang="ar-IQ" b="1" dirty="0" smtClean="0"/>
              <a:t>         180000    الدائنون (محلات البركة)</a:t>
            </a:r>
          </a:p>
          <a:p>
            <a:pPr marL="0" indent="0">
              <a:buNone/>
            </a:pPr>
            <a:r>
              <a:rPr lang="ar-IQ" b="1" dirty="0" smtClean="0"/>
              <a:t>شراء بضاعة على الحساب وبخصم تجاري 10% </a:t>
            </a:r>
          </a:p>
          <a:p>
            <a:pPr marL="0" indent="0">
              <a:buNone/>
            </a:pPr>
            <a:endParaRPr lang="ar-IQ" dirty="0"/>
          </a:p>
        </p:txBody>
      </p:sp>
      <p:cxnSp>
        <p:nvCxnSpPr>
          <p:cNvPr id="5" name="رابط مستقيم 4"/>
          <p:cNvCxnSpPr/>
          <p:nvPr/>
        </p:nvCxnSpPr>
        <p:spPr>
          <a:xfrm flipV="1">
            <a:off x="5357612" y="4945487"/>
            <a:ext cx="5996188" cy="3863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649484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417250"/>
          </a:xfrm>
        </p:spPr>
        <p:txBody>
          <a:bodyPr>
            <a:normAutofit fontScale="90000"/>
          </a:bodyPr>
          <a:lstStyle/>
          <a:p>
            <a:pPr algn="ctr"/>
            <a:r>
              <a:rPr lang="ar-IQ" sz="2400" dirty="0" smtClean="0"/>
              <a:t>بتاريخ 2018/1/8سددت محلات الوفاء نصف المبلغ المستحق عليها لمحلات البركة </a:t>
            </a:r>
            <a:br>
              <a:rPr lang="ar-IQ" sz="2400" dirty="0" smtClean="0"/>
            </a:br>
            <a:r>
              <a:rPr lang="ar-IQ" sz="2400" dirty="0" smtClean="0"/>
              <a:t>بتاريخ 2018/1/20 سددت محلات الوفاء المبلغ المتبقي من ثمن البضاعة المشتراة</a:t>
            </a:r>
            <a:br>
              <a:rPr lang="ar-IQ" sz="2400" dirty="0" smtClean="0"/>
            </a:br>
            <a:endParaRPr lang="ar-IQ" sz="2400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838200" y="2279561"/>
            <a:ext cx="10515600" cy="4134118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ar-IQ" sz="2600" b="1" dirty="0" smtClean="0"/>
              <a:t>التسديد بتاريخ 8/1، اذا 8-1 = 7 يوم (بعد 7 يوم تم التسديد) من ضمن خصم 5% لان التسديد خلال 10 يوم بعد يوم الشراء: (180000÷ 2) × 5% = 4500 دينار خصم مكتسب ....</a:t>
            </a:r>
          </a:p>
          <a:p>
            <a:pPr marL="0" indent="0">
              <a:buNone/>
            </a:pPr>
            <a:r>
              <a:rPr lang="ar-IQ" sz="2600" b="1" dirty="0" smtClean="0"/>
              <a:t>2018/1/8</a:t>
            </a:r>
          </a:p>
          <a:p>
            <a:pPr marL="0" indent="0">
              <a:buNone/>
            </a:pPr>
            <a:r>
              <a:rPr lang="ar-IQ" sz="2600" b="1" dirty="0" smtClean="0"/>
              <a:t>90000      الدائنون (محلات البركة) .................(180000÷ 2)</a:t>
            </a:r>
          </a:p>
          <a:p>
            <a:pPr marL="0" indent="0">
              <a:buNone/>
            </a:pPr>
            <a:r>
              <a:rPr lang="ar-IQ" sz="2600" b="1" dirty="0" smtClean="0"/>
              <a:t>        4500   خصم مكتسب</a:t>
            </a:r>
          </a:p>
          <a:p>
            <a:pPr marL="0" indent="0">
              <a:buNone/>
            </a:pPr>
            <a:r>
              <a:rPr lang="ar-IQ" sz="2600" b="1" dirty="0" smtClean="0"/>
              <a:t>        85500   الصندوق ......... (90000- 4500) </a:t>
            </a:r>
          </a:p>
          <a:p>
            <a:pPr marL="0" indent="0">
              <a:buNone/>
            </a:pPr>
            <a:r>
              <a:rPr lang="ar-IQ" sz="2600" b="1" dirty="0" smtClean="0"/>
              <a:t>تسديد جزء من قيمة البضاعة المشتراة نقدا</a:t>
            </a:r>
          </a:p>
          <a:p>
            <a:pPr marL="0" indent="0">
              <a:buNone/>
            </a:pPr>
            <a:endParaRPr lang="ar-IQ" sz="2600" b="1" dirty="0" smtClean="0"/>
          </a:p>
          <a:p>
            <a:pPr marL="0" indent="0">
              <a:buNone/>
            </a:pPr>
            <a:r>
              <a:rPr lang="ar-IQ" sz="2600" b="1" dirty="0" smtClean="0"/>
              <a:t>تسديد المتبقي يوم 20 – 1 = 19 غير مشمول بالخصم لغاية 15 يوم بعد يوم الشراء</a:t>
            </a:r>
          </a:p>
          <a:p>
            <a:pPr marL="0" indent="0">
              <a:buNone/>
            </a:pPr>
            <a:r>
              <a:rPr lang="ar-IQ" sz="2600" b="1" dirty="0" smtClean="0"/>
              <a:t>2018/1/20</a:t>
            </a:r>
          </a:p>
          <a:p>
            <a:pPr marL="0" indent="0">
              <a:buNone/>
            </a:pPr>
            <a:r>
              <a:rPr lang="ar-IQ" sz="2600" b="1" dirty="0" smtClean="0"/>
              <a:t>90000        الدائنون (محلات البركة)</a:t>
            </a:r>
          </a:p>
          <a:p>
            <a:pPr marL="0" indent="0">
              <a:buNone/>
            </a:pPr>
            <a:r>
              <a:rPr lang="ar-IQ" sz="2600" b="1" dirty="0" smtClean="0"/>
              <a:t>         90000     الصندوق</a:t>
            </a:r>
          </a:p>
          <a:p>
            <a:pPr marL="0" indent="0">
              <a:buNone/>
            </a:pPr>
            <a:r>
              <a:rPr lang="ar-IQ" sz="2600" b="1" dirty="0" smtClean="0"/>
              <a:t>تسديد المتبقي من ثمن البضاعة المشتراة نقدا</a:t>
            </a:r>
          </a:p>
          <a:p>
            <a:pPr marL="0" indent="0">
              <a:buNone/>
            </a:pPr>
            <a:endParaRPr lang="ar-IQ" dirty="0"/>
          </a:p>
        </p:txBody>
      </p:sp>
      <p:cxnSp>
        <p:nvCxnSpPr>
          <p:cNvPr id="5" name="رابط مستقيم 4"/>
          <p:cNvCxnSpPr/>
          <p:nvPr/>
        </p:nvCxnSpPr>
        <p:spPr>
          <a:xfrm>
            <a:off x="5048518" y="4468969"/>
            <a:ext cx="6305282" cy="2974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855085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ar-IQ" sz="2400" dirty="0" smtClean="0"/>
              <a:t>تمرين (2)</a:t>
            </a:r>
            <a:br>
              <a:rPr lang="ar-IQ" sz="2400" dirty="0" smtClean="0"/>
            </a:br>
            <a:r>
              <a:rPr lang="ar-IQ" sz="2400" dirty="0" smtClean="0"/>
              <a:t>نفس معلومات التمرين الاول المطلوب: تسجيل العمليات في سجلات محلات البركة </a:t>
            </a:r>
            <a:endParaRPr lang="ar-IQ" sz="2400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1154954" y="2603500"/>
            <a:ext cx="10513305" cy="3416300"/>
          </a:xfrm>
        </p:spPr>
        <p:txBody>
          <a:bodyPr/>
          <a:lstStyle/>
          <a:p>
            <a:pPr marL="0" indent="0">
              <a:buNone/>
            </a:pPr>
            <a:r>
              <a:rPr lang="ar-IQ" b="1" dirty="0" smtClean="0"/>
              <a:t>نفس العمليات الحسابية في تمرين (1)</a:t>
            </a:r>
          </a:p>
          <a:p>
            <a:pPr marL="0" indent="0">
              <a:buNone/>
            </a:pPr>
            <a:endParaRPr lang="ar-IQ" b="1" dirty="0" smtClean="0"/>
          </a:p>
          <a:p>
            <a:pPr marL="0" indent="0">
              <a:buNone/>
            </a:pPr>
            <a:r>
              <a:rPr lang="ar-IQ" b="1" dirty="0" smtClean="0"/>
              <a:t>2018/1/1</a:t>
            </a:r>
          </a:p>
          <a:p>
            <a:pPr marL="0" indent="0">
              <a:buNone/>
            </a:pPr>
            <a:r>
              <a:rPr lang="ar-IQ" b="1" dirty="0" smtClean="0"/>
              <a:t>180000        المدينون (محلات الوفاء)</a:t>
            </a:r>
          </a:p>
          <a:p>
            <a:pPr marL="0" indent="0">
              <a:buNone/>
            </a:pPr>
            <a:r>
              <a:rPr lang="ar-IQ" b="1" dirty="0" smtClean="0"/>
              <a:t>         180000    المبيعات</a:t>
            </a:r>
          </a:p>
          <a:p>
            <a:pPr marL="0" indent="0">
              <a:buNone/>
            </a:pPr>
            <a:r>
              <a:rPr lang="ar-IQ" b="1" dirty="0" smtClean="0"/>
              <a:t>بيع بضاعة على الحساب وبخصم تجاري 10% </a:t>
            </a:r>
          </a:p>
          <a:p>
            <a:pPr marL="0" indent="0">
              <a:buNone/>
            </a:pPr>
            <a:endParaRPr lang="ar-IQ" b="1" dirty="0" smtClean="0"/>
          </a:p>
          <a:p>
            <a:pPr marL="0" indent="0">
              <a:buNone/>
            </a:pPr>
            <a:endParaRPr lang="ar-IQ" dirty="0"/>
          </a:p>
        </p:txBody>
      </p:sp>
      <p:cxnSp>
        <p:nvCxnSpPr>
          <p:cNvPr id="5" name="رابط مستقيم 4"/>
          <p:cNvCxnSpPr/>
          <p:nvPr/>
        </p:nvCxnSpPr>
        <p:spPr>
          <a:xfrm>
            <a:off x="4945487" y="5203065"/>
            <a:ext cx="6606862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474491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ar-IQ" sz="2400" dirty="0" smtClean="0"/>
              <a:t>بتاريخ 2018/1/8 سددت محلات الوفاء نصف المبلغ المستحق عليها لمحلات البركة </a:t>
            </a:r>
            <a:br>
              <a:rPr lang="ar-IQ" sz="2400" dirty="0" smtClean="0"/>
            </a:br>
            <a:r>
              <a:rPr lang="ar-IQ" sz="2400" dirty="0" smtClean="0"/>
              <a:t>بتاريخ 2018/1/20 سددت محلات الوفاء المبلغ المتبقي من ثمن البضاعة المشتراة</a:t>
            </a:r>
            <a:br>
              <a:rPr lang="ar-IQ" sz="2400" dirty="0" smtClean="0"/>
            </a:br>
            <a:endParaRPr lang="ar-IQ" sz="2400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1154954" y="2603500"/>
            <a:ext cx="10397395" cy="3655632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ar-IQ" sz="1900" b="1" dirty="0" smtClean="0"/>
              <a:t>2018/1/8</a:t>
            </a:r>
          </a:p>
          <a:p>
            <a:pPr marL="0" indent="0">
              <a:buNone/>
            </a:pPr>
            <a:r>
              <a:rPr lang="ar-IQ" sz="1900" b="1" dirty="0" smtClean="0"/>
              <a:t>4500        خصم مسموح به</a:t>
            </a:r>
          </a:p>
          <a:p>
            <a:pPr marL="0" indent="0">
              <a:buNone/>
            </a:pPr>
            <a:r>
              <a:rPr lang="ar-IQ" sz="1900" b="1" dirty="0" smtClean="0"/>
              <a:t>85500      الصندوق ......... (90000- 4500) </a:t>
            </a:r>
          </a:p>
          <a:p>
            <a:pPr marL="0" indent="0">
              <a:buNone/>
            </a:pPr>
            <a:r>
              <a:rPr lang="ar-IQ" sz="1900" b="1" dirty="0" smtClean="0"/>
              <a:t>         90000      المدينون (محلات الوفاء) .................(180000÷ 2)</a:t>
            </a:r>
          </a:p>
          <a:p>
            <a:pPr marL="0" indent="0">
              <a:buNone/>
            </a:pPr>
            <a:r>
              <a:rPr lang="ar-IQ" sz="1900" b="1" dirty="0" smtClean="0"/>
              <a:t>تسديد جزء من قيمة البضاعة المباعة نقدا</a:t>
            </a:r>
          </a:p>
          <a:p>
            <a:pPr marL="0" indent="0">
              <a:buNone/>
            </a:pPr>
            <a:endParaRPr lang="ar-IQ" sz="1900" b="1" dirty="0" smtClean="0"/>
          </a:p>
          <a:p>
            <a:pPr marL="0" indent="0">
              <a:buNone/>
            </a:pPr>
            <a:r>
              <a:rPr lang="ar-IQ" sz="1900" b="1" dirty="0" smtClean="0"/>
              <a:t>2018/1/20</a:t>
            </a:r>
          </a:p>
          <a:p>
            <a:pPr marL="0" indent="0">
              <a:buNone/>
            </a:pPr>
            <a:r>
              <a:rPr lang="ar-IQ" sz="1900" b="1" dirty="0" smtClean="0"/>
              <a:t>90000        الصندوق</a:t>
            </a:r>
          </a:p>
          <a:p>
            <a:pPr marL="0" indent="0">
              <a:buNone/>
            </a:pPr>
            <a:r>
              <a:rPr lang="ar-IQ" sz="1900" b="1" dirty="0" smtClean="0"/>
              <a:t>         90000     المدينون (محلات الوفاء)</a:t>
            </a:r>
          </a:p>
          <a:p>
            <a:pPr marL="0" indent="0">
              <a:buNone/>
            </a:pPr>
            <a:r>
              <a:rPr lang="ar-IQ" sz="1900" b="1" dirty="0" smtClean="0"/>
              <a:t>تسديد المتبقي من ثمن البضاعة المباعة نقدا</a:t>
            </a:r>
          </a:p>
          <a:p>
            <a:pPr marL="0" indent="0">
              <a:buNone/>
            </a:pPr>
            <a:endParaRPr lang="ar-IQ" dirty="0"/>
          </a:p>
        </p:txBody>
      </p:sp>
      <p:cxnSp>
        <p:nvCxnSpPr>
          <p:cNvPr id="5" name="رابط مستقيم 4"/>
          <p:cNvCxnSpPr/>
          <p:nvPr/>
        </p:nvCxnSpPr>
        <p:spPr>
          <a:xfrm flipV="1">
            <a:off x="6096000" y="4481848"/>
            <a:ext cx="5383369" cy="2575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رابط مستقيم 8"/>
          <p:cNvCxnSpPr/>
          <p:nvPr/>
        </p:nvCxnSpPr>
        <p:spPr>
          <a:xfrm>
            <a:off x="6221569" y="6063803"/>
            <a:ext cx="5257800" cy="214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898662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مجلس إدارة أيون">
  <a:themeElements>
    <a:clrScheme name="مجلس إدارة أيون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مجلس إدارة أيون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مجلس إدارة أيون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19</TotalTime>
  <Words>253</Words>
  <Application>Microsoft Office PowerPoint</Application>
  <PresentationFormat>شاشة عريضة</PresentationFormat>
  <Paragraphs>38</Paragraphs>
  <Slides>4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4</vt:i4>
      </vt:variant>
    </vt:vector>
  </HeadingPairs>
  <TitlesOfParts>
    <vt:vector size="9" baseType="lpstr">
      <vt:lpstr>Arial</vt:lpstr>
      <vt:lpstr>Century Gothic</vt:lpstr>
      <vt:lpstr>Times New Roman</vt:lpstr>
      <vt:lpstr>Wingdings 3</vt:lpstr>
      <vt:lpstr>مجلس إدارة أيون</vt:lpstr>
      <vt:lpstr>تمرين (1) المطلوب: تسجيل قيود اليومية اللازمة لدى محلات الوفاء  بتا ريخ2018/1/1 اشترت محلات الوفاء بضاعة من محلات البركة بمبلغ 200000 دينار على الحساب وبخصم تجاري 10%، وخصم نقدي بشروط دفع 15/3،10/5، ن/30 </vt:lpstr>
      <vt:lpstr>بتاريخ 2018/1/8سددت محلات الوفاء نصف المبلغ المستحق عليها لمحلات البركة  بتاريخ 2018/1/20 سددت محلات الوفاء المبلغ المتبقي من ثمن البضاعة المشتراة </vt:lpstr>
      <vt:lpstr>تمرين (2) نفس معلومات التمرين الاول المطلوب: تسجيل العمليات في سجلات محلات البركة </vt:lpstr>
      <vt:lpstr>بتاريخ 2018/1/8 سددت محلات الوفاء نصف المبلغ المستحق عليها لمحلات البركة  بتاريخ 2018/1/20 سددت محلات الوفاء المبلغ المتبقي من ثمن البضاعة المشتراة </vt:lpstr>
    </vt:vector>
  </TitlesOfParts>
  <Company>SACC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تمرين (1) المطلوب: تسجيل قيود اليومية اللازمة لدى محلات الوفاء  بتا ريخ2018/1/1 اشترت محلات الوفاء بضاعة من محلات البركة بمبلغ 200000 دينار على الحساب وبخصم تجاري 10%، وخصم نقدي بشروط دفع 15/3،10/5، ن/30</dc:title>
  <dc:creator>ahmad jari</dc:creator>
  <cp:lastModifiedBy>ahmad jari</cp:lastModifiedBy>
  <cp:revision>5</cp:revision>
  <dcterms:created xsi:type="dcterms:W3CDTF">2020-04-03T12:45:56Z</dcterms:created>
  <dcterms:modified xsi:type="dcterms:W3CDTF">2020-04-05T14:34:41Z</dcterms:modified>
</cp:coreProperties>
</file>