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ar-IQ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4</c:v>
                </c:pt>
                <c:pt idx="1">
                  <c:v>10</c:v>
                </c:pt>
                <c:pt idx="2">
                  <c:v>16</c:v>
                </c:pt>
                <c:pt idx="3">
                  <c:v>20</c:v>
                </c:pt>
                <c:pt idx="4">
                  <c:v>27</c:v>
                </c:pt>
                <c:pt idx="5">
                  <c:v>35</c:v>
                </c:pt>
                <c:pt idx="6">
                  <c:v>43</c:v>
                </c:pt>
                <c:pt idx="7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2.6435000000000004</c:v>
                </c:pt>
                <c:pt idx="1">
                  <c:v>9.2025000000000006</c:v>
                </c:pt>
                <c:pt idx="2">
                  <c:v>15.7615</c:v>
                </c:pt>
                <c:pt idx="3">
                  <c:v>22.320499999999996</c:v>
                </c:pt>
                <c:pt idx="4">
                  <c:v>28.8795</c:v>
                </c:pt>
                <c:pt idx="5">
                  <c:v>35.438500000000005</c:v>
                </c:pt>
                <c:pt idx="6">
                  <c:v>41.997500000000002</c:v>
                </c:pt>
                <c:pt idx="7">
                  <c:v>48.5565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2.4830000000000001</c:v>
                </c:pt>
                <c:pt idx="1">
                  <c:v>8.1020000000000003</c:v>
                </c:pt>
                <c:pt idx="2">
                  <c:v>13.720999999999998</c:v>
                </c:pt>
                <c:pt idx="3">
                  <c:v>19.34</c:v>
                </c:pt>
                <c:pt idx="4">
                  <c:v>24.959</c:v>
                </c:pt>
                <c:pt idx="5">
                  <c:v>30.577999999999999</c:v>
                </c:pt>
                <c:pt idx="6">
                  <c:v>36.197000000000003</c:v>
                </c:pt>
                <c:pt idx="7">
                  <c:v>41.815999999999995</c:v>
                </c:pt>
              </c:numCache>
            </c:numRef>
          </c:val>
        </c:ser>
        <c:marker val="1"/>
        <c:axId val="99714944"/>
        <c:axId val="99716480"/>
      </c:lineChart>
      <c:catAx>
        <c:axId val="99714944"/>
        <c:scaling>
          <c:orientation val="minMax"/>
        </c:scaling>
        <c:axPos val="b"/>
        <c:numFmt formatCode="General" sourceLinked="1"/>
        <c:tickLblPos val="nextTo"/>
        <c:crossAx val="99716480"/>
        <c:crosses val="autoZero"/>
        <c:auto val="1"/>
        <c:lblAlgn val="ctr"/>
        <c:lblOffset val="100"/>
      </c:catAx>
      <c:valAx>
        <c:axId val="99716480"/>
        <c:scaling>
          <c:orientation val="minMax"/>
        </c:scaling>
        <c:axPos val="l"/>
        <c:majorGridlines/>
        <c:numFmt formatCode="General" sourceLinked="1"/>
        <c:tickLblPos val="nextTo"/>
        <c:crossAx val="997149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ar-IQ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3B2BD-2F0D-4659-9E6B-8E7C37CE0458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59AB9-2F7A-4AB8-9C3F-F59BF99A0438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السلاسل الزمنية /أمثلة على معادلة الاتجاه العام الخطي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المرحلة الرابعة /قسم الاحصاء 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شعبة أ الدراسة الصباحية والمسائية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المحاضرة السادسة 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2.301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1.517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2.483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3.602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1.898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8.102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5.1938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2.279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13.721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0.4356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0.66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19.34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4.1656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2.041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24.959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19.554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4.422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30.578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46.280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6.803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36.197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66.977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8.184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41.816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148.509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71604" y="1571612"/>
          <a:ext cx="285752" cy="371476"/>
        </p:xfrm>
        <a:graphic>
          <a:graphicData uri="http://schemas.openxmlformats.org/presentationml/2006/ole">
            <p:oleObj spid="_x0000_s22530" name="Equation" r:id="rId3" imgW="16488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143372" y="1643050"/>
          <a:ext cx="431800" cy="228600"/>
        </p:xfrm>
        <a:graphic>
          <a:graphicData uri="http://schemas.openxmlformats.org/presentationml/2006/ole">
            <p:oleObj spid="_x0000_s22531" name="Equation" r:id="rId4" imgW="43164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643702" y="1571612"/>
          <a:ext cx="307976" cy="346076"/>
        </p:xfrm>
        <a:graphic>
          <a:graphicData uri="http://schemas.openxmlformats.org/presentationml/2006/ole">
            <p:oleObj spid="_x0000_s22532" name="Equation" r:id="rId5" imgW="164880" imgH="203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00034" y="5000636"/>
          <a:ext cx="292100" cy="254000"/>
        </p:xfrm>
        <a:graphic>
          <a:graphicData uri="http://schemas.openxmlformats.org/presentationml/2006/ole">
            <p:oleObj spid="_x0000_s22533" name="Equation" r:id="rId6" imgW="2919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توضيح من خلال الرسم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dirty="0" smtClean="0"/>
              <a:t>أفضل طريقة هي طريقة المربعات الصغرى لحصولها على أقل قيمة لـ </a:t>
            </a:r>
            <a:r>
              <a:rPr lang="en-US" dirty="0" smtClean="0"/>
              <a:t>(</a:t>
            </a:r>
            <a:r>
              <a:rPr lang="en-US" dirty="0" err="1" smtClean="0"/>
              <a:t>Mse</a:t>
            </a:r>
            <a:r>
              <a:rPr lang="en-US" dirty="0" smtClean="0"/>
              <a:t>)</a:t>
            </a:r>
            <a:r>
              <a:rPr lang="ar-IQ" dirty="0" smtClean="0"/>
              <a:t>والتي بلغت</a:t>
            </a:r>
            <a:r>
              <a:rPr lang="en-US" dirty="0" smtClean="0"/>
              <a:t>(2.449)</a:t>
            </a:r>
            <a:r>
              <a:rPr lang="ar-IQ" dirty="0" smtClean="0"/>
              <a:t> بينما كانت قيمة </a:t>
            </a:r>
            <a:r>
              <a:rPr lang="en-US" dirty="0" smtClean="0"/>
              <a:t>(</a:t>
            </a:r>
            <a:r>
              <a:rPr lang="en-US" dirty="0" err="1" smtClean="0"/>
              <a:t>Mse</a:t>
            </a:r>
            <a:r>
              <a:rPr lang="en-US" dirty="0" smtClean="0"/>
              <a:t>)</a:t>
            </a:r>
            <a:r>
              <a:rPr lang="ar-IQ" dirty="0" smtClean="0"/>
              <a:t> بطريقة المصفوفات تساوي </a:t>
            </a:r>
            <a:r>
              <a:rPr lang="en-US" dirty="0" smtClean="0"/>
              <a:t>(24.7515)</a:t>
            </a:r>
            <a:r>
              <a:rPr lang="ar-IQ" dirty="0" smtClean="0"/>
              <a:t> والرسم للسلاسل الثلاث يؤكد ذلك.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9454" y="285728"/>
            <a:ext cx="1928826" cy="1143000"/>
          </a:xfrm>
        </p:spPr>
        <p:txBody>
          <a:bodyPr>
            <a:normAutofit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مثال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just"/>
            <a:r>
              <a:rPr lang="ar-IQ" dirty="0" smtClean="0"/>
              <a:t>البيانات التالية تمثل مبيعات شركة اليقين التجارية للفترة </a:t>
            </a:r>
            <a:r>
              <a:rPr lang="en-US" dirty="0" smtClean="0"/>
              <a:t>(2006-2013)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المطلوب :</a:t>
            </a:r>
          </a:p>
          <a:p>
            <a:pPr algn="just">
              <a:buNone/>
            </a:pPr>
            <a:r>
              <a:rPr lang="en-US" dirty="0" smtClean="0"/>
              <a:t>1</a:t>
            </a:r>
            <a:r>
              <a:rPr lang="ar-IQ" dirty="0" smtClean="0"/>
              <a:t> – قدر معادلة الاتجاه العام الخطية بأستخدام طريقة المربعات الصغرى ؟</a:t>
            </a:r>
          </a:p>
          <a:p>
            <a:pPr algn="just">
              <a:buNone/>
            </a:pPr>
            <a:r>
              <a:rPr lang="en-US" dirty="0" smtClean="0"/>
              <a:t>2</a:t>
            </a:r>
            <a:r>
              <a:rPr lang="ar-IQ" dirty="0" smtClean="0"/>
              <a:t> - قدر معادلة الاتجاه العام الخطية بأستخدام طريقة المصفوفات ؟</a:t>
            </a:r>
            <a:endParaRPr lang="ar-IQ" dirty="0"/>
          </a:p>
          <a:p>
            <a:pPr algn="just">
              <a:buNone/>
            </a:pPr>
            <a:r>
              <a:rPr lang="en-US" dirty="0" smtClean="0"/>
              <a:t>3</a:t>
            </a:r>
            <a:r>
              <a:rPr lang="ar-IQ" dirty="0" smtClean="0"/>
              <a:t>- أي طريقة هي الافضل؟</a:t>
            </a:r>
          </a:p>
          <a:p>
            <a:pPr algn="just">
              <a:buNone/>
            </a:pPr>
            <a:r>
              <a:rPr lang="en-US" dirty="0" smtClean="0"/>
              <a:t>4</a:t>
            </a:r>
            <a:r>
              <a:rPr lang="ar-IQ" dirty="0" smtClean="0"/>
              <a:t>- قدر مبيعات الشركة لعام </a:t>
            </a:r>
            <a:r>
              <a:rPr lang="en-US" dirty="0" smtClean="0"/>
              <a:t>2014</a:t>
            </a:r>
            <a:r>
              <a:rPr lang="ar-IQ" dirty="0" smtClean="0"/>
              <a:t> 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00106" y="428604"/>
          <a:ext cx="7286670" cy="1010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09630"/>
                <a:gridCol w="809630"/>
                <a:gridCol w="809630"/>
                <a:gridCol w="809630"/>
                <a:gridCol w="809630"/>
                <a:gridCol w="809630"/>
                <a:gridCol w="809630"/>
                <a:gridCol w="809630"/>
                <a:gridCol w="80963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2013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2012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2011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2010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2009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2008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2007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2006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السنة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كمية المبيعات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686040" y="2714620"/>
          <a:ext cx="5029232" cy="370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57308"/>
                <a:gridCol w="1257308"/>
                <a:gridCol w="1257308"/>
                <a:gridCol w="1257308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135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210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400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1198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36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15008" y="2786058"/>
          <a:ext cx="285752" cy="274638"/>
        </p:xfrm>
        <a:graphic>
          <a:graphicData uri="http://schemas.openxmlformats.org/presentationml/2006/ole">
            <p:oleObj spid="_x0000_s1026" name="Equation" r:id="rId3" imgW="177480" imgH="20304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072330" y="2786058"/>
          <a:ext cx="190500" cy="190508"/>
        </p:xfrm>
        <a:graphic>
          <a:graphicData uri="http://schemas.openxmlformats.org/presentationml/2006/ole">
            <p:oleObj spid="_x0000_s1027" name="Equation" r:id="rId4" imgW="190440" imgH="1648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714612" y="6143644"/>
          <a:ext cx="292100" cy="254000"/>
        </p:xfrm>
        <a:graphic>
          <a:graphicData uri="http://schemas.openxmlformats.org/presentationml/2006/ole">
            <p:oleObj spid="_x0000_s1029" name="Equation" r:id="rId5" imgW="291960" imgH="25380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7143768" y="1785926"/>
            <a:ext cx="12144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4000" dirty="0" smtClean="0">
                <a:solidFill>
                  <a:srgbClr val="FF0000"/>
                </a:solidFill>
              </a:rPr>
              <a:t>الحل</a:t>
            </a:r>
            <a:endParaRPr lang="ar-IQ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طريقة المربعات الصغرى</a:t>
            </a:r>
            <a:endParaRPr lang="ar-IQ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167025" y="1428736"/>
          <a:ext cx="4411575" cy="4465652"/>
        </p:xfrm>
        <a:graphic>
          <a:graphicData uri="http://schemas.openxmlformats.org/presentationml/2006/ole">
            <p:oleObj spid="_x0000_s2050" name="Equation" r:id="rId3" imgW="2044440" imgH="2070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785786" y="285750"/>
          <a:ext cx="7331102" cy="5357828"/>
        </p:xfrm>
        <a:graphic>
          <a:graphicData uri="http://schemas.openxmlformats.org/presentationml/2006/ole">
            <p:oleObj spid="_x0000_s3074" name="Equation" r:id="rId3" imgW="2095200" imgH="1854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14546" y="1643050"/>
          <a:ext cx="5357850" cy="36655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85950"/>
                <a:gridCol w="1785950"/>
                <a:gridCol w="1785950"/>
              </a:tblGrid>
              <a:tr h="366555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366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1.84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1.3565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2.6435</a:t>
                      </a:r>
                      <a:endParaRPr lang="ar-IQ" dirty="0"/>
                    </a:p>
                  </a:txBody>
                  <a:tcPr/>
                </a:tc>
              </a:tr>
              <a:tr h="366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0.636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0.7975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9.2025</a:t>
                      </a:r>
                      <a:endParaRPr lang="ar-IQ" dirty="0"/>
                    </a:p>
                  </a:txBody>
                  <a:tcPr/>
                </a:tc>
              </a:tr>
              <a:tr h="366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0.0568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0.2385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15.7615</a:t>
                      </a:r>
                      <a:endParaRPr lang="ar-IQ" dirty="0"/>
                    </a:p>
                  </a:txBody>
                  <a:tcPr/>
                </a:tc>
              </a:tr>
              <a:tr h="366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5.385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-2.3205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22.3205</a:t>
                      </a:r>
                      <a:endParaRPr lang="ar-IQ" dirty="0"/>
                    </a:p>
                  </a:txBody>
                  <a:tcPr/>
                </a:tc>
              </a:tr>
              <a:tr h="366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3.5325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-1.8795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28.8795</a:t>
                      </a:r>
                      <a:endParaRPr lang="ar-IQ" dirty="0"/>
                    </a:p>
                  </a:txBody>
                  <a:tcPr/>
                </a:tc>
              </a:tr>
              <a:tr h="366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0.19228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-0.4385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35.4385</a:t>
                      </a:r>
                      <a:endParaRPr lang="ar-IQ" dirty="0"/>
                    </a:p>
                  </a:txBody>
                  <a:tcPr/>
                </a:tc>
              </a:tr>
              <a:tr h="366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1.005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1.0025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41.9975</a:t>
                      </a:r>
                      <a:endParaRPr lang="ar-IQ" dirty="0"/>
                    </a:p>
                  </a:txBody>
                  <a:tcPr/>
                </a:tc>
              </a:tr>
              <a:tr h="366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2.0837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1.4435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48.5565</a:t>
                      </a:r>
                      <a:endParaRPr lang="ar-IQ" dirty="0"/>
                    </a:p>
                  </a:txBody>
                  <a:tcPr/>
                </a:tc>
              </a:tr>
              <a:tr h="366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14.699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57488" y="1714488"/>
          <a:ext cx="282576" cy="203200"/>
        </p:xfrm>
        <a:graphic>
          <a:graphicData uri="http://schemas.openxmlformats.org/presentationml/2006/ole">
            <p:oleObj spid="_x0000_s4098" name="Equation" r:id="rId3" imgW="13968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00562" y="1785926"/>
          <a:ext cx="571500" cy="203200"/>
        </p:xfrm>
        <a:graphic>
          <a:graphicData uri="http://schemas.openxmlformats.org/presentationml/2006/ole">
            <p:oleObj spid="_x0000_s4100" name="Equation" r:id="rId4" imgW="571320" imgH="20304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500826" y="1714488"/>
          <a:ext cx="165100" cy="203200"/>
        </p:xfrm>
        <a:graphic>
          <a:graphicData uri="http://schemas.openxmlformats.org/presentationml/2006/ole">
            <p:oleObj spid="_x0000_s4103" name="Equation" r:id="rId5" imgW="164880" imgH="20304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285984" y="5072074"/>
          <a:ext cx="292100" cy="254000"/>
        </p:xfrm>
        <a:graphic>
          <a:graphicData uri="http://schemas.openxmlformats.org/presentationml/2006/ole">
            <p:oleObj spid="_x0000_s4104" name="Equation" r:id="rId6" imgW="2919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994025" y="1830388"/>
          <a:ext cx="3152775" cy="4064000"/>
        </p:xfrm>
        <a:graphic>
          <a:graphicData uri="http://schemas.openxmlformats.org/presentationml/2006/ole">
            <p:oleObj spid="_x0000_s5122" name="Equation" r:id="rId3" imgW="1143000" imgH="1473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طريقة المصفوفات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265534" y="1357298"/>
          <a:ext cx="7235556" cy="5000660"/>
        </p:xfrm>
        <a:graphic>
          <a:graphicData uri="http://schemas.openxmlformats.org/presentationml/2006/ole">
            <p:oleObj spid="_x0000_s20482" name="Equation" r:id="rId3" imgW="3504960" imgH="2654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928662" y="428604"/>
          <a:ext cx="7715304" cy="5786478"/>
        </p:xfrm>
        <a:graphic>
          <a:graphicData uri="http://schemas.openxmlformats.org/presentationml/2006/ole">
            <p:oleObj spid="_x0000_s21506" name="Equation" r:id="rId3" imgW="1803240" imgH="1562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229</Words>
  <Application>Microsoft Office PowerPoint</Application>
  <PresentationFormat>On-screen Show (4:3)</PresentationFormat>
  <Paragraphs>122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Equation</vt:lpstr>
      <vt:lpstr>Microsoft Equation 3.0</vt:lpstr>
      <vt:lpstr>السلاسل الزمنية /أمثلة على معادلة الاتجاه العام الخطي</vt:lpstr>
      <vt:lpstr>مثال</vt:lpstr>
      <vt:lpstr>Slide 3</vt:lpstr>
      <vt:lpstr>طريقة المربعات الصغرى</vt:lpstr>
      <vt:lpstr>Slide 5</vt:lpstr>
      <vt:lpstr>Slide 6</vt:lpstr>
      <vt:lpstr>Slide 7</vt:lpstr>
      <vt:lpstr>طريقة المصفوفات</vt:lpstr>
      <vt:lpstr>Slide 9</vt:lpstr>
      <vt:lpstr>Slide 10</vt:lpstr>
      <vt:lpstr>توضيح من خلال الرسم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السلاسل الزمنية /أمثلة على معادلة الاتجاه العام الخطي</dc:title>
  <dc:creator>DELL</dc:creator>
  <cp:lastModifiedBy>DELL</cp:lastModifiedBy>
  <cp:revision>38</cp:revision>
  <dcterms:created xsi:type="dcterms:W3CDTF">2020-03-31T13:05:12Z</dcterms:created>
  <dcterms:modified xsi:type="dcterms:W3CDTF">2020-04-02T22:23:11Z</dcterms:modified>
</cp:coreProperties>
</file>