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IQ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2.6</c:v>
                </c:pt>
                <c:pt idx="1">
                  <c:v>1.7000000000000002</c:v>
                </c:pt>
                <c:pt idx="2">
                  <c:v>6.8</c:v>
                </c:pt>
                <c:pt idx="3">
                  <c:v>10.6</c:v>
                </c:pt>
                <c:pt idx="4">
                  <c:v>11.4</c:v>
                </c:pt>
                <c:pt idx="5">
                  <c:v>12.6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1.7000000000000002</c:v>
                </c:pt>
                <c:pt idx="1">
                  <c:v>4.0999999999999996</c:v>
                </c:pt>
                <c:pt idx="2">
                  <c:v>6.4</c:v>
                </c:pt>
                <c:pt idx="3">
                  <c:v>8.8000000000000007</c:v>
                </c:pt>
                <c:pt idx="4">
                  <c:v>11.2</c:v>
                </c:pt>
                <c:pt idx="5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marker val="1"/>
        <c:axId val="109288064"/>
        <c:axId val="109298048"/>
      </c:lineChart>
      <c:catAx>
        <c:axId val="109288064"/>
        <c:scaling>
          <c:orientation val="minMax"/>
        </c:scaling>
        <c:axPos val="b"/>
        <c:numFmt formatCode="General" sourceLinked="1"/>
        <c:tickLblPos val="nextTo"/>
        <c:crossAx val="109298048"/>
        <c:crosses val="autoZero"/>
        <c:auto val="1"/>
        <c:lblAlgn val="ctr"/>
        <c:lblOffset val="100"/>
      </c:catAx>
      <c:valAx>
        <c:axId val="109298048"/>
        <c:scaling>
          <c:orientation val="minMax"/>
        </c:scaling>
        <c:axPos val="l"/>
        <c:majorGridlines/>
        <c:numFmt formatCode="General" sourceLinked="1"/>
        <c:tickLblPos val="nextTo"/>
        <c:crossAx val="1092880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ar-IQ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DB5DE-262D-46EE-AC28-5D886F3A0AB5}" type="datetimeFigureOut">
              <a:rPr lang="ar-IQ" smtClean="0"/>
              <a:pPr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0DA31-1BF0-43EC-AB81-69EA19048B5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الاتجاه العام الخطي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المرحلة الرابعة / قسم الاحصاء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شعبة أ الدراسة الصباحية </a:t>
            </a:r>
            <a:r>
              <a:rPr lang="ar-IQ" dirty="0" smtClean="0">
                <a:solidFill>
                  <a:schemeClr val="tx1"/>
                </a:solidFill>
              </a:rPr>
              <a:t>والمسائية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المحاضرة الخامسة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6286544"/>
          </a:xfrm>
        </p:spPr>
        <p:txBody>
          <a:bodyPr/>
          <a:lstStyle/>
          <a:p>
            <a:r>
              <a:rPr lang="ar-IQ" dirty="0" smtClean="0"/>
              <a:t>الرسم</a:t>
            </a:r>
          </a:p>
          <a:p>
            <a:pPr>
              <a:buNone/>
            </a:pPr>
            <a:endParaRPr lang="ar-IQ" dirty="0" smtClean="0"/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14942" y="428604"/>
          <a:ext cx="2214579" cy="2560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11004"/>
                <a:gridCol w="752235"/>
                <a:gridCol w="651340"/>
              </a:tblGrid>
              <a:tr h="355555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/>
                </a:tc>
              </a:tr>
              <a:tr h="355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  <a:tr h="355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4.1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55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6.4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6.8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55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8.8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55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11.2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11.4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5555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786578" y="500042"/>
          <a:ext cx="355602" cy="245618"/>
        </p:xfrm>
        <a:graphic>
          <a:graphicData uri="http://schemas.openxmlformats.org/presentationml/2006/ole">
            <p:oleObj spid="_x0000_s22530" name="Equation" r:id="rId3" imgW="139680" imgH="203040" progId="Equation.3">
              <p:embed/>
            </p:oleObj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642910" y="857232"/>
          <a:ext cx="378621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الاتجاه العام الخطي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716088" y="1866900"/>
          <a:ext cx="5662612" cy="4608513"/>
        </p:xfrm>
        <a:graphic>
          <a:graphicData uri="http://schemas.openxmlformats.org/presentationml/2006/ole">
            <p:oleObj spid="_x0000_s2050" name="Document" r:id="rId3" imgW="5350186" imgH="4354068" progId="Word.Document.12">
              <p:embed/>
            </p:oleObj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2214546" y="214290"/>
          <a:ext cx="5929354" cy="5951347"/>
        </p:xfrm>
        <a:graphic>
          <a:graphicData uri="http://schemas.openxmlformats.org/presentationml/2006/ole">
            <p:oleObj spid="_x0000_s1027" name="Document" r:id="rId3" imgW="5330366" imgH="6712881" progId="Word.Document.12">
              <p:embed/>
            </p:oleObj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ChangeAspect="1"/>
          </p:cNvGraphicFramePr>
          <p:nvPr>
            <p:ph idx="1"/>
          </p:nvPr>
        </p:nvGraphicFramePr>
        <p:xfrm>
          <a:off x="2635250" y="201613"/>
          <a:ext cx="3871913" cy="6370637"/>
        </p:xfrm>
        <a:graphic>
          <a:graphicData uri="http://schemas.openxmlformats.org/presentationml/2006/ole">
            <p:oleObj spid="_x0000_s16390" name="Document" r:id="rId3" imgW="5298655" imgH="8719294" progId="Word.Document.12">
              <p:embed/>
            </p:oleObj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قدر خط الاتجاه العام لمحصول الشعير في احدى المزارع خلال الفترة الزمنية </a:t>
            </a:r>
            <a:r>
              <a:rPr lang="en-US" dirty="0" smtClean="0"/>
              <a:t>2005-2000</a:t>
            </a:r>
            <a:r>
              <a:rPr lang="ar-IQ" dirty="0" smtClean="0"/>
              <a:t> بأعتبار سنة </a:t>
            </a:r>
            <a:r>
              <a:rPr lang="en-US" dirty="0" smtClean="0"/>
              <a:t>2000</a:t>
            </a:r>
            <a:r>
              <a:rPr lang="ar-IQ" dirty="0" smtClean="0"/>
              <a:t> سنة الاساس.</a:t>
            </a:r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7224" y="3286124"/>
          <a:ext cx="6596065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42295"/>
                <a:gridCol w="942295"/>
                <a:gridCol w="652431"/>
                <a:gridCol w="767410"/>
                <a:gridCol w="796180"/>
                <a:gridCol w="892670"/>
                <a:gridCol w="1602784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السنة</a:t>
                      </a:r>
                      <a:r>
                        <a:rPr lang="en-US" dirty="0" smtClean="0"/>
                        <a:t>(x)  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11.4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قيمة</a:t>
                      </a:r>
                      <a:r>
                        <a:rPr lang="ar-IQ" baseline="0" dirty="0" smtClean="0"/>
                        <a:t> الظاهرة(</a:t>
                      </a:r>
                      <a:r>
                        <a:rPr lang="en-US" dirty="0" smtClean="0"/>
                        <a:t>y  </a:t>
                      </a:r>
                      <a:r>
                        <a:rPr lang="ar-IQ" dirty="0" smtClean="0"/>
                        <a:t> )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357166"/>
            <a:ext cx="8658228" cy="6072230"/>
          </a:xfrm>
        </p:spPr>
        <p:txBody>
          <a:bodyPr/>
          <a:lstStyle/>
          <a:p>
            <a:r>
              <a:rPr lang="ar-IQ" dirty="0" smtClean="0"/>
              <a:t>الحل </a:t>
            </a:r>
          </a:p>
          <a:p>
            <a:r>
              <a:rPr lang="ar-IQ" dirty="0" smtClean="0"/>
              <a:t>الخطوة الاولى تكوين جدول يضم المتغير </a:t>
            </a:r>
            <a:r>
              <a:rPr lang="en-US" dirty="0" smtClean="0"/>
              <a:t>x</a:t>
            </a:r>
            <a:r>
              <a:rPr lang="ar-IQ" dirty="0" smtClean="0"/>
              <a:t> الذي يأخذ قيم من </a:t>
            </a:r>
            <a:r>
              <a:rPr lang="en-US" dirty="0" smtClean="0"/>
              <a:t>(0-5)</a:t>
            </a:r>
            <a:r>
              <a:rPr lang="ar-IQ" dirty="0" smtClean="0"/>
              <a:t> في حقل السنة </a:t>
            </a:r>
          </a:p>
          <a:p>
            <a:r>
              <a:rPr lang="ar-IQ" dirty="0" smtClean="0"/>
              <a:t>الخطوة الثانية نكتب قيم الظاهرة المدروسة </a:t>
            </a:r>
            <a:r>
              <a:rPr lang="en-US" dirty="0" smtClean="0"/>
              <a:t>y</a:t>
            </a:r>
            <a:r>
              <a:rPr lang="ar-IQ" dirty="0" smtClean="0"/>
              <a:t> كما معطاة بالسؤال يصبح لدينا الجدول التالي 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14480" y="3429000"/>
          <a:ext cx="6596065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42295"/>
                <a:gridCol w="942295"/>
                <a:gridCol w="942295"/>
                <a:gridCol w="762424"/>
                <a:gridCol w="786258"/>
                <a:gridCol w="598542"/>
                <a:gridCol w="1621956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السنة</a:t>
                      </a:r>
                      <a:r>
                        <a:rPr lang="ar-IQ" baseline="0" dirty="0" smtClean="0"/>
                        <a:t>  </a:t>
                      </a:r>
                      <a:r>
                        <a:rPr lang="en-US" baseline="0" dirty="0" smtClean="0"/>
                        <a:t>(x)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11.4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6.8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قيمة</a:t>
                      </a:r>
                      <a:r>
                        <a:rPr lang="ar-IQ" baseline="0" dirty="0" smtClean="0"/>
                        <a:t> الظاهرة</a:t>
                      </a:r>
                      <a:r>
                        <a:rPr lang="en-US" dirty="0" smtClean="0"/>
                        <a:t>y )</a:t>
                      </a:r>
                      <a:r>
                        <a:rPr lang="ar-IQ" dirty="0" smtClean="0"/>
                        <a:t>)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الخطوة الثالثة نضرب عمود </a:t>
            </a:r>
            <a:r>
              <a:rPr lang="en-US" dirty="0" smtClean="0"/>
              <a:t>(x)</a:t>
            </a:r>
            <a:r>
              <a:rPr lang="ar-IQ" dirty="0" smtClean="0"/>
              <a:t> مع عمود </a:t>
            </a:r>
            <a:r>
              <a:rPr lang="en-US" dirty="0" smtClean="0"/>
              <a:t>(y)</a:t>
            </a:r>
            <a:r>
              <a:rPr lang="ar-IQ" dirty="0" smtClean="0"/>
              <a:t> ثم نربع عمود </a:t>
            </a:r>
            <a:r>
              <a:rPr lang="en-US" dirty="0" smtClean="0"/>
              <a:t>(x)</a:t>
            </a:r>
            <a:r>
              <a:rPr lang="ar-IQ" dirty="0" smtClean="0"/>
              <a:t> لنحصل على الجدول التالي</a:t>
            </a:r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28" y="2786058"/>
          <a:ext cx="6096000" cy="31810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585154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6.8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31.8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45.6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11.4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155.7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45.7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15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28728" y="5643578"/>
          <a:ext cx="363537" cy="285752"/>
        </p:xfrm>
        <a:graphic>
          <a:graphicData uri="http://schemas.openxmlformats.org/presentationml/2006/ole">
            <p:oleObj spid="_x0000_s17410" name="Equation" r:id="rId3" imgW="291960" imgH="253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00826" y="2786058"/>
          <a:ext cx="534990" cy="500066"/>
        </p:xfrm>
        <a:graphic>
          <a:graphicData uri="http://schemas.openxmlformats.org/presentationml/2006/ole">
            <p:oleObj spid="_x0000_s17411" name="Equation" r:id="rId4" imgW="17748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29190" y="2857496"/>
          <a:ext cx="571504" cy="428628"/>
        </p:xfrm>
        <a:graphic>
          <a:graphicData uri="http://schemas.openxmlformats.org/presentationml/2006/ole">
            <p:oleObj spid="_x0000_s17412" name="Equation" r:id="rId5" imgW="190440" imgH="16488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02" y="214290"/>
            <a:ext cx="8286840" cy="6643710"/>
          </a:xfrm>
        </p:spPr>
        <p:txBody>
          <a:bodyPr/>
          <a:lstStyle/>
          <a:p>
            <a:r>
              <a:rPr lang="ar-IQ" dirty="0" smtClean="0"/>
              <a:t>الخطوة الرابعة نجد قيمة</a:t>
            </a:r>
          </a:p>
          <a:p>
            <a:r>
              <a:rPr lang="ar-IQ" dirty="0" smtClean="0"/>
              <a:t> 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43438" y="285728"/>
          <a:ext cx="489639" cy="406402"/>
        </p:xfrm>
        <a:graphic>
          <a:graphicData uri="http://schemas.openxmlformats.org/presentationml/2006/ole">
            <p:oleObj spid="_x0000_s18434" name="Equation" r:id="rId3" imgW="31716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57554" y="865170"/>
          <a:ext cx="3929090" cy="4206904"/>
        </p:xfrm>
        <a:graphic>
          <a:graphicData uri="http://schemas.openxmlformats.org/presentationml/2006/ole">
            <p:oleObj spid="_x0000_s18437" name="Equation" r:id="rId4" imgW="1688760" imgH="285732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642918"/>
            <a:ext cx="8229600" cy="5786478"/>
          </a:xfrm>
        </p:spPr>
        <p:txBody>
          <a:bodyPr/>
          <a:lstStyle/>
          <a:p>
            <a:r>
              <a:rPr lang="ar-IQ" dirty="0" smtClean="0"/>
              <a:t>تصبح معادلة الاتجاه العام  التقديرية بشكل التالي: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وعليه </a:t>
            </a:r>
            <a:r>
              <a:rPr lang="ar-IQ" smtClean="0"/>
              <a:t>فأن </a:t>
            </a:r>
            <a:r>
              <a:rPr lang="ar-IQ" smtClean="0"/>
              <a:t>القيم </a:t>
            </a:r>
            <a:r>
              <a:rPr lang="ar-IQ" dirty="0" smtClean="0"/>
              <a:t>التقديرية تحسب وفق المعادلة اعلاه وحسب الاتي</a:t>
            </a:r>
          </a:p>
          <a:p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41482" y="1428736"/>
          <a:ext cx="4000524" cy="900118"/>
        </p:xfrm>
        <a:graphic>
          <a:graphicData uri="http://schemas.openxmlformats.org/presentationml/2006/ole">
            <p:oleObj spid="_x0000_s21506" name="Equation" r:id="rId3" imgW="1015920" imgH="228600" progId="Equation.3">
              <p:embed/>
            </p:oleObj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728" y="4572008"/>
          <a:ext cx="6095999" cy="7143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71438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13.6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11.2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8.8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4.1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mtClean="0"/>
                        <a:t>1.7</a:t>
                      </a:r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500166" y="4714884"/>
          <a:ext cx="654054" cy="428628"/>
        </p:xfrm>
        <a:graphic>
          <a:graphicData uri="http://schemas.openxmlformats.org/presentationml/2006/ole">
            <p:oleObj spid="_x0000_s21507" name="Equation" r:id="rId4" imgW="16488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213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Document</vt:lpstr>
      <vt:lpstr>Equation</vt:lpstr>
      <vt:lpstr>الاتجاه العام الخطي</vt:lpstr>
      <vt:lpstr>الاتجاه العام الخطي</vt:lpstr>
      <vt:lpstr>Slide 3</vt:lpstr>
      <vt:lpstr>Slide 4</vt:lpstr>
      <vt:lpstr>مثال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الاتجاه العام الخطي</dc:title>
  <dc:creator>DELL</dc:creator>
  <cp:lastModifiedBy>DELL</cp:lastModifiedBy>
  <cp:revision>44</cp:revision>
  <dcterms:created xsi:type="dcterms:W3CDTF">2020-03-26T08:45:01Z</dcterms:created>
  <dcterms:modified xsi:type="dcterms:W3CDTF">2020-04-02T21:17:27Z</dcterms:modified>
</cp:coreProperties>
</file>