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1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1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8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6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69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193884" cy="2971801"/>
          </a:xfrm>
        </p:spPr>
        <p:txBody>
          <a:bodyPr>
            <a:normAutofit/>
          </a:bodyPr>
          <a:lstStyle/>
          <a:p>
            <a:pPr algn="r"/>
            <a:r>
              <a:rPr lang="ar-IQ" dirty="0" smtClean="0"/>
              <a:t>المحاضرة الرابعة لمادة المحاسبة المالية مرحلة اولى لقسم العلوم المالية والمصرفية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من اعداد الاستاذ </a:t>
            </a:r>
          </a:p>
          <a:p>
            <a:r>
              <a:rPr lang="ar-IQ" dirty="0" smtClean="0"/>
              <a:t>د. وسن يحيى </a:t>
            </a:r>
            <a:endParaRPr lang="ar-IQ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3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535">
        <p14:switch dir="r"/>
      </p:transition>
    </mc:Choice>
    <mc:Fallback>
      <p:transition spd="slow" advTm="85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793" y="499772"/>
            <a:ext cx="8534400" cy="878267"/>
          </a:xfrm>
        </p:spPr>
        <p:txBody>
          <a:bodyPr/>
          <a:lstStyle/>
          <a:p>
            <a:pPr algn="r"/>
            <a:r>
              <a:rPr lang="ar-IQ" dirty="0" smtClean="0"/>
              <a:t>انشاء قيد في تكوين </a:t>
            </a:r>
            <a:r>
              <a:rPr lang="ar-IQ" dirty="0" smtClean="0"/>
              <a:t>راس المال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6793" y="1738648"/>
            <a:ext cx="8534400" cy="3902298"/>
          </a:xfrm>
        </p:spPr>
        <p:txBody>
          <a:bodyPr/>
          <a:lstStyle/>
          <a:p>
            <a:pPr algn="r"/>
            <a:r>
              <a:rPr lang="ar-IQ" dirty="0">
                <a:solidFill>
                  <a:schemeClr val="tx1"/>
                </a:solidFill>
              </a:rPr>
              <a:t> </a:t>
            </a:r>
            <a:r>
              <a:rPr lang="ar-IQ" dirty="0" smtClean="0">
                <a:solidFill>
                  <a:schemeClr val="tx1"/>
                </a:solidFill>
              </a:rPr>
              <a:t>في 4 / 1 قام صاحب المشروع بزيادة راس المال بمبلغ 20،000،000 واودعة في الصندوق او البنك . </a:t>
            </a:r>
          </a:p>
          <a:p>
            <a:pPr algn="r"/>
            <a:endParaRPr lang="ar-IQ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83890"/>
              </p:ext>
            </p:extLst>
          </p:nvPr>
        </p:nvGraphicFramePr>
        <p:xfrm>
          <a:off x="1448562" y="2947709"/>
          <a:ext cx="8452631" cy="26234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8186"/>
                <a:gridCol w="1442433"/>
                <a:gridCol w="1571223"/>
                <a:gridCol w="3500393"/>
                <a:gridCol w="1320396"/>
              </a:tblGrid>
              <a:tr h="555339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</a:t>
                      </a:r>
                      <a:r>
                        <a:rPr lang="ar-IQ" baseline="0" dirty="0" smtClean="0"/>
                        <a:t> </a:t>
                      </a:r>
                      <a:endParaRPr lang="ar-IQ" dirty="0"/>
                    </a:p>
                  </a:txBody>
                  <a:tcPr/>
                </a:tc>
              </a:tr>
              <a:tr h="1983352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4 /1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20،000،000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20،000،000</a:t>
                      </a:r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اما مح/ الصندوق </a:t>
                      </a:r>
                    </a:p>
                    <a:p>
                      <a:pPr rtl="1"/>
                      <a:r>
                        <a:rPr lang="ar-IQ" dirty="0" smtClean="0"/>
                        <a:t>او  مح/</a:t>
                      </a:r>
                      <a:r>
                        <a:rPr lang="ar-IQ" baseline="0" dirty="0" smtClean="0"/>
                        <a:t> المصرف </a:t>
                      </a:r>
                    </a:p>
                    <a:p>
                      <a:pPr rtl="1"/>
                      <a:r>
                        <a:rPr lang="ar-IQ" baseline="0" dirty="0" smtClean="0"/>
                        <a:t>        الح / راس المال </a:t>
                      </a:r>
                    </a:p>
                    <a:p>
                      <a:pPr rtl="1"/>
                      <a:r>
                        <a:rPr lang="ar-IQ" baseline="0" dirty="0" smtClean="0"/>
                        <a:t>عن زيادة راسمال وايداعه في الصندوق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1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9038">
        <p14:switch dir="r"/>
      </p:transition>
    </mc:Choice>
    <mc:Fallback>
      <p:transition spd="slow" advTm="690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09" y="602803"/>
            <a:ext cx="8512935" cy="1097208"/>
          </a:xfrm>
        </p:spPr>
        <p:txBody>
          <a:bodyPr>
            <a:normAutofit fontScale="90000"/>
          </a:bodyPr>
          <a:lstStyle/>
          <a:p>
            <a:pPr algn="r"/>
            <a:r>
              <a:rPr lang="ar-IQ" dirty="0" smtClean="0"/>
              <a:t>انشاء قيد مسحوبات </a:t>
            </a:r>
            <a:r>
              <a:rPr lang="ar-IQ" dirty="0" smtClean="0"/>
              <a:t>شخصية </a:t>
            </a:r>
            <a:r>
              <a:rPr lang="ar-IQ" dirty="0" smtClean="0"/>
              <a:t>ومسحوبات اخرى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977" y="1700011"/>
            <a:ext cx="8371268" cy="4945488"/>
          </a:xfrm>
        </p:spPr>
        <p:txBody>
          <a:bodyPr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IQ" dirty="0" smtClean="0"/>
              <a:t>في تاريخ 10/ 1 سحب صاحب المشروع مبلغ 160،000 نقدا لاستعماله الشخصي .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IQ" dirty="0" smtClean="0"/>
              <a:t>في تاريخ 13/ 1 سحب صاحب المشروع بضاعة </a:t>
            </a:r>
            <a:r>
              <a:rPr lang="ar-IQ" dirty="0" smtClean="0"/>
              <a:t>بقيمة </a:t>
            </a:r>
            <a:r>
              <a:rPr lang="ar-IQ" dirty="0" smtClean="0"/>
              <a:t>40،000 لاستعماله الشخصي.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IQ" dirty="0" smtClean="0"/>
              <a:t>في تاريخ </a:t>
            </a:r>
            <a:r>
              <a:rPr lang="ar-IQ" dirty="0" smtClean="0"/>
              <a:t>15/ 1 سحب </a:t>
            </a:r>
            <a:r>
              <a:rPr lang="ar-IQ" dirty="0" smtClean="0"/>
              <a:t>مبلغ 30،000 د. من الصندوق واودعه في المصرف 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ar-IQ" dirty="0" smtClean="0"/>
          </a:p>
          <a:p>
            <a:pPr algn="r"/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32073"/>
              </p:ext>
            </p:extLst>
          </p:nvPr>
        </p:nvGraphicFramePr>
        <p:xfrm>
          <a:off x="1415245" y="3037863"/>
          <a:ext cx="8128000" cy="33129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9853"/>
                <a:gridCol w="1133341"/>
                <a:gridCol w="1159099"/>
                <a:gridCol w="3902298"/>
                <a:gridCol w="1173409"/>
              </a:tblGrid>
              <a:tr h="413675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966433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10 /1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160،000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160،000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</a:t>
                      </a:r>
                      <a:r>
                        <a:rPr lang="ar-IQ" baseline="0" dirty="0" smtClean="0"/>
                        <a:t> / مسحوبات شخصية </a:t>
                      </a:r>
                    </a:p>
                    <a:p>
                      <a:pPr rtl="1"/>
                      <a:r>
                        <a:rPr lang="ar-IQ" baseline="0" dirty="0" smtClean="0"/>
                        <a:t>     الح/ الصندوق</a:t>
                      </a:r>
                    </a:p>
                    <a:p>
                      <a:pPr rtl="1"/>
                      <a:r>
                        <a:rPr lang="ar-IQ" baseline="0" dirty="0" smtClean="0"/>
                        <a:t>عن سحب مبلغ لاستعمال الشخصي 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966433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13/</a:t>
                      </a:r>
                      <a:r>
                        <a:rPr lang="ar-IQ" baseline="0" dirty="0" smtClean="0"/>
                        <a:t>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40،000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40،000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 / مسحوبات شخصية </a:t>
                      </a:r>
                    </a:p>
                    <a:p>
                      <a:pPr rtl="1"/>
                      <a:r>
                        <a:rPr lang="ar-IQ" dirty="0" smtClean="0"/>
                        <a:t>      الح/</a:t>
                      </a:r>
                      <a:r>
                        <a:rPr lang="ar-IQ" baseline="0" dirty="0" smtClean="0"/>
                        <a:t> البضاعة </a:t>
                      </a:r>
                    </a:p>
                    <a:p>
                      <a:pPr rtl="1"/>
                      <a:r>
                        <a:rPr lang="ar-IQ" baseline="0" dirty="0" smtClean="0"/>
                        <a:t>عن سحب بضاعة لاستعمال الشخصي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  <a:tr h="966433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15/</a:t>
                      </a:r>
                      <a:r>
                        <a:rPr lang="ar-IQ" baseline="0" dirty="0" smtClean="0"/>
                        <a:t>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30،000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30،000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 / المصرف </a:t>
                      </a:r>
                    </a:p>
                    <a:p>
                      <a:pPr rtl="1"/>
                      <a:r>
                        <a:rPr lang="ar-IQ" dirty="0" smtClean="0"/>
                        <a:t>      الح / الصندوق </a:t>
                      </a:r>
                    </a:p>
                    <a:p>
                      <a:pPr rtl="1"/>
                      <a:r>
                        <a:rPr lang="ar-IQ" dirty="0" smtClean="0"/>
                        <a:t>عن سحب مبلغ وايداعة في</a:t>
                      </a:r>
                      <a:r>
                        <a:rPr lang="ar-IQ" baseline="0" dirty="0" smtClean="0"/>
                        <a:t> المصرف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8160">
        <p14:switch dir="r"/>
      </p:transition>
    </mc:Choice>
    <mc:Fallback>
      <p:transition spd="slow" advTm="108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518" y="306589"/>
            <a:ext cx="8534401" cy="1329028"/>
          </a:xfrm>
        </p:spPr>
        <p:txBody>
          <a:bodyPr/>
          <a:lstStyle/>
          <a:p>
            <a:pPr algn="r"/>
            <a:r>
              <a:rPr lang="ar-IQ" dirty="0" smtClean="0"/>
              <a:t>المصاريف والايرادات 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6489" y="1880315"/>
            <a:ext cx="8884790" cy="4301544"/>
          </a:xfrm>
        </p:spPr>
        <p:txBody>
          <a:bodyPr>
            <a:normAutofit/>
          </a:bodyPr>
          <a:lstStyle/>
          <a:p>
            <a:pPr algn="just"/>
            <a:r>
              <a:rPr lang="ar-IQ" sz="2800" dirty="0" smtClean="0"/>
              <a:t>اولا : المصاريف </a:t>
            </a:r>
            <a:r>
              <a:rPr lang="ar-IQ" sz="2800" dirty="0" smtClean="0"/>
              <a:t>/ </a:t>
            </a:r>
            <a:r>
              <a:rPr lang="ar-IQ" sz="2800" dirty="0" smtClean="0"/>
              <a:t>هي </a:t>
            </a:r>
            <a:r>
              <a:rPr lang="ar-IQ" sz="2800" dirty="0" smtClean="0"/>
              <a:t>المبالغ التي يدفعها المشروع للغير لانجاز اعمال المشروع مثلا مصروف الماء ،الكهرباء ،اجور  عمال ،التامين ، ايجار مصنع ، رواتب الموظفين ، مصروف الصيانة ، فؤائد مدينة وغيرها وتعتبر كل المصاريف حسابها مدين .</a:t>
            </a:r>
          </a:p>
          <a:p>
            <a:pPr algn="just"/>
            <a:r>
              <a:rPr lang="ar-IQ" sz="2800" dirty="0" smtClean="0"/>
              <a:t>ثانيا : </a:t>
            </a:r>
            <a:r>
              <a:rPr lang="ar-IQ" sz="2800" dirty="0" smtClean="0"/>
              <a:t>الايرادات /  </a:t>
            </a:r>
            <a:r>
              <a:rPr lang="ar-IQ" sz="2800" dirty="0" smtClean="0"/>
              <a:t>هي المبالغ التي يقبضها او يحصلها المشروع نتيجة مكاسب تجارية او استثمارية مثلا ايراد ايجار ، ايراد ارباح اسهم ، ايراد ماكنة ، فؤائد دائنة وغيرها وتعد كل الايرادات حسابها دائن .</a:t>
            </a:r>
          </a:p>
          <a:p>
            <a:pPr algn="just"/>
            <a:endParaRPr lang="ar-IQ" sz="2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91180">
        <p14:switch dir="r"/>
      </p:transition>
    </mc:Choice>
    <mc:Fallback>
      <p:transition spd="slow" advTm="911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375" y="431800"/>
            <a:ext cx="7950937" cy="1010634"/>
          </a:xfrm>
        </p:spPr>
        <p:txBody>
          <a:bodyPr/>
          <a:lstStyle/>
          <a:p>
            <a:pPr algn="r"/>
            <a:r>
              <a:rPr lang="ar-IQ" dirty="0" smtClean="0"/>
              <a:t>المصاريف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911" y="1442434"/>
            <a:ext cx="9032004" cy="5228822"/>
          </a:xfrm>
        </p:spPr>
        <p:txBody>
          <a:bodyPr/>
          <a:lstStyle/>
          <a:p>
            <a:pPr algn="r"/>
            <a:r>
              <a:rPr lang="ar-IQ" sz="2000" dirty="0" smtClean="0"/>
              <a:t>في 20/ 1 تم دفع رواتب العمال بمقدار 500،000 دينار بصك .</a:t>
            </a:r>
          </a:p>
          <a:p>
            <a:pPr algn="r"/>
            <a:r>
              <a:rPr lang="ar-IQ" sz="2000" dirty="0" smtClean="0"/>
              <a:t>في 21 / 1 تم دفع 20،000 اجور الكهرباء ، 25،000 اجور الماء نقدا اما مصاريف ايجار المحل 150،000 دفعت بصك .</a:t>
            </a:r>
          </a:p>
          <a:p>
            <a:pPr algn="r"/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13546"/>
              </p:ext>
            </p:extLst>
          </p:nvPr>
        </p:nvGraphicFramePr>
        <p:xfrm>
          <a:off x="1300767" y="2716925"/>
          <a:ext cx="8950816" cy="41410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3565"/>
                <a:gridCol w="1162975"/>
                <a:gridCol w="1077268"/>
                <a:gridCol w="4713668"/>
                <a:gridCol w="1133340"/>
              </a:tblGrid>
              <a:tr h="46519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 </a:t>
                      </a:r>
                      <a:endParaRPr lang="ar-IQ" dirty="0"/>
                    </a:p>
                  </a:txBody>
                  <a:tcPr/>
                </a:tc>
              </a:tr>
              <a:tr h="940675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20/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500،000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500،000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مح/</a:t>
                      </a:r>
                      <a:r>
                        <a:rPr lang="ar-IQ" baseline="0" dirty="0" smtClean="0"/>
                        <a:t> رواتب العمال </a:t>
                      </a:r>
                    </a:p>
                    <a:p>
                      <a:pPr rtl="1"/>
                      <a:r>
                        <a:rPr lang="ar-IQ" baseline="0" dirty="0" smtClean="0"/>
                        <a:t>      الح/ المصرف </a:t>
                      </a:r>
                    </a:p>
                    <a:p>
                      <a:pPr rtl="1"/>
                      <a:r>
                        <a:rPr lang="ar-IQ" baseline="0" dirty="0" smtClean="0"/>
                        <a:t>عن دفع رواتب العمال بصك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940675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21/ 1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20،000</a:t>
                      </a:r>
                    </a:p>
                    <a:p>
                      <a:pPr rtl="1"/>
                      <a:r>
                        <a:rPr lang="ar-IQ" dirty="0" smtClean="0"/>
                        <a:t>25،000</a:t>
                      </a:r>
                    </a:p>
                    <a:p>
                      <a:pPr rtl="1"/>
                      <a:r>
                        <a:rPr lang="ar-IQ" dirty="0" smtClean="0"/>
                        <a:t>150،000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45،000</a:t>
                      </a:r>
                    </a:p>
                    <a:p>
                      <a:pPr rtl="1"/>
                      <a:r>
                        <a:rPr lang="ar-IQ" dirty="0" smtClean="0"/>
                        <a:t>150،000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من مذكورين </a:t>
                      </a:r>
                    </a:p>
                    <a:p>
                      <a:pPr rtl="1"/>
                      <a:r>
                        <a:rPr lang="ar-IQ" dirty="0" smtClean="0"/>
                        <a:t> ح</a:t>
                      </a:r>
                      <a:r>
                        <a:rPr lang="ar-IQ" baseline="0" dirty="0" smtClean="0"/>
                        <a:t>/ الكهرباء </a:t>
                      </a:r>
                    </a:p>
                    <a:p>
                      <a:pPr rtl="1"/>
                      <a:r>
                        <a:rPr lang="ar-IQ" baseline="0" dirty="0" smtClean="0"/>
                        <a:t> ح / الماء </a:t>
                      </a:r>
                    </a:p>
                    <a:p>
                      <a:pPr rtl="1"/>
                      <a:r>
                        <a:rPr lang="ar-IQ" baseline="0" dirty="0" smtClean="0"/>
                        <a:t> ح /ايجار محل </a:t>
                      </a:r>
                    </a:p>
                    <a:p>
                      <a:pPr rtl="1"/>
                      <a:r>
                        <a:rPr lang="ar-IQ" baseline="0" dirty="0" smtClean="0"/>
                        <a:t>        الى مذكورين   </a:t>
                      </a:r>
                    </a:p>
                    <a:p>
                      <a:pPr rtl="1"/>
                      <a:r>
                        <a:rPr lang="ar-IQ" baseline="0" dirty="0" smtClean="0"/>
                        <a:t>           ح/ الصندوق </a:t>
                      </a:r>
                    </a:p>
                    <a:p>
                      <a:pPr rtl="1"/>
                      <a:r>
                        <a:rPr lang="ar-IQ" baseline="0" dirty="0" smtClean="0"/>
                        <a:t>           ح / المصرف  </a:t>
                      </a:r>
                    </a:p>
                    <a:p>
                      <a:pPr rtl="1"/>
                      <a:r>
                        <a:rPr lang="ar-IQ" dirty="0" smtClean="0"/>
                        <a:t>عن دفع</a:t>
                      </a:r>
                      <a:r>
                        <a:rPr lang="ar-IQ" baseline="0" dirty="0" smtClean="0"/>
                        <a:t> مصاريف تاكهرباء والماء نقدا ودفع ايجار المحل بصك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9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32070">
        <p14:switch dir="r"/>
      </p:transition>
    </mc:Choice>
    <mc:Fallback>
      <p:transition spd="slow" advTm="132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273" y="267952"/>
            <a:ext cx="8534401" cy="1393423"/>
          </a:xfrm>
        </p:spPr>
        <p:txBody>
          <a:bodyPr/>
          <a:lstStyle/>
          <a:p>
            <a:pPr algn="r"/>
            <a:r>
              <a:rPr lang="ar-IQ" dirty="0" smtClean="0"/>
              <a:t>تسجيل قيود الايرادات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272" y="1661375"/>
            <a:ext cx="9168127" cy="4971245"/>
          </a:xfrm>
        </p:spPr>
        <p:txBody>
          <a:bodyPr/>
          <a:lstStyle/>
          <a:p>
            <a:pPr algn="r"/>
            <a:r>
              <a:rPr lang="ar-IQ" dirty="0" smtClean="0"/>
              <a:t>في 25/ 1 تم استلام ايراد ايجار الماكنة بمبلغ 55،000 نقدا .</a:t>
            </a:r>
          </a:p>
          <a:p>
            <a:pPr algn="r"/>
            <a:r>
              <a:rPr lang="ar-IQ" dirty="0"/>
              <a:t> </a:t>
            </a:r>
            <a:r>
              <a:rPr lang="ar-IQ" dirty="0" smtClean="0"/>
              <a:t>في 28/ 1 تم استلام فؤائد دائنة بمبلغ 30000 بصك .</a:t>
            </a:r>
          </a:p>
          <a:p>
            <a:pPr algn="r"/>
            <a:r>
              <a:rPr lang="ar-IQ" dirty="0" smtClean="0"/>
              <a:t>في 29 / 1 تم استلم صك بمبلغ 250،000 كارباح اسهم لاحدى الشركات المساهمة . </a:t>
            </a: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57567"/>
              </p:ext>
            </p:extLst>
          </p:nvPr>
        </p:nvGraphicFramePr>
        <p:xfrm>
          <a:off x="1800181" y="2973467"/>
          <a:ext cx="8128000" cy="31439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1454"/>
                <a:gridCol w="1107583"/>
                <a:gridCol w="1133341"/>
                <a:gridCol w="3876541"/>
                <a:gridCol w="1149081"/>
              </a:tblGrid>
              <a:tr h="400798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766681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25 /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55،000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55،000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 / الصندوق </a:t>
                      </a:r>
                    </a:p>
                    <a:p>
                      <a:pPr rtl="1"/>
                      <a:r>
                        <a:rPr lang="ar-IQ" dirty="0" smtClean="0"/>
                        <a:t>     الح / ايراد ماكنة </a:t>
                      </a:r>
                    </a:p>
                    <a:p>
                      <a:pPr rtl="1"/>
                      <a:r>
                        <a:rPr lang="ar-IQ" dirty="0" smtClean="0"/>
                        <a:t>عن استلام ايراد ماكنة نقدا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766681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28 / 1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30،000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30،000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 / المصرف </a:t>
                      </a:r>
                    </a:p>
                    <a:p>
                      <a:pPr rtl="1"/>
                      <a:r>
                        <a:rPr lang="ar-IQ" dirty="0" smtClean="0"/>
                        <a:t>      الى / فؤائد دائنة </a:t>
                      </a:r>
                    </a:p>
                    <a:p>
                      <a:pPr rtl="1"/>
                      <a:r>
                        <a:rPr lang="ar-IQ" dirty="0" smtClean="0"/>
                        <a:t>عن اسنلام ايراد فؤائد دائنة بصك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766681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29 / 1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250،000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250،000</a:t>
                      </a:r>
                      <a:r>
                        <a:rPr lang="ar-IQ" baseline="0" dirty="0" smtClean="0"/>
                        <a:t>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</a:t>
                      </a:r>
                      <a:r>
                        <a:rPr lang="ar-IQ" baseline="0" dirty="0" smtClean="0"/>
                        <a:t> / المصرف </a:t>
                      </a:r>
                    </a:p>
                    <a:p>
                      <a:pPr rtl="1"/>
                      <a:r>
                        <a:rPr lang="ar-IQ" baseline="0" dirty="0" smtClean="0"/>
                        <a:t>      الح / ارباح اسهم </a:t>
                      </a:r>
                    </a:p>
                    <a:p>
                      <a:pPr rtl="1"/>
                      <a:r>
                        <a:rPr lang="ar-IQ" baseline="0" dirty="0" smtClean="0"/>
                        <a:t>عن استلام ارباح اسهم بصك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6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90712">
        <p14:switch dir="r"/>
      </p:transition>
    </mc:Choice>
    <mc:Fallback>
      <p:transition spd="slow" advTm="907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310</TotalTime>
  <Words>467</Words>
  <Application>Microsoft Office PowerPoint</Application>
  <PresentationFormat>Widescreen</PresentationFormat>
  <Paragraphs>114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Tahoma</vt:lpstr>
      <vt:lpstr>Wingdings 3</vt:lpstr>
      <vt:lpstr>Slice</vt:lpstr>
      <vt:lpstr>المحاضرة الرابعة لمادة المحاسبة المالية مرحلة اولى لقسم العلوم المالية والمصرفية </vt:lpstr>
      <vt:lpstr>انشاء قيد في تكوين راس المال </vt:lpstr>
      <vt:lpstr>انشاء قيد مسحوبات شخصية ومسحوبات اخرى </vt:lpstr>
      <vt:lpstr>المصاريف والايرادات </vt:lpstr>
      <vt:lpstr>المصاريف</vt:lpstr>
      <vt:lpstr>تسجيل قيود الايرادات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الرابعة لمادة المحاسبة المالية مرحلة اولى لقسم العلوم المالية والمصرفية</dc:title>
  <dc:creator>lenovo</dc:creator>
  <cp:lastModifiedBy>lenovo</cp:lastModifiedBy>
  <cp:revision>17</cp:revision>
  <dcterms:created xsi:type="dcterms:W3CDTF">2020-03-29T21:54:47Z</dcterms:created>
  <dcterms:modified xsi:type="dcterms:W3CDTF">2020-04-01T16:07:19Z</dcterms:modified>
</cp:coreProperties>
</file>