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1"/>
  </p:sldMasterIdLst>
  <p:sldIdLst>
    <p:sldId id="256" r:id="rId2"/>
    <p:sldId id="260" r:id="rId3"/>
    <p:sldId id="257" r:id="rId4"/>
    <p:sldId id="261" r:id="rId5"/>
    <p:sldId id="262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01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3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88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5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90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15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52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6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34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2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2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1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8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6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sz="3600" dirty="0" smtClean="0"/>
              <a:t>المحاضرة الثالثة لمادة المحاسبة المالية المرحلة الاولى لقسم العلوم المالية والمصرفية </a:t>
            </a:r>
            <a:endParaRPr lang="ar-IQ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                                                              من اعداد استاذ المادة </a:t>
            </a:r>
          </a:p>
          <a:p>
            <a:r>
              <a:rPr lang="ar-IQ" dirty="0" smtClean="0"/>
              <a:t>                                                               د. وسن يحيى</a:t>
            </a:r>
            <a:endParaRPr lang="ar-IQ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443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2680">
        <p14:prism/>
      </p:transition>
    </mc:Choice>
    <mc:Fallback>
      <p:transition spd="slow" advTm="126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sz="4000" dirty="0"/>
              <a:t>القيد المزدوج </a:t>
            </a:r>
            <a:br>
              <a:rPr lang="ar-IQ" sz="4000" dirty="0"/>
            </a:br>
            <a:r>
              <a:rPr lang="ar-IQ" sz="4000" dirty="0" smtClean="0"/>
              <a:t>المردودات  </a:t>
            </a:r>
            <a:br>
              <a:rPr lang="ar-IQ" sz="4000" dirty="0" smtClean="0"/>
            </a:br>
            <a:r>
              <a:rPr lang="ar-IQ" sz="4000" dirty="0" smtClean="0"/>
              <a:t>اولا </a:t>
            </a:r>
            <a:r>
              <a:rPr lang="ar-IQ" sz="4000" dirty="0"/>
              <a:t>: </a:t>
            </a:r>
            <a:r>
              <a:rPr lang="ar-IQ" sz="4000" dirty="0" smtClean="0"/>
              <a:t>مردودات ومسموحات المشتريات </a:t>
            </a:r>
            <a:r>
              <a:rPr lang="ar-IQ" dirty="0"/>
              <a:t/>
            </a:r>
            <a:br>
              <a:rPr lang="ar-IQ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82592"/>
            <a:ext cx="9601196" cy="3493276"/>
          </a:xfrm>
        </p:spPr>
        <p:txBody>
          <a:bodyPr>
            <a:normAutofit lnSpcReduction="10000"/>
          </a:bodyPr>
          <a:lstStyle/>
          <a:p>
            <a:pPr algn="just"/>
            <a:r>
              <a:rPr lang="ar-IQ" dirty="0" smtClean="0"/>
              <a:t>1- </a:t>
            </a:r>
            <a:r>
              <a:rPr lang="ar-IQ" dirty="0" smtClean="0"/>
              <a:t>مردودات المشتريات : قد تقوم الشركة برد او ارجاع </a:t>
            </a:r>
            <a:r>
              <a:rPr lang="ar-IQ" dirty="0" smtClean="0"/>
              <a:t>كل البضاعة </a:t>
            </a:r>
            <a:r>
              <a:rPr lang="ar-IQ" dirty="0" smtClean="0"/>
              <a:t>المشتراة او جزء منها بسبب التلف او لانها غير مطابقة للمواصفات التي تم الاتفاق عليها , عندها يفتح حساب يسمى حساب مردودات المشتريات يكون حسابه دائن بقيمة البضاعة المرتجعة عكس حساب المشتريات المدين.</a:t>
            </a:r>
          </a:p>
          <a:p>
            <a:pPr algn="just"/>
            <a:r>
              <a:rPr lang="ar-IQ" dirty="0" smtClean="0"/>
              <a:t>2- مسموحات المشتريات : هي السماح بتخفيض ثمن البضاعة المشتراة غير المطابقة للمواصفات بدلا من ارجاعها ، عندها يفتح حساب لها يسمى مسموحات المشتريات لتكون دائنة عكس المشتريات .</a:t>
            </a:r>
          </a:p>
          <a:p>
            <a:pPr algn="just"/>
            <a:r>
              <a:rPr lang="ar-IQ" dirty="0" smtClean="0"/>
              <a:t>ملاحظة : ان عملية استلام المبلغ عن ارجاع البضاعة تعتمد على عملية الشراء الاصلية فاذا كانت نقدا فالارجاع ايضا نقدا واذا كانت بالاجل فالارجاع ايضا بالاجل وهكذا .</a:t>
            </a:r>
            <a:endParaRPr lang="ar-IQ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593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64245">
        <p14:prism/>
      </p:transition>
    </mc:Choice>
    <mc:Fallback>
      <p:transition spd="slow" advTm="1642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39530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القيد المزدوج </a:t>
            </a:r>
            <a:br>
              <a:rPr lang="ar-IQ" dirty="0" smtClean="0"/>
            </a:br>
            <a:r>
              <a:rPr lang="ar-IQ" dirty="0"/>
              <a:t>مردودات ومسموحات المشتريات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77439"/>
            <a:ext cx="9601196" cy="3778661"/>
          </a:xfrm>
        </p:spPr>
        <p:txBody>
          <a:bodyPr/>
          <a:lstStyle/>
          <a:p>
            <a:r>
              <a:rPr lang="ar-IQ" dirty="0" smtClean="0"/>
              <a:t>اولا : مردودات المشتريات </a:t>
            </a:r>
          </a:p>
          <a:p>
            <a:r>
              <a:rPr lang="ar-IQ" dirty="0" smtClean="0"/>
              <a:t>في تاريخ 2/3 تم ارجاع جزء من البضاعة المشتراة لعدم مطابقتها للمواصفات بمبلغ 1000 د. ملاحظة : وان استلام (نقدا  او بالاجل او بصك ) تعتمد على عملية الشراء الاصلية . </a:t>
            </a:r>
          </a:p>
          <a:p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60968"/>
              </p:ext>
            </p:extLst>
          </p:nvPr>
        </p:nvGraphicFramePr>
        <p:xfrm>
          <a:off x="2047741" y="3868812"/>
          <a:ext cx="8369837" cy="2103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74892"/>
                <a:gridCol w="1114013"/>
                <a:gridCol w="981393"/>
                <a:gridCol w="4749534"/>
                <a:gridCol w="850005"/>
              </a:tblGrid>
              <a:tr h="555345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ت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مدين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دائن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البيان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رقم العملية </a:t>
                      </a:r>
                      <a:endParaRPr lang="ar-IQ" dirty="0"/>
                    </a:p>
                  </a:txBody>
                  <a:tcPr/>
                </a:tc>
              </a:tr>
              <a:tr h="721993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3 / 2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1000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 smtClean="0"/>
                    </a:p>
                    <a:p>
                      <a:pPr rtl="1"/>
                      <a:endParaRPr lang="ar-IQ" dirty="0" smtClean="0"/>
                    </a:p>
                    <a:p>
                      <a:pPr rtl="1"/>
                      <a:endParaRPr lang="ar-IQ" dirty="0" smtClean="0"/>
                    </a:p>
                    <a:p>
                      <a:pPr rtl="1"/>
                      <a:r>
                        <a:rPr lang="ar-IQ" dirty="0" smtClean="0"/>
                        <a:t>1000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اما مح / صندوق </a:t>
                      </a:r>
                    </a:p>
                    <a:p>
                      <a:pPr rtl="1"/>
                      <a:r>
                        <a:rPr lang="ar-IQ" dirty="0" smtClean="0"/>
                        <a:t>اما مح / دائنون</a:t>
                      </a:r>
                      <a:r>
                        <a:rPr lang="ar-IQ" baseline="0" dirty="0" smtClean="0"/>
                        <a:t> </a:t>
                      </a:r>
                    </a:p>
                    <a:p>
                      <a:pPr rtl="1"/>
                      <a:r>
                        <a:rPr lang="ar-IQ" baseline="0" dirty="0" smtClean="0"/>
                        <a:t>اما مح / المصرف </a:t>
                      </a:r>
                    </a:p>
                    <a:p>
                      <a:pPr rtl="1"/>
                      <a:r>
                        <a:rPr lang="ar-IQ" baseline="0" dirty="0" smtClean="0"/>
                        <a:t>           الى / مردودات المشتريات </a:t>
                      </a:r>
                    </a:p>
                    <a:p>
                      <a:pPr rtl="1"/>
                      <a:r>
                        <a:rPr lang="ar-IQ" baseline="0" dirty="0" smtClean="0"/>
                        <a:t>عن ارجاع جزء من البضاعة المشتراة لعدم مطابقتها للمواصفات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7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72974">
        <p14:prism/>
      </p:transition>
    </mc:Choice>
    <mc:Fallback>
      <p:transition spd="slow" advTm="729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4000" dirty="0"/>
              <a:t>مردودات ومسموحات المشتريات</a:t>
            </a:r>
            <a:endParaRPr lang="ar-IQ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4107"/>
            <a:ext cx="9601196" cy="3734873"/>
          </a:xfrm>
        </p:spPr>
        <p:txBody>
          <a:bodyPr/>
          <a:lstStyle/>
          <a:p>
            <a:r>
              <a:rPr lang="ar-IQ" dirty="0" smtClean="0"/>
              <a:t>مسموحات المشتريات </a:t>
            </a:r>
          </a:p>
          <a:p>
            <a:r>
              <a:rPr lang="ar-IQ" dirty="0" smtClean="0"/>
              <a:t>في تاريخ  4 / 2 تم السماح بارجاع جزء من البضاعة المشتراة لعدم مطابقتها للمواصفات بمبلغ  مقدارة 2000 د. (نقدا او بالاجل او بصك) .</a:t>
            </a:r>
          </a:p>
          <a:p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924771"/>
              </p:ext>
            </p:extLst>
          </p:nvPr>
        </p:nvGraphicFramePr>
        <p:xfrm>
          <a:off x="2315335" y="4016656"/>
          <a:ext cx="8128000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58422"/>
                <a:gridCol w="927279"/>
                <a:gridCol w="875764"/>
                <a:gridCol w="4430332"/>
                <a:gridCol w="1136203"/>
              </a:tblGrid>
              <a:tr h="297767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ت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مدين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دائن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البيان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/>
                </a:tc>
              </a:tr>
              <a:tr h="683356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4 / 2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2000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 smtClean="0"/>
                    </a:p>
                    <a:p>
                      <a:pPr rtl="1"/>
                      <a:endParaRPr lang="ar-IQ" dirty="0" smtClean="0"/>
                    </a:p>
                    <a:p>
                      <a:pPr rtl="1"/>
                      <a:endParaRPr lang="ar-IQ" dirty="0" smtClean="0"/>
                    </a:p>
                    <a:p>
                      <a:pPr rtl="1"/>
                      <a:r>
                        <a:rPr lang="ar-IQ" dirty="0" smtClean="0"/>
                        <a:t>2000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اما مح / صندوق </a:t>
                      </a:r>
                    </a:p>
                    <a:p>
                      <a:pPr rtl="1"/>
                      <a:r>
                        <a:rPr lang="ar-IQ" dirty="0" smtClean="0"/>
                        <a:t>اما مح / دائنون</a:t>
                      </a:r>
                      <a:r>
                        <a:rPr lang="ar-IQ" baseline="0" dirty="0" smtClean="0"/>
                        <a:t> </a:t>
                      </a:r>
                    </a:p>
                    <a:p>
                      <a:pPr rtl="1"/>
                      <a:r>
                        <a:rPr lang="ar-IQ" baseline="0" dirty="0" smtClean="0"/>
                        <a:t>اما مح / المصرف </a:t>
                      </a:r>
                    </a:p>
                    <a:p>
                      <a:pPr rtl="1"/>
                      <a:r>
                        <a:rPr lang="ar-IQ" baseline="0" dirty="0" smtClean="0"/>
                        <a:t>           الى / مسموحات المشتريات </a:t>
                      </a:r>
                    </a:p>
                    <a:p>
                      <a:pPr rtl="1"/>
                      <a:r>
                        <a:rPr lang="ar-IQ" baseline="0" dirty="0" smtClean="0"/>
                        <a:t>عن السماح بارجاع جزء من البضاعة المشتراة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1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9052">
        <p14:prism/>
      </p:transition>
    </mc:Choice>
    <mc:Fallback>
      <p:transition spd="slow" advTm="490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4000" dirty="0" smtClean="0"/>
              <a:t>مردودات ومسموحات المبيعات </a:t>
            </a:r>
            <a:endParaRPr lang="ar-IQ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72744"/>
            <a:ext cx="9601196" cy="3403124"/>
          </a:xfrm>
        </p:spPr>
        <p:txBody>
          <a:bodyPr>
            <a:normAutofit/>
          </a:bodyPr>
          <a:lstStyle/>
          <a:p>
            <a:pPr algn="just"/>
            <a:r>
              <a:rPr lang="ar-IQ" dirty="0" smtClean="0"/>
              <a:t>1- </a:t>
            </a:r>
            <a:r>
              <a:rPr lang="ar-IQ" dirty="0" smtClean="0"/>
              <a:t>مردودات المبيعات :تم ارجاع او رد </a:t>
            </a:r>
            <a:r>
              <a:rPr lang="ar-IQ" dirty="0" smtClean="0"/>
              <a:t>كل البضاعة </a:t>
            </a:r>
            <a:r>
              <a:rPr lang="ar-IQ" dirty="0" smtClean="0"/>
              <a:t>المباعة </a:t>
            </a:r>
            <a:r>
              <a:rPr lang="ar-IQ" dirty="0"/>
              <a:t>او جزء منها بسبب التلف او لانها غير مطابقة للمواصفات التي تم الاتفاق عليها , عندها يفتح حساب يسمى حساب مردودات </a:t>
            </a:r>
            <a:r>
              <a:rPr lang="ar-IQ" dirty="0" smtClean="0"/>
              <a:t>المبيعات </a:t>
            </a:r>
            <a:r>
              <a:rPr lang="ar-IQ" dirty="0"/>
              <a:t>يكون حسابه </a:t>
            </a:r>
            <a:r>
              <a:rPr lang="ar-IQ" dirty="0" smtClean="0"/>
              <a:t>مدين </a:t>
            </a:r>
            <a:r>
              <a:rPr lang="ar-IQ" dirty="0"/>
              <a:t>بقيمة البضاعة المرتجعة عكس حساب </a:t>
            </a:r>
            <a:r>
              <a:rPr lang="ar-IQ" dirty="0" smtClean="0"/>
              <a:t>المبيعات الدائن .</a:t>
            </a:r>
            <a:endParaRPr lang="ar-IQ" dirty="0"/>
          </a:p>
          <a:p>
            <a:pPr algn="just"/>
            <a:r>
              <a:rPr lang="ar-IQ" dirty="0"/>
              <a:t>2- مسموحات </a:t>
            </a:r>
            <a:r>
              <a:rPr lang="ar-IQ" dirty="0" smtClean="0"/>
              <a:t>المبيعات </a:t>
            </a:r>
            <a:r>
              <a:rPr lang="ar-IQ" dirty="0"/>
              <a:t>: هي السماح بتخفيض ثمن البضاعة </a:t>
            </a:r>
            <a:r>
              <a:rPr lang="ar-IQ" dirty="0" smtClean="0"/>
              <a:t>المباعة </a:t>
            </a:r>
            <a:r>
              <a:rPr lang="ar-IQ" dirty="0"/>
              <a:t>غير المطابقة للمواصفات بدلا من ارجاعها ، عندها يفتح حساب لها يسمى مسموحات </a:t>
            </a:r>
            <a:r>
              <a:rPr lang="ar-IQ" dirty="0" smtClean="0"/>
              <a:t>المبيعات </a:t>
            </a:r>
            <a:r>
              <a:rPr lang="ar-IQ" dirty="0"/>
              <a:t>لتكون </a:t>
            </a:r>
            <a:r>
              <a:rPr lang="ar-IQ" dirty="0" smtClean="0"/>
              <a:t>حسابه مدين </a:t>
            </a:r>
            <a:r>
              <a:rPr lang="ar-IQ" dirty="0"/>
              <a:t>عكس </a:t>
            </a:r>
            <a:r>
              <a:rPr lang="ar-IQ" dirty="0" smtClean="0"/>
              <a:t>المبيعات .</a:t>
            </a:r>
          </a:p>
          <a:p>
            <a:pPr algn="just"/>
            <a:r>
              <a:rPr lang="ar-IQ" dirty="0"/>
              <a:t>ملاحظة : ان عملية </a:t>
            </a:r>
            <a:r>
              <a:rPr lang="ar-IQ" dirty="0" smtClean="0"/>
              <a:t>دفع </a:t>
            </a:r>
            <a:r>
              <a:rPr lang="ar-IQ" dirty="0"/>
              <a:t>المبلغ عن ارجاع البضاعة تعتمد على عملية </a:t>
            </a:r>
            <a:r>
              <a:rPr lang="ar-IQ" dirty="0" smtClean="0"/>
              <a:t>البيع </a:t>
            </a:r>
            <a:r>
              <a:rPr lang="ar-IQ" dirty="0"/>
              <a:t>الاصلية فاذا كانت نقدا فالارجاع ايضا نقدا واذا كانت بالاجل فالارجاع ايضا بالاجل وهكذا .</a:t>
            </a:r>
          </a:p>
          <a:p>
            <a:pPr algn="just"/>
            <a:endParaRPr lang="ar-IQ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4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5639">
        <p14:prism/>
      </p:transition>
    </mc:Choice>
    <mc:Fallback>
      <p:transition spd="slow" advTm="1056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4000" dirty="0"/>
              <a:t>مردودات ومسموحات المبيعات </a:t>
            </a:r>
            <a:endParaRPr lang="ar-IQ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1228"/>
            <a:ext cx="9601196" cy="3631842"/>
          </a:xfrm>
        </p:spPr>
        <p:txBody>
          <a:bodyPr/>
          <a:lstStyle/>
          <a:p>
            <a:r>
              <a:rPr lang="ar-IQ" dirty="0" smtClean="0"/>
              <a:t>ثانيا : مردودات المبيعات </a:t>
            </a:r>
          </a:p>
          <a:p>
            <a:r>
              <a:rPr lang="ar-IQ" dirty="0" smtClean="0"/>
              <a:t>في تاريخ 5/  2 تم ارجاع جزء من </a:t>
            </a:r>
            <a:r>
              <a:rPr lang="ar-IQ" dirty="0" smtClean="0"/>
              <a:t>البضاعة المباعة </a:t>
            </a:r>
            <a:r>
              <a:rPr lang="ar-IQ" dirty="0" smtClean="0"/>
              <a:t>لعدم مطابقتها للمواصفات بمبلغ 3000 د. </a:t>
            </a:r>
            <a:r>
              <a:rPr lang="ar-IQ" dirty="0" smtClean="0"/>
              <a:t>(نقدا </a:t>
            </a:r>
            <a:r>
              <a:rPr lang="ar-IQ" dirty="0" smtClean="0"/>
              <a:t>او بالاجل او </a:t>
            </a:r>
            <a:r>
              <a:rPr lang="ar-IQ" dirty="0" smtClean="0"/>
              <a:t>بصك</a:t>
            </a:r>
            <a:r>
              <a:rPr lang="ar-IQ" dirty="0"/>
              <a:t>) تعتمد على عملية البيع الاصلية . </a:t>
            </a:r>
            <a:endParaRPr lang="ar-IQ" dirty="0" smtClean="0"/>
          </a:p>
          <a:p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195583"/>
              </p:ext>
            </p:extLst>
          </p:nvPr>
        </p:nvGraphicFramePr>
        <p:xfrm>
          <a:off x="2189408" y="3810594"/>
          <a:ext cx="8408473" cy="208793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17826"/>
                <a:gridCol w="759427"/>
                <a:gridCol w="892660"/>
                <a:gridCol w="4783060"/>
                <a:gridCol w="1055500"/>
              </a:tblGrid>
              <a:tr h="426555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5 / 2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مدين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دائن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رقم العملية </a:t>
                      </a:r>
                      <a:endParaRPr lang="ar-IQ" dirty="0"/>
                    </a:p>
                  </a:txBody>
                  <a:tcPr/>
                </a:tc>
              </a:tr>
              <a:tr h="1661375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3000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 smtClean="0"/>
                    </a:p>
                    <a:p>
                      <a:pPr rtl="1"/>
                      <a:r>
                        <a:rPr lang="ar-IQ" dirty="0" smtClean="0"/>
                        <a:t>3000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مح / مردودات المبيعات </a:t>
                      </a:r>
                    </a:p>
                    <a:p>
                      <a:pPr rtl="1"/>
                      <a:r>
                        <a:rPr lang="ar-IQ" dirty="0" smtClean="0"/>
                        <a:t>      </a:t>
                      </a:r>
                      <a:r>
                        <a:rPr lang="ar-IQ" baseline="0" dirty="0" smtClean="0"/>
                        <a:t> اما الح / صندوق </a:t>
                      </a:r>
                    </a:p>
                    <a:p>
                      <a:pPr rtl="1"/>
                      <a:r>
                        <a:rPr lang="ar-IQ" baseline="0" dirty="0" smtClean="0"/>
                        <a:t>       اما الح / مدينون </a:t>
                      </a:r>
                    </a:p>
                    <a:p>
                      <a:pPr rtl="1"/>
                      <a:r>
                        <a:rPr lang="ar-IQ" baseline="0" dirty="0" smtClean="0"/>
                        <a:t>       اما الح / مصرف </a:t>
                      </a:r>
                    </a:p>
                    <a:p>
                      <a:pPr rtl="1"/>
                      <a:r>
                        <a:rPr lang="ar-IQ" baseline="0" dirty="0" smtClean="0"/>
                        <a:t>عن ارجاع جزء من البضاعة المباعة لعدم مطابقتها المواصفات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9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6476">
        <p14:prism/>
      </p:transition>
    </mc:Choice>
    <mc:Fallback>
      <p:transition spd="slow" advTm="564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/>
              <a:t>مردودات ومسموحات المبيعات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304542"/>
            <a:ext cx="9601196" cy="3727958"/>
          </a:xfrm>
        </p:spPr>
        <p:txBody>
          <a:bodyPr/>
          <a:lstStyle/>
          <a:p>
            <a:r>
              <a:rPr lang="ar-IQ" dirty="0" smtClean="0"/>
              <a:t>2- مسموحات المبيعات </a:t>
            </a:r>
          </a:p>
          <a:p>
            <a:r>
              <a:rPr lang="ar-IQ" dirty="0" smtClean="0"/>
              <a:t>في 7 / 2 تم السماح بارجاع </a:t>
            </a:r>
            <a:r>
              <a:rPr lang="ar-IQ" dirty="0"/>
              <a:t>البضاعة </a:t>
            </a:r>
            <a:r>
              <a:rPr lang="ar-IQ" dirty="0" smtClean="0"/>
              <a:t>المباعة </a:t>
            </a:r>
            <a:r>
              <a:rPr lang="ar-IQ" dirty="0" smtClean="0"/>
              <a:t>لعدم مطابقتها للمواصفات بمبلغ 13000 </a:t>
            </a:r>
            <a:r>
              <a:rPr lang="ar-IQ" dirty="0" smtClean="0"/>
              <a:t>د.  </a:t>
            </a:r>
          </a:p>
          <a:p>
            <a:r>
              <a:rPr lang="ar-IQ" dirty="0" smtClean="0"/>
              <a:t> (نقدا </a:t>
            </a:r>
            <a:r>
              <a:rPr lang="ar-IQ" dirty="0" smtClean="0"/>
              <a:t>او بالاجل او </a:t>
            </a:r>
            <a:r>
              <a:rPr lang="ar-IQ" dirty="0" smtClean="0"/>
              <a:t>بصك</a:t>
            </a:r>
            <a:r>
              <a:rPr lang="ar-IQ" dirty="0" smtClean="0"/>
              <a:t>) تعتمد </a:t>
            </a:r>
            <a:r>
              <a:rPr lang="ar-IQ" dirty="0"/>
              <a:t>على عملية البيع الاصلية </a:t>
            </a:r>
            <a:r>
              <a:rPr lang="ar-IQ" dirty="0" smtClean="0"/>
              <a:t>.</a:t>
            </a:r>
            <a:endParaRPr lang="ar-IQ" dirty="0" smtClean="0"/>
          </a:p>
          <a:p>
            <a:r>
              <a:rPr lang="ar-IQ" dirty="0" smtClean="0"/>
              <a:t>  </a:t>
            </a:r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47341"/>
              </p:ext>
            </p:extLst>
          </p:nvPr>
        </p:nvGraphicFramePr>
        <p:xfrm>
          <a:off x="2199425" y="3836351"/>
          <a:ext cx="8271099" cy="2103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56822"/>
                <a:gridCol w="991675"/>
                <a:gridCol w="940158"/>
                <a:gridCol w="4056844"/>
                <a:gridCol w="1625600"/>
              </a:tblGrid>
              <a:tr h="362161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ت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مدين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دائن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البيان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721993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7 / 2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13000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 smtClean="0"/>
                    </a:p>
                    <a:p>
                      <a:pPr rtl="1"/>
                      <a:r>
                        <a:rPr lang="ar-IQ" dirty="0" smtClean="0"/>
                        <a:t>13000</a:t>
                      </a:r>
                    </a:p>
                    <a:p>
                      <a:pPr rtl="1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مح / مسموحات المبيعات </a:t>
                      </a:r>
                    </a:p>
                    <a:p>
                      <a:pPr rtl="1"/>
                      <a:r>
                        <a:rPr lang="ar-IQ" dirty="0" smtClean="0"/>
                        <a:t>      </a:t>
                      </a:r>
                      <a:r>
                        <a:rPr lang="ar-IQ" baseline="0" dirty="0" smtClean="0"/>
                        <a:t> اما الح / صندوق </a:t>
                      </a:r>
                    </a:p>
                    <a:p>
                      <a:pPr rtl="1"/>
                      <a:r>
                        <a:rPr lang="ar-IQ" baseline="0" dirty="0" smtClean="0"/>
                        <a:t>       </a:t>
                      </a:r>
                      <a:r>
                        <a:rPr lang="ar-IQ" baseline="0" dirty="0" smtClean="0"/>
                        <a:t>او </a:t>
                      </a:r>
                      <a:r>
                        <a:rPr lang="ar-IQ" baseline="0" dirty="0" smtClean="0"/>
                        <a:t>الح / مدينون </a:t>
                      </a:r>
                    </a:p>
                    <a:p>
                      <a:pPr rtl="1"/>
                      <a:r>
                        <a:rPr lang="ar-IQ" baseline="0" dirty="0" smtClean="0"/>
                        <a:t>       </a:t>
                      </a:r>
                      <a:r>
                        <a:rPr lang="ar-IQ" baseline="0" dirty="0" smtClean="0"/>
                        <a:t>او </a:t>
                      </a:r>
                      <a:r>
                        <a:rPr lang="ar-IQ" baseline="0" dirty="0" smtClean="0"/>
                        <a:t>الح / مصرف </a:t>
                      </a:r>
                    </a:p>
                    <a:p>
                      <a:pPr rtl="1"/>
                      <a:r>
                        <a:rPr lang="ar-IQ" baseline="0" dirty="0" smtClean="0"/>
                        <a:t>عن ارجاع جزء من البضاعة المباعة لعدم مطابقتها المواصفات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0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4155">
        <p14:prism/>
      </p:transition>
    </mc:Choice>
    <mc:Fallback>
      <p:transition spd="slow" advTm="641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198</TotalTime>
  <Words>522</Words>
  <Application>Microsoft Office PowerPoint</Application>
  <PresentationFormat>Widescreen</PresentationFormat>
  <Paragraphs>81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Organic</vt:lpstr>
      <vt:lpstr>المحاضرة الثالثة لمادة المحاسبة المالية المرحلة الاولى لقسم العلوم المالية والمصرفية </vt:lpstr>
      <vt:lpstr>القيد المزدوج  المردودات   اولا : مردودات ومسموحات المشتريات  </vt:lpstr>
      <vt:lpstr>القيد المزدوج  مردودات ومسموحات المشتريات</vt:lpstr>
      <vt:lpstr>مردودات ومسموحات المشتريات</vt:lpstr>
      <vt:lpstr>مردودات ومسموحات المبيعات </vt:lpstr>
      <vt:lpstr>مردودات ومسموحات المبيعات </vt:lpstr>
      <vt:lpstr>مردودات ومسموحات المبيعات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الثالثة لمادة المحاسبة المالية المرحلة الاولى لقسم العلوم المالية والمصرفية</dc:title>
  <dc:creator>lenovo</dc:creator>
  <cp:lastModifiedBy>lenovo</cp:lastModifiedBy>
  <cp:revision>19</cp:revision>
  <dcterms:created xsi:type="dcterms:W3CDTF">2020-03-29T19:27:17Z</dcterms:created>
  <dcterms:modified xsi:type="dcterms:W3CDTF">2020-04-01T15:16:57Z</dcterms:modified>
</cp:coreProperties>
</file>