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5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3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9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9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3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7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4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0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6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8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7D019-D7AB-4934-8420-2762B392EC4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E04D27-08B5-4EE5-B03D-31210A51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9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CF97-EDC7-4758-8F45-2AE009F61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492" y="1365440"/>
            <a:ext cx="9337963" cy="2292160"/>
          </a:xfrm>
        </p:spPr>
        <p:txBody>
          <a:bodyPr/>
          <a:lstStyle/>
          <a:p>
            <a:pPr algn="ctr"/>
            <a:r>
              <a:rPr lang="ar-IQ" sz="6000" dirty="0">
                <a:solidFill>
                  <a:schemeClr val="tx1"/>
                </a:solidFill>
              </a:rPr>
              <a:t>ادارة المصارف </a:t>
            </a:r>
            <a:br>
              <a:rPr lang="ar-IQ" sz="6000" dirty="0">
                <a:solidFill>
                  <a:schemeClr val="tx1"/>
                </a:solidFill>
              </a:rPr>
            </a:br>
            <a:r>
              <a:rPr lang="ar-IQ" sz="6000" dirty="0">
                <a:solidFill>
                  <a:schemeClr val="tx1"/>
                </a:solidFill>
              </a:rPr>
              <a:t>للعام الدراسي 2019 – 2020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388A5-9DB1-49B5-9FD0-AFDB7B53F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647840"/>
          </a:xfrm>
        </p:spPr>
        <p:txBody>
          <a:bodyPr>
            <a:normAutofit/>
          </a:bodyPr>
          <a:lstStyle/>
          <a:p>
            <a:r>
              <a:rPr lang="ar-IQ" sz="2400" b="1" dirty="0"/>
              <a:t>الجامعة المستنصرية / كلية الادارة والاقتصاد </a:t>
            </a:r>
          </a:p>
          <a:p>
            <a:r>
              <a:rPr lang="ar-IQ" sz="2400" b="1" dirty="0"/>
              <a:t>قسم ادارة الاعمال </a:t>
            </a:r>
          </a:p>
          <a:p>
            <a:r>
              <a:rPr lang="ar-IQ" sz="2400" b="1" dirty="0"/>
              <a:t>/ المرحلة الثالثة صباحي / ك 1 م 6 </a:t>
            </a:r>
          </a:p>
          <a:p>
            <a:r>
              <a:rPr lang="ar-IQ" sz="2400" b="1" dirty="0"/>
              <a:t>مدرس المادة : م . </a:t>
            </a:r>
            <a:r>
              <a:rPr lang="ar-IQ" sz="2400" b="1"/>
              <a:t>م إسراء </a:t>
            </a:r>
            <a:r>
              <a:rPr lang="ar-IQ" sz="2400" b="1" dirty="0"/>
              <a:t>شنان ثابت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817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3A440F-9321-4AB5-AE68-0F0A3D07E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2" y="644236"/>
            <a:ext cx="8887690" cy="5377007"/>
          </a:xfrm>
        </p:spPr>
      </p:pic>
    </p:spTree>
    <p:extLst>
      <p:ext uri="{BB962C8B-B14F-4D97-AF65-F5344CB8AC3E}">
        <p14:creationId xmlns:p14="http://schemas.microsoft.com/office/powerpoint/2010/main" val="149447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DBCBBE-829E-40DF-879B-2D3B876AA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512618"/>
            <a:ext cx="8887690" cy="5529407"/>
          </a:xfrm>
        </p:spPr>
      </p:pic>
    </p:spTree>
    <p:extLst>
      <p:ext uri="{BB962C8B-B14F-4D97-AF65-F5344CB8AC3E}">
        <p14:creationId xmlns:p14="http://schemas.microsoft.com/office/powerpoint/2010/main" val="332048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1F74-FCCE-4692-AB1F-68331663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3" y="2299854"/>
            <a:ext cx="9428017" cy="2258291"/>
          </a:xfrm>
        </p:spPr>
        <p:txBody>
          <a:bodyPr>
            <a:normAutofit/>
          </a:bodyPr>
          <a:lstStyle/>
          <a:p>
            <a:pPr algn="ctr"/>
            <a:r>
              <a:rPr lang="ar-IQ" sz="9600" dirty="0"/>
              <a:t>شكرا لأصغائكم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872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21A3-FA5A-4E48-9483-340EECB9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/>
              <a:t>توليد الودائع المشتقة على مستوى المصرف المنفرد :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C514A4-BCBA-4571-BA7C-14996828C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064328"/>
            <a:ext cx="8596312" cy="4184072"/>
          </a:xfrm>
        </p:spPr>
      </p:pic>
    </p:spTree>
    <p:extLst>
      <p:ext uri="{BB962C8B-B14F-4D97-AF65-F5344CB8AC3E}">
        <p14:creationId xmlns:p14="http://schemas.microsoft.com/office/powerpoint/2010/main" val="164354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6DDE-8E77-48D0-AC8E-E02E589B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274002" cy="1320800"/>
          </a:xfrm>
        </p:spPr>
        <p:txBody>
          <a:bodyPr/>
          <a:lstStyle/>
          <a:p>
            <a:pPr algn="r"/>
            <a:r>
              <a:rPr lang="ar-IQ" dirty="0"/>
              <a:t>شكل يوضح عملية توليد الودائع المشتقة على مستوى المصرف المنفرد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4C2EC-85B1-4292-998A-837E3970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0589"/>
            <a:ext cx="10252364" cy="46974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A06830-2B88-45A8-99A2-11ACAF46272E}"/>
              </a:ext>
            </a:extLst>
          </p:cNvPr>
          <p:cNvSpPr/>
          <p:nvPr/>
        </p:nvSpPr>
        <p:spPr>
          <a:xfrm>
            <a:off x="5237654" y="2717208"/>
            <a:ext cx="1571294" cy="1662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المصرف </a:t>
            </a:r>
            <a:r>
              <a:rPr lang="ar-IQ" dirty="0">
                <a:solidFill>
                  <a:schemeClr val="tx1"/>
                </a:solidFill>
              </a:rPr>
              <a:t>(وديعة مشتقة 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1D6D1-092D-4A75-A597-7D1835BB5794}"/>
              </a:ext>
            </a:extLst>
          </p:cNvPr>
          <p:cNvSpPr/>
          <p:nvPr/>
        </p:nvSpPr>
        <p:spPr>
          <a:xfrm>
            <a:off x="8455447" y="2680292"/>
            <a:ext cx="1711844" cy="1662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المودع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451D5-F44B-44AC-8A8F-95950B26C043}"/>
              </a:ext>
            </a:extLst>
          </p:cNvPr>
          <p:cNvSpPr/>
          <p:nvPr/>
        </p:nvSpPr>
        <p:spPr>
          <a:xfrm>
            <a:off x="661643" y="2705100"/>
            <a:ext cx="16019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المقترض </a:t>
            </a:r>
          </a:p>
          <a:p>
            <a:pPr algn="ctr"/>
            <a:r>
              <a:rPr lang="ar-IQ" dirty="0">
                <a:solidFill>
                  <a:schemeClr val="tx1"/>
                </a:solidFill>
              </a:rPr>
              <a:t>(مبلغ القرض)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C146087-8D39-45A5-ABD8-72D1295AB340}"/>
              </a:ext>
            </a:extLst>
          </p:cNvPr>
          <p:cNvSpPr/>
          <p:nvPr/>
        </p:nvSpPr>
        <p:spPr>
          <a:xfrm>
            <a:off x="6808948" y="3034477"/>
            <a:ext cx="1646499" cy="10280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مبلغ الوديعة </a:t>
            </a:r>
            <a:endParaRPr lang="en-US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0C659AD-759E-4B3B-AB33-D4B84C1984CE}"/>
              </a:ext>
            </a:extLst>
          </p:cNvPr>
          <p:cNvSpPr/>
          <p:nvPr/>
        </p:nvSpPr>
        <p:spPr>
          <a:xfrm>
            <a:off x="2265468" y="2867362"/>
            <a:ext cx="2968514" cy="1487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القرض =</a:t>
            </a:r>
          </a:p>
          <a:p>
            <a:pPr algn="ctr"/>
            <a:r>
              <a:rPr lang="ar-IQ" dirty="0"/>
              <a:t>( </a:t>
            </a:r>
            <a:r>
              <a:rPr lang="ar-IQ" sz="1400" dirty="0"/>
              <a:t>مبلغ الوديعة – قيمة الاحتياطي القانوني </a:t>
            </a:r>
            <a:endParaRPr lang="en-US" sz="1400" dirty="0"/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BCE1DFA3-1693-4DDD-AE22-2612D6BCA1B0}"/>
              </a:ext>
            </a:extLst>
          </p:cNvPr>
          <p:cNvSpPr/>
          <p:nvPr/>
        </p:nvSpPr>
        <p:spPr>
          <a:xfrm>
            <a:off x="1180196" y="4076700"/>
            <a:ext cx="5777824" cy="26131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يقوم المقترض بايداع المبلغ المقترض في نفس </a:t>
            </a:r>
          </a:p>
          <a:p>
            <a:pPr algn="ctr"/>
            <a:r>
              <a:rPr lang="ar-IQ" dirty="0">
                <a:solidFill>
                  <a:schemeClr val="tx1"/>
                </a:solidFill>
              </a:rPr>
              <a:t>المصرف الذي اقترض منه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EAABD1-368F-41AF-84B3-EE002A66E167}"/>
              </a:ext>
            </a:extLst>
          </p:cNvPr>
          <p:cNvCxnSpPr>
            <a:cxnSpLocks/>
          </p:cNvCxnSpPr>
          <p:nvPr/>
        </p:nvCxnSpPr>
        <p:spPr>
          <a:xfrm>
            <a:off x="1466261" y="3671455"/>
            <a:ext cx="71594" cy="8378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45AE81-E2CD-4B3F-93EC-F2FA309E3EE8}"/>
              </a:ext>
            </a:extLst>
          </p:cNvPr>
          <p:cNvCxnSpPr/>
          <p:nvPr/>
        </p:nvCxnSpPr>
        <p:spPr>
          <a:xfrm flipV="1">
            <a:off x="6296891" y="3975692"/>
            <a:ext cx="0" cy="6303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24A0BC-8354-4E09-A036-6327B082B1AE}"/>
              </a:ext>
            </a:extLst>
          </p:cNvPr>
          <p:cNvCxnSpPr>
            <a:cxnSpLocks/>
          </p:cNvCxnSpPr>
          <p:nvPr/>
        </p:nvCxnSpPr>
        <p:spPr>
          <a:xfrm flipV="1">
            <a:off x="5112327" y="5673437"/>
            <a:ext cx="588818" cy="6373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EAF5B3-EE22-4F01-9B9B-8E803751E23A}"/>
              </a:ext>
            </a:extLst>
          </p:cNvPr>
          <p:cNvCxnSpPr/>
          <p:nvPr/>
        </p:nvCxnSpPr>
        <p:spPr>
          <a:xfrm>
            <a:off x="1939636" y="5583382"/>
            <a:ext cx="568037" cy="6165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4439-F444-40E0-906D-058052C4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/>
              <a:t>للتوضيح نورد المثال الاتي : -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39CE9-85AF-4C2E-BDE8-7759B5A0E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160589"/>
            <a:ext cx="8749789" cy="4468812"/>
          </a:xfrm>
        </p:spPr>
      </p:pic>
    </p:spTree>
    <p:extLst>
      <p:ext uri="{BB962C8B-B14F-4D97-AF65-F5344CB8AC3E}">
        <p14:creationId xmlns:p14="http://schemas.microsoft.com/office/powerpoint/2010/main" val="58134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D7B4B-EC16-46F3-8E14-F5CCBAD2D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239982"/>
            <a:ext cx="9275619" cy="561801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9ACD47-47FB-4B60-A8FE-E2576BB22BDA}"/>
              </a:ext>
            </a:extLst>
          </p:cNvPr>
          <p:cNvCxnSpPr>
            <a:cxnSpLocks/>
          </p:cNvCxnSpPr>
          <p:nvPr/>
        </p:nvCxnSpPr>
        <p:spPr>
          <a:xfrm flipH="1">
            <a:off x="2273862" y="2573267"/>
            <a:ext cx="1432290" cy="72019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7468DFC-4E33-4FE6-923D-61129BBC4A3E}"/>
              </a:ext>
            </a:extLst>
          </p:cNvPr>
          <p:cNvSpPr/>
          <p:nvPr/>
        </p:nvSpPr>
        <p:spPr>
          <a:xfrm>
            <a:off x="3706152" y="166102"/>
            <a:ext cx="589099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600" b="1" dirty="0">
                <a:solidFill>
                  <a:schemeClr val="tx1"/>
                </a:solidFill>
              </a:rPr>
              <a:t>الاحتياطي القانوني = نسبة الاحتياطي القانوني 25% × مبلغ الوديعة 3500 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1AEB9A-17F7-4F98-A959-14557A841D93}"/>
              </a:ext>
            </a:extLst>
          </p:cNvPr>
          <p:cNvCxnSpPr>
            <a:cxnSpLocks/>
          </p:cNvCxnSpPr>
          <p:nvPr/>
        </p:nvCxnSpPr>
        <p:spPr>
          <a:xfrm flipH="1">
            <a:off x="4151213" y="971044"/>
            <a:ext cx="882033" cy="101677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50A4775-8BBC-45CE-86FE-76AE90F35F8C}"/>
              </a:ext>
            </a:extLst>
          </p:cNvPr>
          <p:cNvSpPr/>
          <p:nvPr/>
        </p:nvSpPr>
        <p:spPr>
          <a:xfrm>
            <a:off x="263236" y="-79019"/>
            <a:ext cx="32529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1400" b="1" dirty="0">
                <a:solidFill>
                  <a:schemeClr val="tx1"/>
                </a:solidFill>
              </a:rPr>
              <a:t>الوديعة 3500– قيمة الاحتياطي القاننوني 875 = القروض 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3AC53A-6C1F-4B0E-A0C2-F9DABA300089}"/>
              </a:ext>
            </a:extLst>
          </p:cNvPr>
          <p:cNvCxnSpPr>
            <a:cxnSpLocks/>
          </p:cNvCxnSpPr>
          <p:nvPr/>
        </p:nvCxnSpPr>
        <p:spPr>
          <a:xfrm flipH="1">
            <a:off x="718081" y="321939"/>
            <a:ext cx="1683562" cy="1517126"/>
          </a:xfrm>
          <a:prstGeom prst="straightConnector1">
            <a:avLst/>
          </a:prstGeom>
          <a:ln w="95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CA3ADF-5638-4A7F-A96E-6C84FF1383DF}"/>
              </a:ext>
            </a:extLst>
          </p:cNvPr>
          <p:cNvCxnSpPr>
            <a:cxnSpLocks/>
          </p:cNvCxnSpPr>
          <p:nvPr/>
        </p:nvCxnSpPr>
        <p:spPr>
          <a:xfrm>
            <a:off x="1675051" y="534290"/>
            <a:ext cx="2031101" cy="1909505"/>
          </a:xfrm>
          <a:prstGeom prst="straightConnector1">
            <a:avLst/>
          </a:prstGeom>
          <a:ln w="95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2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8733D8-2124-43C2-9ED0-DBDAB82C1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071254"/>
            <a:ext cx="8913784" cy="4324061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50AFF81-173D-4E9F-A2D4-97490CB56554}"/>
              </a:ext>
            </a:extLst>
          </p:cNvPr>
          <p:cNvSpPr/>
          <p:nvPr/>
        </p:nvSpPr>
        <p:spPr>
          <a:xfrm>
            <a:off x="7315199" y="559666"/>
            <a:ext cx="1343891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050" dirty="0">
                <a:solidFill>
                  <a:schemeClr val="tx1"/>
                </a:solidFill>
              </a:rPr>
              <a:t>الوديعة المشتقة الاولى 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C820BCD-F3DA-465E-9C40-A17ACE4F17CB}"/>
              </a:ext>
            </a:extLst>
          </p:cNvPr>
          <p:cNvSpPr/>
          <p:nvPr/>
        </p:nvSpPr>
        <p:spPr>
          <a:xfrm>
            <a:off x="5299363" y="559666"/>
            <a:ext cx="1343891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050" dirty="0">
                <a:solidFill>
                  <a:schemeClr val="tx1"/>
                </a:solidFill>
              </a:rPr>
              <a:t>الوديعة المشتقة الثانية 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2174869-B5EA-4521-9E2B-96D349991E91}"/>
              </a:ext>
            </a:extLst>
          </p:cNvPr>
          <p:cNvSpPr/>
          <p:nvPr/>
        </p:nvSpPr>
        <p:spPr>
          <a:xfrm>
            <a:off x="3340560" y="608157"/>
            <a:ext cx="1343891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050" dirty="0">
                <a:solidFill>
                  <a:schemeClr val="tx1"/>
                </a:solidFill>
              </a:rPr>
              <a:t>الوديعة المشتقة الثالثة 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A619FFC-BCCD-4B8D-AC9D-DAEC4C237EBA}"/>
              </a:ext>
            </a:extLst>
          </p:cNvPr>
          <p:cNvSpPr/>
          <p:nvPr/>
        </p:nvSpPr>
        <p:spPr>
          <a:xfrm>
            <a:off x="1381757" y="546533"/>
            <a:ext cx="1343891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050" dirty="0">
                <a:solidFill>
                  <a:schemeClr val="tx1"/>
                </a:solidFill>
              </a:rPr>
              <a:t>الوديعة المشتقة الرابعة  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B7692BF-EB72-491A-BE11-D2A496FBFD5F}"/>
              </a:ext>
            </a:extLst>
          </p:cNvPr>
          <p:cNvSpPr/>
          <p:nvPr/>
        </p:nvSpPr>
        <p:spPr>
          <a:xfrm>
            <a:off x="6144491" y="2431472"/>
            <a:ext cx="1420091" cy="789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000" dirty="0">
                <a:solidFill>
                  <a:schemeClr val="tx1"/>
                </a:solidFill>
              </a:rPr>
              <a:t>الوديعة المشتقة الخامسة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DDB43-A0D3-49BF-81F7-8A14ECA45CA5}"/>
              </a:ext>
            </a:extLst>
          </p:cNvPr>
          <p:cNvSpPr/>
          <p:nvPr/>
        </p:nvSpPr>
        <p:spPr>
          <a:xfrm>
            <a:off x="9216969" y="559666"/>
            <a:ext cx="15687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400" dirty="0">
                <a:solidFill>
                  <a:schemeClr val="tx1"/>
                </a:solidFill>
              </a:rPr>
              <a:t>قيمة الوديعة المشتقة لغاية الدورة الخامسة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B41BEA90-B1BF-4ACF-AE9E-1F387558468C}"/>
              </a:ext>
            </a:extLst>
          </p:cNvPr>
          <p:cNvSpPr/>
          <p:nvPr/>
        </p:nvSpPr>
        <p:spPr>
          <a:xfrm>
            <a:off x="6658607" y="670142"/>
            <a:ext cx="682337" cy="638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4A794B9C-29E3-402E-ACEA-DA92E4F89C0E}"/>
              </a:ext>
            </a:extLst>
          </p:cNvPr>
          <p:cNvSpPr/>
          <p:nvPr/>
        </p:nvSpPr>
        <p:spPr>
          <a:xfrm>
            <a:off x="4679255" y="676708"/>
            <a:ext cx="682337" cy="638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A5514AC6-6E4C-45B9-8279-BB2BBAA5FBAF}"/>
              </a:ext>
            </a:extLst>
          </p:cNvPr>
          <p:cNvSpPr/>
          <p:nvPr/>
        </p:nvSpPr>
        <p:spPr>
          <a:xfrm>
            <a:off x="8359602" y="784442"/>
            <a:ext cx="914400" cy="5552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CEDF9BF5-822C-47F5-841C-E98735478569}"/>
              </a:ext>
            </a:extLst>
          </p:cNvPr>
          <p:cNvSpPr/>
          <p:nvPr/>
        </p:nvSpPr>
        <p:spPr>
          <a:xfrm>
            <a:off x="2604421" y="670142"/>
            <a:ext cx="914400" cy="68796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4BAD3EDC-6EE3-48FE-B86E-E143CC961000}"/>
              </a:ext>
            </a:extLst>
          </p:cNvPr>
          <p:cNvSpPr/>
          <p:nvPr/>
        </p:nvSpPr>
        <p:spPr>
          <a:xfrm>
            <a:off x="5467923" y="2491292"/>
            <a:ext cx="682337" cy="638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1483-84A9-4A12-BF4B-245AFD7A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609600"/>
            <a:ext cx="9476509" cy="1320800"/>
          </a:xfrm>
        </p:spPr>
        <p:txBody>
          <a:bodyPr/>
          <a:lstStyle/>
          <a:p>
            <a:pPr algn="r"/>
            <a:r>
              <a:rPr lang="ar-IQ" dirty="0"/>
              <a:t>طريقة اخرى للحل /  ايجاد قيمة الوديعة المشتقة لكل دورة :-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A688F4-E746-42A6-8A5B-CF84CAC99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4" y="2146733"/>
            <a:ext cx="9013402" cy="389384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9083B4-A857-41B5-BF0B-55AF9AC7BAF7}"/>
              </a:ext>
            </a:extLst>
          </p:cNvPr>
          <p:cNvSpPr/>
          <p:nvPr/>
        </p:nvSpPr>
        <p:spPr>
          <a:xfrm>
            <a:off x="2632363" y="5791200"/>
            <a:ext cx="448887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tx1"/>
                </a:solidFill>
              </a:rPr>
              <a:t>= 2625  مقدار الوديعة المشتقة الاولى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8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8EFC42-A45F-438A-B100-672AC45A2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" y="512618"/>
            <a:ext cx="8354291" cy="59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4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E4B514-7B6E-462F-812F-9C5E19980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0946"/>
            <a:ext cx="9047018" cy="5410199"/>
          </a:xfrm>
        </p:spPr>
      </p:pic>
    </p:spTree>
    <p:extLst>
      <p:ext uri="{BB962C8B-B14F-4D97-AF65-F5344CB8AC3E}">
        <p14:creationId xmlns:p14="http://schemas.microsoft.com/office/powerpoint/2010/main" val="34622499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153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ادارة المصارف  للعام الدراسي 2019 – 2020 </vt:lpstr>
      <vt:lpstr>توليد الودائع المشتقة على مستوى المصرف المنفرد : </vt:lpstr>
      <vt:lpstr>شكل يوضح عملية توليد الودائع المشتقة على مستوى المصرف المنفرد </vt:lpstr>
      <vt:lpstr>للتوضيح نورد المثال الاتي : - </vt:lpstr>
      <vt:lpstr>PowerPoint Presentation</vt:lpstr>
      <vt:lpstr>PowerPoint Presentation</vt:lpstr>
      <vt:lpstr>طريقة اخرى للحل /  ايجاد قيمة الوديعة المشتقة لكل دورة :-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ادارة المصارف  للعام الدراسي 2019 – 2020 </dc:title>
  <dc:creator>asrashnan@gmail.com</dc:creator>
  <cp:lastModifiedBy>asrashnan@gmail.com</cp:lastModifiedBy>
  <cp:revision>21</cp:revision>
  <dcterms:created xsi:type="dcterms:W3CDTF">2020-03-25T22:02:19Z</dcterms:created>
  <dcterms:modified xsi:type="dcterms:W3CDTF">2020-03-26T21:13:31Z</dcterms:modified>
</cp:coreProperties>
</file>