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0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0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33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IQ" sz="4400" dirty="0" smtClean="0">
                <a:latin typeface="Arial Rounded MT Bold" panose="020F0704030504030204" pitchFamily="34" charset="0"/>
              </a:rPr>
              <a:t>المحاضرة الثانية </a:t>
            </a:r>
            <a:br>
              <a:rPr lang="ar-IQ" sz="4400" dirty="0" smtClean="0">
                <a:latin typeface="Arial Rounded MT Bold" panose="020F0704030504030204" pitchFamily="34" charset="0"/>
              </a:rPr>
            </a:br>
            <a:r>
              <a:rPr lang="ar-IQ" sz="4400" dirty="0" smtClean="0">
                <a:latin typeface="Arial Rounded MT Bold" panose="020F0704030504030204" pitchFamily="34" charset="0"/>
              </a:rPr>
              <a:t>المحاسبة المالية / المرحلة الاولى لقسم العلوم المالية والمصرفية </a:t>
            </a:r>
            <a:endParaRPr lang="ar-IQ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dirty="0" smtClean="0"/>
              <a:t>                                                                           من اعداد استاذ المادة </a:t>
            </a:r>
          </a:p>
          <a:p>
            <a:r>
              <a:rPr lang="ar-IQ" dirty="0" smtClean="0"/>
              <a:t>                                                                           م. د. وسن يحيى احمد 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4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027">
        <p14:doors dir="vert"/>
      </p:transition>
    </mc:Choice>
    <mc:Fallback xmlns="">
      <p:transition spd="slow" advTm="13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IQ" dirty="0" smtClean="0"/>
              <a:t>                     القيد المزدوج </a:t>
            </a:r>
            <a:br>
              <a:rPr lang="ar-IQ" dirty="0" smtClean="0"/>
            </a:br>
            <a:r>
              <a:rPr lang="ar-IQ" dirty="0" smtClean="0"/>
              <a:t>ثانيا : المبيعات / تسجيل القيود لانواع عمليات البيع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303793" cy="388077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ar-IQ" sz="9600" dirty="0" smtClean="0"/>
              <a:t>1-  البيع النقدي </a:t>
            </a:r>
          </a:p>
          <a:p>
            <a:pPr marL="0" indent="0">
              <a:buNone/>
            </a:pPr>
            <a:r>
              <a:rPr lang="ar-IQ" sz="9600" dirty="0" smtClean="0"/>
              <a:t>السؤال فيما يلي العمليات التي تمت في شركة المها التجارية عام 2019</a:t>
            </a:r>
          </a:p>
          <a:p>
            <a:pPr marL="0" indent="0">
              <a:buNone/>
            </a:pPr>
            <a:endParaRPr lang="ar-IQ" sz="9600" dirty="0" smtClean="0"/>
          </a:p>
          <a:p>
            <a:r>
              <a:rPr lang="ar-IQ" sz="9600" dirty="0" smtClean="0"/>
              <a:t>في 5 / 5 باعت الشركة بضاعة بمبلغ 100،000 نقد .</a:t>
            </a:r>
          </a:p>
          <a:p>
            <a:endParaRPr lang="ar-IQ" sz="9600" dirty="0" smtClean="0"/>
          </a:p>
          <a:p>
            <a:endParaRPr lang="ar-IQ" sz="14400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  <a:p>
            <a:r>
              <a:rPr lang="ar-IQ" dirty="0" smtClean="0"/>
              <a:t>م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23953"/>
              </p:ext>
            </p:extLst>
          </p:nvPr>
        </p:nvGraphicFramePr>
        <p:xfrm>
          <a:off x="2086376" y="4068173"/>
          <a:ext cx="7187626" cy="1925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5157"/>
                <a:gridCol w="1294783"/>
                <a:gridCol w="1266198"/>
                <a:gridCol w="2673486"/>
                <a:gridCol w="130800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5/5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100،000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مح/ الصندوق </a:t>
                      </a:r>
                    </a:p>
                    <a:p>
                      <a:pPr rtl="1"/>
                      <a:r>
                        <a:rPr lang="ar-IQ" dirty="0" smtClean="0"/>
                        <a:t>     الح</a:t>
                      </a:r>
                      <a:r>
                        <a:rPr lang="ar-IQ" baseline="0" dirty="0" smtClean="0"/>
                        <a:t> / المبيعات </a:t>
                      </a:r>
                    </a:p>
                    <a:p>
                      <a:pPr rtl="1"/>
                      <a:r>
                        <a:rPr lang="ar-IQ" baseline="0" dirty="0" smtClean="0"/>
                        <a:t>عن عملية بيع بضاعة نقدا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1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1883">
        <p14:doors dir="vert"/>
      </p:transition>
    </mc:Choice>
    <mc:Fallback xmlns="">
      <p:transition spd="slow" advTm="91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200" dirty="0" smtClean="0"/>
              <a:t>2- بيع بضاعة بالاجل او على الحساب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10610" cy="3880773"/>
          </a:xfrm>
        </p:spPr>
        <p:txBody>
          <a:bodyPr/>
          <a:lstStyle/>
          <a:p>
            <a:r>
              <a:rPr lang="ar-IQ" sz="2800" dirty="0" smtClean="0"/>
              <a:t>في 7 / 5 تم بيع ماكنة بمبلغ 2000،000 د. </a:t>
            </a:r>
            <a:r>
              <a:rPr lang="ar-IQ" sz="2800" dirty="0"/>
              <a:t>الى شركة الهادي </a:t>
            </a:r>
            <a:r>
              <a:rPr lang="ar-IQ" sz="2800" dirty="0" smtClean="0"/>
              <a:t>على الحساب</a:t>
            </a:r>
            <a:r>
              <a:rPr lang="ar-IQ" dirty="0" smtClean="0"/>
              <a:t>.</a:t>
            </a:r>
          </a:p>
          <a:p>
            <a:endParaRPr lang="ar-IQ" dirty="0" smtClean="0"/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45678"/>
              </p:ext>
            </p:extLst>
          </p:nvPr>
        </p:nvGraphicFramePr>
        <p:xfrm>
          <a:off x="1648496" y="3372714"/>
          <a:ext cx="7725893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7452"/>
                <a:gridCol w="1292828"/>
                <a:gridCol w="1281288"/>
                <a:gridCol w="3396742"/>
                <a:gridCol w="1107583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7/ 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2000،000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2000،000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المدينون</a:t>
                      </a:r>
                      <a:r>
                        <a:rPr lang="ar-IQ" baseline="0" dirty="0" smtClean="0"/>
                        <a:t> ( شركة الهادي )</a:t>
                      </a:r>
                    </a:p>
                    <a:p>
                      <a:pPr rtl="1"/>
                      <a:r>
                        <a:rPr lang="ar-IQ" baseline="0" dirty="0" smtClean="0"/>
                        <a:t>       الح / المبيعات (ماكنة) </a:t>
                      </a:r>
                    </a:p>
                    <a:p>
                      <a:pPr rtl="1"/>
                      <a:r>
                        <a:rPr lang="ar-IQ" baseline="0" dirty="0" smtClean="0"/>
                        <a:t>عن عملية بيع ماكنة على الحساب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2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198">
        <p14:doors dir="vert"/>
      </p:transition>
    </mc:Choice>
    <mc:Fallback xmlns="">
      <p:transition spd="slow" advTm="51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3</a:t>
            </a:r>
            <a:r>
              <a:rPr lang="ar-IQ" sz="3200" dirty="0" smtClean="0"/>
              <a:t>- عملية بيع واستلام نصف الثمن 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sz="2800" dirty="0" smtClean="0"/>
              <a:t>في 10/ 5 تم بيع بضاعة بمبلغ 600،000 د. تم استلام نصفها نقدا والباقي على الحساب </a:t>
            </a:r>
            <a:r>
              <a:rPr lang="ar-IQ" dirty="0" smtClean="0"/>
              <a:t>.</a:t>
            </a:r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75041"/>
              </p:ext>
            </p:extLst>
          </p:nvPr>
        </p:nvGraphicFramePr>
        <p:xfrm>
          <a:off x="1030309" y="3488624"/>
          <a:ext cx="7738772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43633"/>
                <a:gridCol w="1100003"/>
                <a:gridCol w="1207320"/>
                <a:gridCol w="3380864"/>
                <a:gridCol w="120695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10/5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300،000</a:t>
                      </a:r>
                    </a:p>
                    <a:p>
                      <a:pPr rtl="1"/>
                      <a:r>
                        <a:rPr lang="ar-IQ" dirty="0" smtClean="0"/>
                        <a:t>300،000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600،000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من مذكورين </a:t>
                      </a:r>
                    </a:p>
                    <a:p>
                      <a:pPr rtl="1"/>
                      <a:r>
                        <a:rPr lang="ar-IQ" dirty="0" smtClean="0"/>
                        <a:t>ح / صندوق </a:t>
                      </a:r>
                    </a:p>
                    <a:p>
                      <a:pPr rtl="1"/>
                      <a:r>
                        <a:rPr lang="ar-IQ" dirty="0" smtClean="0"/>
                        <a:t>ح/ مدينون </a:t>
                      </a:r>
                    </a:p>
                    <a:p>
                      <a:pPr rtl="1"/>
                      <a:r>
                        <a:rPr lang="ar-IQ" dirty="0" smtClean="0"/>
                        <a:t>     الى / المبيعات (بضاعة )</a:t>
                      </a:r>
                    </a:p>
                    <a:p>
                      <a:pPr rtl="1"/>
                      <a:r>
                        <a:rPr lang="ar-IQ" dirty="0" smtClean="0"/>
                        <a:t>عن بيع بضاعة واستلام نصف المبلغ نقدا والباقي على الحساب </a:t>
                      </a:r>
                    </a:p>
                    <a:p>
                      <a:pPr rtl="1"/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3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002">
        <p14:doors dir="vert"/>
      </p:transition>
    </mc:Choice>
    <mc:Fallback xmlns="">
      <p:transition spd="slow" advTm="49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200" dirty="0" smtClean="0"/>
              <a:t>4-تسديد ثمن البضاعة المباعة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400" dirty="0" smtClean="0"/>
              <a:t>في  15 / 5 تم استلام ثمن البضاعة المباعة في 7 / 5 نقدا .</a:t>
            </a:r>
          </a:p>
          <a:p>
            <a:endParaRPr lang="ar-IQ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47789"/>
              </p:ext>
            </p:extLst>
          </p:nvPr>
        </p:nvGraphicFramePr>
        <p:xfrm>
          <a:off x="1249251" y="3218168"/>
          <a:ext cx="7906196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2386"/>
                <a:gridCol w="1315730"/>
                <a:gridCol w="1233354"/>
                <a:gridCol w="3387143"/>
                <a:gridCol w="1107583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15 /5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2000،000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2000،000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</a:t>
                      </a:r>
                      <a:r>
                        <a:rPr lang="ar-IQ" baseline="0" dirty="0" smtClean="0"/>
                        <a:t> الصندوق </a:t>
                      </a:r>
                    </a:p>
                    <a:p>
                      <a:pPr rtl="1"/>
                      <a:r>
                        <a:rPr lang="ar-IQ" baseline="0" dirty="0" smtClean="0"/>
                        <a:t>       الح / المدينون (شركة الهادي)</a:t>
                      </a:r>
                    </a:p>
                    <a:p>
                      <a:pPr rtl="1"/>
                      <a:r>
                        <a:rPr lang="ar-IQ" baseline="0" dirty="0" smtClean="0"/>
                        <a:t>عن تسديد ثمن البضاعة المباعة نقدا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4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309">
        <p14:doors dir="vert"/>
      </p:transition>
    </mc:Choice>
    <mc:Fallback xmlns="">
      <p:transition spd="slow" advTm="59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IQ" dirty="0" smtClean="0"/>
              <a:t>5</a:t>
            </a:r>
            <a:r>
              <a:rPr lang="ar-IQ" sz="3200" dirty="0" smtClean="0"/>
              <a:t>- عملية بيع بكمبيالة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020458" cy="3880773"/>
          </a:xfrm>
        </p:spPr>
        <p:txBody>
          <a:bodyPr/>
          <a:lstStyle/>
          <a:p>
            <a:r>
              <a:rPr lang="ar-IQ" dirty="0" smtClean="0"/>
              <a:t>في 17 / 5 تم بيع سيارة بمبلغ 750،000 د. بموجب كمبيالة . </a:t>
            </a:r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62199"/>
              </p:ext>
            </p:extLst>
          </p:nvPr>
        </p:nvGraphicFramePr>
        <p:xfrm>
          <a:off x="1944709" y="3063621"/>
          <a:ext cx="7571347" cy="1559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22817"/>
                <a:gridCol w="1081825"/>
                <a:gridCol w="1184856"/>
                <a:gridCol w="3013657"/>
                <a:gridCol w="146819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17 / 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750،000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750،000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ورقة قبض  </a:t>
                      </a:r>
                    </a:p>
                    <a:p>
                      <a:pPr rtl="1"/>
                      <a:r>
                        <a:rPr lang="ar-IQ" dirty="0" smtClean="0"/>
                        <a:t>      الح/</a:t>
                      </a:r>
                      <a:r>
                        <a:rPr lang="ar-IQ" baseline="0" dirty="0" smtClean="0"/>
                        <a:t> مبيعات ( سيارة) </a:t>
                      </a:r>
                    </a:p>
                    <a:p>
                      <a:pPr rtl="1"/>
                      <a:r>
                        <a:rPr lang="ar-IQ" baseline="0" dirty="0" smtClean="0"/>
                        <a:t>عن عملية بيع سيارة بورقة قبض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5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2040">
        <p14:doors dir="vert"/>
      </p:transition>
    </mc:Choice>
    <mc:Fallback xmlns="">
      <p:transition spd="slow" advTm="32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3200" dirty="0" smtClean="0"/>
              <a:t>6- عن بيع بضاعة بصك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800" dirty="0" smtClean="0"/>
              <a:t>في  20/ 5 تم بيع بضاعة بمبلغ 350،000 د. بصك . </a:t>
            </a:r>
          </a:p>
          <a:p>
            <a:endParaRPr lang="ar-IQ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52666"/>
              </p:ext>
            </p:extLst>
          </p:nvPr>
        </p:nvGraphicFramePr>
        <p:xfrm>
          <a:off x="1426693" y="3449987"/>
          <a:ext cx="8128000" cy="1285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48575"/>
                <a:gridCol w="1120462"/>
                <a:gridCol w="1210614"/>
                <a:gridCol w="3322749"/>
                <a:gridCol w="16256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ت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مدين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دائن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البيان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رقم العملية </a:t>
                      </a:r>
                      <a:endParaRPr lang="ar-IQ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20/ 5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350،000</a:t>
                      </a:r>
                      <a:r>
                        <a:rPr lang="ar-IQ" baseline="0" dirty="0" smtClean="0"/>
                        <a:t>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 smtClean="0"/>
                    </a:p>
                    <a:p>
                      <a:pPr rtl="1"/>
                      <a:r>
                        <a:rPr lang="ar-IQ" dirty="0" smtClean="0"/>
                        <a:t>350،000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مح / المصرف </a:t>
                      </a:r>
                    </a:p>
                    <a:p>
                      <a:pPr rtl="1"/>
                      <a:r>
                        <a:rPr lang="ar-IQ" dirty="0" smtClean="0"/>
                        <a:t>      الح</a:t>
                      </a:r>
                      <a:r>
                        <a:rPr lang="ar-IQ" baseline="0" dirty="0" smtClean="0"/>
                        <a:t> / المبيعات (بضاعة ) </a:t>
                      </a:r>
                    </a:p>
                    <a:p>
                      <a:pPr rtl="1"/>
                      <a:r>
                        <a:rPr lang="ar-IQ" baseline="0" dirty="0" smtClean="0"/>
                        <a:t>عن بيع بضاعة بصك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6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9177">
        <p14:doors dir="vert"/>
      </p:transition>
    </mc:Choice>
    <mc:Fallback xmlns="">
      <p:transition spd="slow" advTm="29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323</Words>
  <Application>Microsoft Office PowerPoint</Application>
  <PresentationFormat>Widescreen</PresentationFormat>
  <Paragraphs>125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Tahoma</vt:lpstr>
      <vt:lpstr>Trebuchet MS</vt:lpstr>
      <vt:lpstr>Wingdings 3</vt:lpstr>
      <vt:lpstr>Facet</vt:lpstr>
      <vt:lpstr>المحاضرة الثانية  المحاسبة المالية / المرحلة الاولى لقسم العلوم المالية والمصرفية </vt:lpstr>
      <vt:lpstr>                     القيد المزدوج  ثانيا : المبيعات / تسجيل القيود لانواع عمليات البيع </vt:lpstr>
      <vt:lpstr>2- بيع بضاعة بالاجل او على الحساب </vt:lpstr>
      <vt:lpstr>3- عملية بيع واستلام نصف الثمن  </vt:lpstr>
      <vt:lpstr>4-تسديد ثمن البضاعة المباعة </vt:lpstr>
      <vt:lpstr>5- عملية بيع بكمبيالة </vt:lpstr>
      <vt:lpstr>6- عن بيع بضاعة بصك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الثانية  المحاسبة المالية / المرحلة الاولى لقسم العلوم المالية والمصرفية</dc:title>
  <dc:creator>lenovo</dc:creator>
  <cp:lastModifiedBy>lenovo</cp:lastModifiedBy>
  <cp:revision>13</cp:revision>
  <dcterms:created xsi:type="dcterms:W3CDTF">2020-03-14T20:54:47Z</dcterms:created>
  <dcterms:modified xsi:type="dcterms:W3CDTF">2020-03-19T15:09:11Z</dcterms:modified>
</cp:coreProperties>
</file>