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815920"/>
            <a:ext cx="9482994" cy="21507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ar-IQ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</a:t>
            </a:r>
            <a:r>
              <a:rPr lang="ar-IQ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لمحاضرة الاولى / لمادة المحاسبة المالية / المرحلة الاولى    لقسم العلوم المالية والمصرفية </a:t>
            </a:r>
            <a:endParaRPr lang="ar-IQ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     من اعداد الدكتورة </a:t>
            </a:r>
          </a:p>
          <a:p>
            <a:r>
              <a:rPr lang="ar-IQ" dirty="0" smtClean="0"/>
              <a:t>م . د. وسن يحيى احمد </a:t>
            </a:r>
            <a:endParaRPr lang="ar-IQ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654">
        <p:blinds dir="vert"/>
      </p:transition>
    </mc:Choice>
    <mc:Fallback xmlns="">
      <p:transition spd="slow" advTm="865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80484"/>
            <a:ext cx="8761413" cy="1074073"/>
          </a:xfrm>
        </p:spPr>
        <p:txBody>
          <a:bodyPr/>
          <a:lstStyle/>
          <a:p>
            <a:pPr algn="r"/>
            <a:r>
              <a:rPr lang="ar-IQ" dirty="0" smtClean="0"/>
              <a:t>                           القيد المزدوج </a:t>
            </a:r>
            <a:br>
              <a:rPr lang="ar-IQ" dirty="0" smtClean="0"/>
            </a:br>
            <a:r>
              <a:rPr lang="ar-IQ" dirty="0" smtClean="0"/>
              <a:t>المشتريات : تسجيل قيود لانواع عمليات الشراء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0527"/>
            <a:ext cx="10151675" cy="4318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dirty="0" smtClean="0"/>
              <a:t>القيد الافتتاحي </a:t>
            </a:r>
          </a:p>
          <a:p>
            <a:pPr marL="0" indent="0">
              <a:buNone/>
            </a:pPr>
            <a:r>
              <a:rPr lang="ar-IQ" dirty="0" smtClean="0"/>
              <a:t>بتاريخ 1/ 1 بدءت الشركة اعمالها بالموجودات والمطلوبات التالية : 100،000د. بضاعة ، 500،000 د. اثاث، 600،000 صندوق ، 110،000 دائنون .                    </a:t>
            </a:r>
          </a:p>
          <a:p>
            <a:pPr marL="0" indent="0">
              <a:buNone/>
            </a:pPr>
            <a:r>
              <a:rPr lang="ar-IQ" dirty="0" smtClean="0"/>
              <a:t> ملاحظة   : الموجودات – المطلوبات = راس المال </a:t>
            </a:r>
          </a:p>
          <a:p>
            <a:pPr marL="0" indent="0">
              <a:buNone/>
            </a:pPr>
            <a:endParaRPr lang="ar-IQ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12874"/>
              </p:ext>
            </p:extLst>
          </p:nvPr>
        </p:nvGraphicFramePr>
        <p:xfrm>
          <a:off x="1364342" y="3887385"/>
          <a:ext cx="9434286" cy="28239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55057"/>
                <a:gridCol w="1270639"/>
                <a:gridCol w="1270639"/>
                <a:gridCol w="4826265"/>
                <a:gridCol w="1111686"/>
              </a:tblGrid>
              <a:tr h="537955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رقم العملية </a:t>
                      </a:r>
                      <a:endParaRPr lang="ar-IQ" dirty="0"/>
                    </a:p>
                  </a:txBody>
                  <a:tcPr/>
                </a:tc>
              </a:tr>
              <a:tr h="218369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1/ 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100،000</a:t>
                      </a:r>
                    </a:p>
                    <a:p>
                      <a:pPr rtl="1"/>
                      <a:r>
                        <a:rPr lang="ar-IQ" dirty="0" smtClean="0"/>
                        <a:t>500،000</a:t>
                      </a:r>
                    </a:p>
                    <a:p>
                      <a:pPr rtl="1"/>
                      <a:r>
                        <a:rPr lang="ar-IQ" dirty="0" smtClean="0"/>
                        <a:t>600،000</a:t>
                      </a:r>
                    </a:p>
                    <a:p>
                      <a:pPr rtl="1"/>
                      <a:endParaRPr lang="ar-IQ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IQ" dirty="0" smtClean="0"/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IQ" dirty="0" smtClean="0"/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IQ" dirty="0" smtClean="0"/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IQ" dirty="0" smtClean="0"/>
                    </a:p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110،000</a:t>
                      </a:r>
                    </a:p>
                    <a:p>
                      <a:pPr rtl="1"/>
                      <a:r>
                        <a:rPr lang="ar-IQ" dirty="0" smtClean="0"/>
                        <a:t>1090،000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من مذكورين</a:t>
                      </a:r>
                      <a:r>
                        <a:rPr lang="ar-IQ" baseline="0" dirty="0" smtClean="0"/>
                        <a:t> </a:t>
                      </a:r>
                    </a:p>
                    <a:p>
                      <a:pPr rtl="1"/>
                      <a:r>
                        <a:rPr lang="ar-IQ" baseline="0" dirty="0" smtClean="0"/>
                        <a:t>ح / بضاعة </a:t>
                      </a:r>
                    </a:p>
                    <a:p>
                      <a:pPr rtl="1"/>
                      <a:r>
                        <a:rPr lang="ar-IQ" baseline="0" dirty="0" smtClean="0"/>
                        <a:t>ح/ اثاث</a:t>
                      </a:r>
                    </a:p>
                    <a:p>
                      <a:pPr rtl="1"/>
                      <a:r>
                        <a:rPr lang="ar-IQ" baseline="0" dirty="0" smtClean="0"/>
                        <a:t>ح/ صندوق </a:t>
                      </a:r>
                    </a:p>
                    <a:p>
                      <a:pPr rtl="1"/>
                      <a:r>
                        <a:rPr lang="ar-IQ" baseline="0" dirty="0" smtClean="0"/>
                        <a:t>      الى مذكورين </a:t>
                      </a:r>
                    </a:p>
                    <a:p>
                      <a:pPr rtl="1"/>
                      <a:r>
                        <a:rPr lang="ar-IQ" baseline="0" dirty="0" smtClean="0"/>
                        <a:t>       ح / دائنون </a:t>
                      </a:r>
                    </a:p>
                    <a:p>
                      <a:pPr rtl="1"/>
                      <a:r>
                        <a:rPr lang="ar-IQ" baseline="0" dirty="0" smtClean="0"/>
                        <a:t>       ح / راس المال (بالفرق بين الجانب المدين والدائن )   </a:t>
                      </a:r>
                    </a:p>
                    <a:p>
                      <a:pPr rtl="1"/>
                      <a:r>
                        <a:rPr lang="ar-IQ" baseline="0" dirty="0" smtClean="0"/>
                        <a:t>قيدافتتاحي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5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782">
        <p:blinds dir="vert"/>
      </p:transition>
    </mc:Choice>
    <mc:Fallback xmlns="">
      <p:transition spd="slow" advTm="12378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اولا : عملية الشراء النقدية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680" y="2612552"/>
            <a:ext cx="9858396" cy="3875333"/>
          </a:xfrm>
        </p:spPr>
        <p:txBody>
          <a:bodyPr>
            <a:normAutofit/>
          </a:bodyPr>
          <a:lstStyle/>
          <a:p>
            <a:r>
              <a:rPr lang="ar-IQ" sz="2800" dirty="0" smtClean="0"/>
              <a:t>في 2/ 1 تم شراء بضاعة بمبلغ 60،000 د. نقدا . </a:t>
            </a:r>
          </a:p>
          <a:p>
            <a:pPr marL="0" indent="0">
              <a:buNone/>
            </a:pPr>
            <a:endParaRPr lang="ar-IQ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63349"/>
              </p:ext>
            </p:extLst>
          </p:nvPr>
        </p:nvGraphicFramePr>
        <p:xfrm>
          <a:off x="2444125" y="3400022"/>
          <a:ext cx="8354504" cy="2427632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753082"/>
                <a:gridCol w="1111972"/>
                <a:gridCol w="1284064"/>
                <a:gridCol w="4063996"/>
                <a:gridCol w="1141390"/>
              </a:tblGrid>
              <a:tr h="691837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رقم العملية </a:t>
                      </a:r>
                      <a:endParaRPr lang="ar-IQ" dirty="0"/>
                    </a:p>
                  </a:txBody>
                  <a:tcPr/>
                </a:tc>
              </a:tr>
              <a:tr h="1245157"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2 / 1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60،000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2000" dirty="0" smtClean="0"/>
                    </a:p>
                    <a:p>
                      <a:pPr rtl="1"/>
                      <a:endParaRPr lang="ar-IQ" sz="2000" dirty="0" smtClean="0"/>
                    </a:p>
                    <a:p>
                      <a:pPr rtl="1"/>
                      <a:r>
                        <a:rPr lang="ar-IQ" sz="2000" dirty="0" smtClean="0"/>
                        <a:t>60،000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مح</a:t>
                      </a:r>
                      <a:r>
                        <a:rPr lang="ar-IQ" sz="2000" baseline="0" dirty="0" smtClean="0"/>
                        <a:t> / المشتريات ( بضاعة) </a:t>
                      </a:r>
                    </a:p>
                    <a:p>
                      <a:pPr rtl="1"/>
                      <a:endParaRPr lang="ar-IQ" sz="2000" baseline="0" dirty="0" smtClean="0"/>
                    </a:p>
                    <a:p>
                      <a:pPr rtl="1"/>
                      <a:r>
                        <a:rPr lang="ar-IQ" sz="2000" dirty="0" smtClean="0"/>
                        <a:t>الى / الصندوق </a:t>
                      </a:r>
                    </a:p>
                    <a:p>
                      <a:pPr rtl="1"/>
                      <a:r>
                        <a:rPr lang="ar-IQ" sz="2000" dirty="0" smtClean="0"/>
                        <a:t>عن شراء بضاعة نقدا 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    2</a:t>
                      </a:r>
                      <a:endParaRPr lang="ar-IQ" sz="2000" dirty="0"/>
                    </a:p>
                  </a:txBody>
                  <a:tcPr/>
                </a:tc>
              </a:tr>
              <a:tr h="425155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3763">
        <p:blinds dir="vert"/>
      </p:transition>
    </mc:Choice>
    <mc:Fallback xmlns="">
      <p:transition spd="slow" advTm="4376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ثانيا : عملية شراء بالاجل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183" y="2719615"/>
            <a:ext cx="9338874" cy="3416300"/>
          </a:xfrm>
        </p:spPr>
        <p:txBody>
          <a:bodyPr>
            <a:normAutofit/>
          </a:bodyPr>
          <a:lstStyle/>
          <a:p>
            <a:r>
              <a:rPr lang="ar-IQ" sz="2800" dirty="0" smtClean="0"/>
              <a:t>في 5/ 1 تم شراء اثاث بمبلغ 150،000 د. بالاجل من شركة الامل .</a:t>
            </a:r>
          </a:p>
          <a:p>
            <a:pPr marL="0" indent="0">
              <a:buNone/>
            </a:pPr>
            <a:endParaRPr lang="ar-IQ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518977"/>
              </p:ext>
            </p:extLst>
          </p:nvPr>
        </p:nvGraphicFramePr>
        <p:xfrm>
          <a:off x="1915885" y="3585029"/>
          <a:ext cx="8186057" cy="22855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2420"/>
                <a:gridCol w="1324722"/>
                <a:gridCol w="1422400"/>
                <a:gridCol w="3380660"/>
                <a:gridCol w="1205855"/>
              </a:tblGrid>
              <a:tr h="583933"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ت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المدين 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الدئن</a:t>
                      </a:r>
                      <a:r>
                        <a:rPr lang="ar-IQ" sz="2400" baseline="0" dirty="0" smtClean="0"/>
                        <a:t> 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البيان 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رقم العملية </a:t>
                      </a:r>
                      <a:endParaRPr lang="ar-IQ" sz="2400" dirty="0"/>
                    </a:p>
                  </a:txBody>
                  <a:tcPr/>
                </a:tc>
              </a:tr>
              <a:tr h="1462581"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5/ 1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150،000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2400" dirty="0" smtClean="0"/>
                    </a:p>
                    <a:p>
                      <a:pPr rtl="1"/>
                      <a:r>
                        <a:rPr lang="ar-IQ" sz="2400" dirty="0" smtClean="0"/>
                        <a:t>150،000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مح/ المشتريات ( اثاث) </a:t>
                      </a:r>
                    </a:p>
                    <a:p>
                      <a:pPr rtl="1"/>
                      <a:r>
                        <a:rPr lang="ar-IQ" sz="2400" dirty="0" smtClean="0"/>
                        <a:t>      الح/</a:t>
                      </a:r>
                      <a:r>
                        <a:rPr lang="ar-IQ" sz="2400" baseline="0" dirty="0" smtClean="0"/>
                        <a:t> دائنون (شركة الامل )</a:t>
                      </a:r>
                    </a:p>
                    <a:p>
                      <a:pPr rtl="1"/>
                      <a:r>
                        <a:rPr lang="ar-IQ" sz="2400" baseline="0" dirty="0" smtClean="0"/>
                        <a:t>عن عملية شراء اثاث بالاجل 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3</a:t>
                      </a:r>
                      <a:endParaRPr lang="ar-IQ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4243">
        <p:blinds dir="vert"/>
      </p:transition>
    </mc:Choice>
    <mc:Fallback xmlns="">
      <p:transition spd="slow" advTm="6424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تسديد ثمن البضاعة المشتراة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800" dirty="0" smtClean="0"/>
              <a:t>في 6/ 1 تم تسديد ثمن الاثاث المشتراة بتاريخ 5/ 1 نقدا . </a:t>
            </a:r>
          </a:p>
          <a:p>
            <a:pPr marL="0" indent="0">
              <a:buNone/>
            </a:pPr>
            <a:endParaRPr lang="ar-IQ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402845"/>
              </p:ext>
            </p:extLst>
          </p:nvPr>
        </p:nvGraphicFramePr>
        <p:xfrm>
          <a:off x="1992812" y="3671686"/>
          <a:ext cx="8128000" cy="16049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4743"/>
                <a:gridCol w="1201783"/>
                <a:gridCol w="1183937"/>
                <a:gridCol w="3361937"/>
                <a:gridCol w="1625600"/>
              </a:tblGrid>
              <a:tr h="495182"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ت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مدين 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دائن 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البيان</a:t>
                      </a:r>
                      <a:r>
                        <a:rPr lang="ar-IQ" sz="2000" baseline="0" dirty="0" smtClean="0"/>
                        <a:t> 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رقم العملية </a:t>
                      </a:r>
                      <a:endParaRPr lang="ar-IQ" sz="2000" dirty="0"/>
                    </a:p>
                  </a:txBody>
                  <a:tcPr/>
                </a:tc>
              </a:tr>
              <a:tr h="1109739"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6/ 1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150،000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2000" dirty="0" smtClean="0"/>
                    </a:p>
                    <a:p>
                      <a:pPr rtl="1"/>
                      <a:r>
                        <a:rPr lang="ar-IQ" sz="2000" dirty="0" smtClean="0"/>
                        <a:t>150،000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مح</a:t>
                      </a:r>
                      <a:r>
                        <a:rPr lang="ar-IQ" sz="2000" baseline="0" dirty="0" smtClean="0"/>
                        <a:t> / دائنون ( شركة الامل ) </a:t>
                      </a:r>
                    </a:p>
                    <a:p>
                      <a:pPr rtl="1"/>
                      <a:r>
                        <a:rPr lang="ar-IQ" sz="2000" baseline="0" dirty="0" smtClean="0"/>
                        <a:t>      الح / الصندوق </a:t>
                      </a:r>
                    </a:p>
                    <a:p>
                      <a:pPr rtl="1"/>
                      <a:r>
                        <a:rPr lang="ar-IQ" sz="2000" baseline="0" dirty="0" smtClean="0"/>
                        <a:t>عن تسديد ثمن البضاعة المشتراة نقدا 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000" dirty="0" smtClean="0"/>
                        <a:t>4</a:t>
                      </a:r>
                      <a:endParaRPr lang="ar-IQ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9421">
        <p:blinds dir="vert"/>
      </p:transition>
    </mc:Choice>
    <mc:Fallback xmlns="">
      <p:transition spd="slow" advTm="4942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ثالثا : عملية الشراء بقيد مركب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86026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800" dirty="0" smtClean="0"/>
              <a:t>في 7/ 1 تم شراء سيارة بمبلغ 500،000 د. دفع نصفها نقدا والباقي على الحساب .</a:t>
            </a:r>
          </a:p>
          <a:p>
            <a:pPr marL="0" indent="0">
              <a:buNone/>
            </a:pPr>
            <a:endParaRPr lang="ar-IQ" sz="28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52966"/>
              </p:ext>
            </p:extLst>
          </p:nvPr>
        </p:nvGraphicFramePr>
        <p:xfrm>
          <a:off x="2006242" y="3771956"/>
          <a:ext cx="8361251" cy="23725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94708"/>
                <a:gridCol w="1285100"/>
                <a:gridCol w="1112871"/>
                <a:gridCol w="3696321"/>
                <a:gridCol w="1672251"/>
              </a:tblGrid>
              <a:tr h="452314"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ت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المدين 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الدائن</a:t>
                      </a:r>
                      <a:r>
                        <a:rPr lang="ar-IQ" sz="2000" baseline="0" dirty="0" smtClean="0"/>
                        <a:t> 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البيان 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رقم العملية </a:t>
                      </a:r>
                      <a:endParaRPr lang="ar-IQ" sz="2000" dirty="0"/>
                    </a:p>
                  </a:txBody>
                  <a:tcPr/>
                </a:tc>
              </a:tr>
              <a:tr h="1556449"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7/ 1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500،000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2000" dirty="0" smtClean="0"/>
                    </a:p>
                    <a:p>
                      <a:pPr rtl="1"/>
                      <a:endParaRPr lang="ar-IQ" sz="2000" dirty="0" smtClean="0"/>
                    </a:p>
                    <a:p>
                      <a:pPr rtl="1"/>
                      <a:r>
                        <a:rPr lang="ar-IQ" sz="2000" dirty="0" smtClean="0"/>
                        <a:t>250،000</a:t>
                      </a:r>
                    </a:p>
                    <a:p>
                      <a:pPr rtl="1"/>
                      <a:r>
                        <a:rPr lang="ar-IQ" sz="2000" dirty="0" smtClean="0"/>
                        <a:t>250،000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مح</a:t>
                      </a:r>
                      <a:r>
                        <a:rPr lang="ar-IQ" sz="2000" baseline="0" dirty="0" smtClean="0"/>
                        <a:t> / مشتريات (سيارة ) </a:t>
                      </a:r>
                    </a:p>
                    <a:p>
                      <a:pPr rtl="1"/>
                      <a:r>
                        <a:rPr lang="ar-IQ" sz="2000" baseline="0" dirty="0" smtClean="0"/>
                        <a:t>         الى مذكورين </a:t>
                      </a:r>
                    </a:p>
                    <a:p>
                      <a:pPr rtl="1"/>
                      <a:r>
                        <a:rPr lang="ar-IQ" sz="2000" baseline="0" dirty="0" smtClean="0"/>
                        <a:t>         ح/ الصندوق </a:t>
                      </a:r>
                    </a:p>
                    <a:p>
                      <a:pPr rtl="1"/>
                      <a:r>
                        <a:rPr lang="ar-IQ" sz="2000" baseline="0" dirty="0" smtClean="0"/>
                        <a:t>          ح/ الدائنون </a:t>
                      </a:r>
                    </a:p>
                    <a:p>
                      <a:pPr rtl="1"/>
                      <a:r>
                        <a:rPr lang="ar-IQ" sz="2000" baseline="0" dirty="0" smtClean="0"/>
                        <a:t>عن شراء سيارة دفع نصفها نقدا والباقي على الحساب 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000" dirty="0" smtClean="0"/>
                        <a:t>5</a:t>
                      </a:r>
                      <a:endParaRPr lang="ar-IQ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978">
        <p:blinds dir="vert"/>
      </p:transition>
    </mc:Choice>
    <mc:Fallback xmlns="">
      <p:transition spd="slow" advTm="6297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رابعا : عملية شراء بموجب كمبيالة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321457" cy="3416300"/>
          </a:xfrm>
        </p:spPr>
        <p:txBody>
          <a:bodyPr>
            <a:normAutofit/>
          </a:bodyPr>
          <a:lstStyle/>
          <a:p>
            <a:r>
              <a:rPr lang="ar-IQ" sz="2800" dirty="0" smtClean="0"/>
              <a:t>في 10/ 1 تم شراء ماكنة بمبلغ 100،000 د. بموجب كمبيالة .</a:t>
            </a:r>
            <a:endParaRPr lang="ar-IQ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270344"/>
              </p:ext>
            </p:extLst>
          </p:nvPr>
        </p:nvGraphicFramePr>
        <p:xfrm>
          <a:off x="2023997" y="3625427"/>
          <a:ext cx="8569980" cy="1769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2630"/>
                <a:gridCol w="1158421"/>
                <a:gridCol w="1175657"/>
                <a:gridCol w="4193178"/>
                <a:gridCol w="1320094"/>
              </a:tblGrid>
              <a:tr h="402282"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ت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مدين</a:t>
                      </a:r>
                      <a:r>
                        <a:rPr lang="ar-IQ" sz="2000" baseline="0" dirty="0" smtClean="0"/>
                        <a:t> 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دائن 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البيان 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رقم العملية </a:t>
                      </a:r>
                      <a:endParaRPr lang="ar-IQ" sz="2000" dirty="0"/>
                    </a:p>
                  </a:txBody>
                  <a:tcPr/>
                </a:tc>
              </a:tr>
              <a:tr h="1367252"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10/1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100،000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2000" dirty="0" smtClean="0"/>
                    </a:p>
                    <a:p>
                      <a:pPr rtl="1"/>
                      <a:r>
                        <a:rPr lang="ar-IQ" sz="2000" dirty="0" smtClean="0"/>
                        <a:t>100،000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000" dirty="0" smtClean="0"/>
                        <a:t>مح / المشتريات</a:t>
                      </a:r>
                      <a:r>
                        <a:rPr lang="ar-IQ" sz="2000" baseline="0" dirty="0" smtClean="0"/>
                        <a:t> ( ماكنة ) </a:t>
                      </a:r>
                    </a:p>
                    <a:p>
                      <a:pPr rtl="1"/>
                      <a:r>
                        <a:rPr lang="ar-IQ" sz="2000" baseline="0" dirty="0" smtClean="0"/>
                        <a:t>      الح / ورقة دفع  </a:t>
                      </a:r>
                    </a:p>
                    <a:p>
                      <a:pPr rtl="1"/>
                      <a:r>
                        <a:rPr lang="ar-IQ" sz="2000" baseline="0" dirty="0" smtClean="0"/>
                        <a:t>عن شراء ماكنة بورقة دفع </a:t>
                      </a:r>
                      <a:endParaRPr lang="ar-IQ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000" dirty="0" smtClean="0"/>
                        <a:t>6</a:t>
                      </a:r>
                      <a:endParaRPr lang="ar-IQ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396">
        <p:blinds dir="vert"/>
      </p:transition>
    </mc:Choice>
    <mc:Fallback xmlns="">
      <p:transition spd="slow" advTm="5139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خامسا : شراء بضاعة بصك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 smtClean="0"/>
              <a:t> </a:t>
            </a:r>
            <a:r>
              <a:rPr lang="ar-IQ" sz="2800" dirty="0" smtClean="0"/>
              <a:t>في 12 / 1 تم شراء بضاعة بمبلغ 20،000 د. بصك .</a:t>
            </a:r>
          </a:p>
          <a:p>
            <a:pPr marL="0" indent="0">
              <a:buNone/>
            </a:pPr>
            <a:endParaRPr lang="ar-IQ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97805"/>
              </p:ext>
            </p:extLst>
          </p:nvPr>
        </p:nvGraphicFramePr>
        <p:xfrm>
          <a:off x="2136502" y="3619620"/>
          <a:ext cx="8128000" cy="164301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41679"/>
                <a:gridCol w="1254034"/>
                <a:gridCol w="992778"/>
                <a:gridCol w="3513909"/>
                <a:gridCol w="1625600"/>
              </a:tblGrid>
              <a:tr h="442929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mtClean="0"/>
                        <a:t>رقم العملية </a:t>
                      </a:r>
                      <a:endParaRPr lang="ar-IQ"/>
                    </a:p>
                  </a:txBody>
                  <a:tcPr/>
                </a:tc>
              </a:tr>
              <a:tr h="120009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12 /1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20،000</a:t>
                      </a:r>
                      <a:r>
                        <a:rPr lang="ar-IQ" baseline="0" dirty="0" smtClean="0"/>
                        <a:t>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20،000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مح/ المشتريات ( بضاعة ) </a:t>
                      </a:r>
                    </a:p>
                    <a:p>
                      <a:pPr rtl="1"/>
                      <a:r>
                        <a:rPr lang="ar-IQ" dirty="0" smtClean="0"/>
                        <a:t>    الح / المصرف</a:t>
                      </a:r>
                    </a:p>
                    <a:p>
                      <a:pPr rtl="1"/>
                      <a:r>
                        <a:rPr lang="ar-IQ" dirty="0" smtClean="0"/>
                        <a:t>عن شراء بضاعة بصك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7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9115">
        <p:blinds dir="vert"/>
      </p:transition>
    </mc:Choice>
    <mc:Fallback xmlns="">
      <p:transition spd="slow" advTm="4911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268</TotalTime>
  <Words>408</Words>
  <Application>Microsoft Office PowerPoint</Application>
  <PresentationFormat>Widescreen</PresentationFormat>
  <Paragraphs>129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Ion Boardroom</vt:lpstr>
      <vt:lpstr>المحاضرة الاولى / لمادة المحاسبة المالية / المرحلة الاولى    لقسم العلوم المالية والمصرفية </vt:lpstr>
      <vt:lpstr>                           القيد المزدوج  المشتريات : تسجيل قيود لانواع عمليات الشراء </vt:lpstr>
      <vt:lpstr>اولا : عملية الشراء النقدية </vt:lpstr>
      <vt:lpstr>ثانيا : عملية شراء بالاجل</vt:lpstr>
      <vt:lpstr>تسديد ثمن البضاعة المشتراة </vt:lpstr>
      <vt:lpstr>ثالثا : عملية الشراء بقيد مركب </vt:lpstr>
      <vt:lpstr>رابعا : عملية شراء بموجب كمبيالة </vt:lpstr>
      <vt:lpstr>خامسا : شراء بضاعة بصك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الاولى / لمادة محاسبة مالية / المرحلة الاولى لقسم العلوم المالية والمصرفية</dc:title>
  <dc:creator>lenovo</dc:creator>
  <cp:lastModifiedBy>lenovo</cp:lastModifiedBy>
  <cp:revision>22</cp:revision>
  <dcterms:created xsi:type="dcterms:W3CDTF">2020-03-14T14:11:44Z</dcterms:created>
  <dcterms:modified xsi:type="dcterms:W3CDTF">2020-03-17T20:27:00Z</dcterms:modified>
</cp:coreProperties>
</file>