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044"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DD5965A-F191-4B57-9C25-3C021E28CF94}"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07A4C-3EBD-400A-8256-9A448E902C2E}" type="slidenum">
              <a:rPr lang="en-US" smtClean="0"/>
              <a:t>‹#›</a:t>
            </a:fld>
            <a:endParaRPr lang="en-US"/>
          </a:p>
        </p:txBody>
      </p:sp>
    </p:spTree>
    <p:extLst>
      <p:ext uri="{BB962C8B-B14F-4D97-AF65-F5344CB8AC3E}">
        <p14:creationId xmlns:p14="http://schemas.microsoft.com/office/powerpoint/2010/main" val="73082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D5965A-F191-4B57-9C25-3C021E28CF94}"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07A4C-3EBD-400A-8256-9A448E902C2E}" type="slidenum">
              <a:rPr lang="en-US" smtClean="0"/>
              <a:t>‹#›</a:t>
            </a:fld>
            <a:endParaRPr lang="en-US"/>
          </a:p>
        </p:txBody>
      </p:sp>
    </p:spTree>
    <p:extLst>
      <p:ext uri="{BB962C8B-B14F-4D97-AF65-F5344CB8AC3E}">
        <p14:creationId xmlns:p14="http://schemas.microsoft.com/office/powerpoint/2010/main" val="72655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DD5965A-F191-4B57-9C25-3C021E28CF94}"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07A4C-3EBD-400A-8256-9A448E902C2E}" type="slidenum">
              <a:rPr lang="en-US" smtClean="0"/>
              <a:t>‹#›</a:t>
            </a:fld>
            <a:endParaRPr lang="en-US"/>
          </a:p>
        </p:txBody>
      </p:sp>
    </p:spTree>
    <p:extLst>
      <p:ext uri="{BB962C8B-B14F-4D97-AF65-F5344CB8AC3E}">
        <p14:creationId xmlns:p14="http://schemas.microsoft.com/office/powerpoint/2010/main" val="304944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17649"/>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54530" y="3765449"/>
            <a:ext cx="5449871"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DD5965A-F191-4B57-9C25-3C021E28CF94}"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07A4C-3EBD-400A-8256-9A448E902C2E}" type="slidenum">
              <a:rPr lang="en-US" smtClean="0"/>
              <a:t>‹#›</a:t>
            </a:fld>
            <a:endParaRPr lang="en-US"/>
          </a:p>
        </p:txBody>
      </p:sp>
      <p:sp>
        <p:nvSpPr>
          <p:cNvPr id="9" name="TextBox 8"/>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8006237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D5965A-F191-4B57-9C25-3C021E28CF94}"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07A4C-3EBD-400A-8256-9A448E902C2E}" type="slidenum">
              <a:rPr lang="en-US" smtClean="0"/>
              <a:t>‹#›</a:t>
            </a:fld>
            <a:endParaRPr lang="en-US"/>
          </a:p>
        </p:txBody>
      </p:sp>
    </p:spTree>
    <p:extLst>
      <p:ext uri="{BB962C8B-B14F-4D97-AF65-F5344CB8AC3E}">
        <p14:creationId xmlns:p14="http://schemas.microsoft.com/office/powerpoint/2010/main" val="8291241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DD5965A-F191-4B57-9C25-3C021E28CF94}" type="datetimeFigureOut">
              <a:rPr lang="en-US" smtClean="0"/>
              <a:t>3/10/2020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07A4C-3EBD-400A-8256-9A448E902C2E}" type="slidenum">
              <a:rPr lang="en-US" smtClean="0"/>
              <a:t>‹#›</a:t>
            </a:fld>
            <a:endParaRPr lang="en-US"/>
          </a:p>
        </p:txBody>
      </p:sp>
    </p:spTree>
    <p:extLst>
      <p:ext uri="{BB962C8B-B14F-4D97-AF65-F5344CB8AC3E}">
        <p14:creationId xmlns:p14="http://schemas.microsoft.com/office/powerpoint/2010/main" val="3057419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DD5965A-F191-4B57-9C25-3C021E28CF94}" type="datetimeFigureOut">
              <a:rPr lang="en-US" smtClean="0"/>
              <a:t>3/10/2020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07A4C-3EBD-400A-8256-9A448E902C2E}" type="slidenum">
              <a:rPr lang="en-US" smtClean="0"/>
              <a:t>‹#›</a:t>
            </a:fld>
            <a:endParaRPr lang="en-US"/>
          </a:p>
        </p:txBody>
      </p:sp>
    </p:spTree>
    <p:extLst>
      <p:ext uri="{BB962C8B-B14F-4D97-AF65-F5344CB8AC3E}">
        <p14:creationId xmlns:p14="http://schemas.microsoft.com/office/powerpoint/2010/main" val="36234428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D5965A-F191-4B57-9C25-3C021E28CF94}"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07A4C-3EBD-400A-8256-9A448E902C2E}" type="slidenum">
              <a:rPr lang="en-US" smtClean="0"/>
              <a:t>‹#›</a:t>
            </a:fld>
            <a:endParaRPr lang="en-US"/>
          </a:p>
        </p:txBody>
      </p:sp>
    </p:spTree>
    <p:extLst>
      <p:ext uri="{BB962C8B-B14F-4D97-AF65-F5344CB8AC3E}">
        <p14:creationId xmlns:p14="http://schemas.microsoft.com/office/powerpoint/2010/main" val="6793683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D5965A-F191-4B57-9C25-3C021E28CF94}"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07A4C-3EBD-400A-8256-9A448E902C2E}" type="slidenum">
              <a:rPr lang="en-US" smtClean="0"/>
              <a:t>‹#›</a:t>
            </a:fld>
            <a:endParaRPr lang="en-US"/>
          </a:p>
        </p:txBody>
      </p:sp>
    </p:spTree>
    <p:extLst>
      <p:ext uri="{BB962C8B-B14F-4D97-AF65-F5344CB8AC3E}">
        <p14:creationId xmlns:p14="http://schemas.microsoft.com/office/powerpoint/2010/main" val="2182293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D5965A-F191-4B57-9C25-3C021E28CF94}"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07A4C-3EBD-400A-8256-9A448E902C2E}" type="slidenum">
              <a:rPr lang="en-US" smtClean="0"/>
              <a:t>‹#›</a:t>
            </a:fld>
            <a:endParaRPr lang="en-US"/>
          </a:p>
        </p:txBody>
      </p:sp>
    </p:spTree>
    <p:extLst>
      <p:ext uri="{BB962C8B-B14F-4D97-AF65-F5344CB8AC3E}">
        <p14:creationId xmlns:p14="http://schemas.microsoft.com/office/powerpoint/2010/main" val="1650793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D5965A-F191-4B57-9C25-3C021E28CF94}"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07A4C-3EBD-400A-8256-9A448E902C2E}" type="slidenum">
              <a:rPr lang="en-US" smtClean="0"/>
              <a:t>‹#›</a:t>
            </a:fld>
            <a:endParaRPr lang="en-US"/>
          </a:p>
        </p:txBody>
      </p:sp>
    </p:spTree>
    <p:extLst>
      <p:ext uri="{BB962C8B-B14F-4D97-AF65-F5344CB8AC3E}">
        <p14:creationId xmlns:p14="http://schemas.microsoft.com/office/powerpoint/2010/main" val="2992879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D5965A-F191-4B57-9C25-3C021E28CF94}"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07A4C-3EBD-400A-8256-9A448E902C2E}" type="slidenum">
              <a:rPr lang="en-US" smtClean="0"/>
              <a:t>‹#›</a:t>
            </a:fld>
            <a:endParaRPr lang="en-US"/>
          </a:p>
        </p:txBody>
      </p:sp>
    </p:spTree>
    <p:extLst>
      <p:ext uri="{BB962C8B-B14F-4D97-AF65-F5344CB8AC3E}">
        <p14:creationId xmlns:p14="http://schemas.microsoft.com/office/powerpoint/2010/main" val="1572476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D5965A-F191-4B57-9C25-3C021E28CF94}" type="datetimeFigureOut">
              <a:rPr lang="en-US" smtClean="0"/>
              <a:t>3/10/2020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C07A4C-3EBD-400A-8256-9A448E902C2E}" type="slidenum">
              <a:rPr lang="en-US" smtClean="0"/>
              <a:t>‹#›</a:t>
            </a:fld>
            <a:endParaRPr lang="en-US"/>
          </a:p>
        </p:txBody>
      </p:sp>
    </p:spTree>
    <p:extLst>
      <p:ext uri="{BB962C8B-B14F-4D97-AF65-F5344CB8AC3E}">
        <p14:creationId xmlns:p14="http://schemas.microsoft.com/office/powerpoint/2010/main" val="165689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DD5965A-F191-4B57-9C25-3C021E28CF94}" type="datetimeFigureOut">
              <a:rPr lang="en-US" smtClean="0"/>
              <a:t>3/10/2020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AC07A4C-3EBD-400A-8256-9A448E902C2E}" type="slidenum">
              <a:rPr lang="en-US" smtClean="0"/>
              <a:t>‹#›</a:t>
            </a:fld>
            <a:endParaRPr lang="en-US"/>
          </a:p>
        </p:txBody>
      </p:sp>
    </p:spTree>
    <p:extLst>
      <p:ext uri="{BB962C8B-B14F-4D97-AF65-F5344CB8AC3E}">
        <p14:creationId xmlns:p14="http://schemas.microsoft.com/office/powerpoint/2010/main" val="1026878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DD5965A-F191-4B57-9C25-3C021E28CF94}" type="datetimeFigureOut">
              <a:rPr lang="en-US" smtClean="0"/>
              <a:t>3/10/2020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AC07A4C-3EBD-400A-8256-9A448E902C2E}" type="slidenum">
              <a:rPr lang="en-US" smtClean="0"/>
              <a:t>‹#›</a:t>
            </a:fld>
            <a:endParaRPr lang="en-US"/>
          </a:p>
        </p:txBody>
      </p:sp>
    </p:spTree>
    <p:extLst>
      <p:ext uri="{BB962C8B-B14F-4D97-AF65-F5344CB8AC3E}">
        <p14:creationId xmlns:p14="http://schemas.microsoft.com/office/powerpoint/2010/main" val="118550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DD5965A-F191-4B57-9C25-3C021E28CF94}" type="datetimeFigureOut">
              <a:rPr lang="en-US" smtClean="0"/>
              <a:t>3/10/2020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AC07A4C-3EBD-400A-8256-9A448E902C2E}" type="slidenum">
              <a:rPr lang="en-US" smtClean="0"/>
              <a:t>‹#›</a:t>
            </a:fld>
            <a:endParaRPr lang="en-US"/>
          </a:p>
        </p:txBody>
      </p:sp>
    </p:spTree>
    <p:extLst>
      <p:ext uri="{BB962C8B-B14F-4D97-AF65-F5344CB8AC3E}">
        <p14:creationId xmlns:p14="http://schemas.microsoft.com/office/powerpoint/2010/main" val="2858007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D5965A-F191-4B57-9C25-3C021E28CF94}"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07A4C-3EBD-400A-8256-9A448E902C2E}" type="slidenum">
              <a:rPr lang="en-US" smtClean="0"/>
              <a:t>‹#›</a:t>
            </a:fld>
            <a:endParaRPr lang="en-US"/>
          </a:p>
        </p:txBody>
      </p:sp>
    </p:spTree>
    <p:extLst>
      <p:ext uri="{BB962C8B-B14F-4D97-AF65-F5344CB8AC3E}">
        <p14:creationId xmlns:p14="http://schemas.microsoft.com/office/powerpoint/2010/main" val="3582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DD5965A-F191-4B57-9C25-3C021E28CF94}" type="datetimeFigureOut">
              <a:rPr lang="en-US" smtClean="0"/>
              <a:t>3/10/2020</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FAC07A4C-3EBD-400A-8256-9A448E902C2E}" type="slidenum">
              <a:rPr lang="en-US" smtClean="0"/>
              <a:t>‹#›</a:t>
            </a:fld>
            <a:endParaRPr lang="en-US"/>
          </a:p>
        </p:txBody>
      </p:sp>
    </p:spTree>
    <p:extLst>
      <p:ext uri="{BB962C8B-B14F-4D97-AF65-F5344CB8AC3E}">
        <p14:creationId xmlns:p14="http://schemas.microsoft.com/office/powerpoint/2010/main" val="865324200"/>
      </p:ext>
    </p:extLst>
  </p:cSld>
  <p:clrMap bg1="dk1" tx1="lt1" bg2="dk2" tx2="lt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 id="2147483930" r:id="rId12"/>
    <p:sldLayoutId id="2147483931" r:id="rId13"/>
    <p:sldLayoutId id="2147483932" r:id="rId14"/>
    <p:sldLayoutId id="2147483933" r:id="rId15"/>
    <p:sldLayoutId id="2147483934" r:id="rId16"/>
    <p:sldLayoutId id="214748393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IQ" sz="5400" dirty="0"/>
              <a:t>نظم المعلومات المحاسبية والمصرفية </a:t>
            </a:r>
            <a:br>
              <a:rPr lang="ar-IQ" sz="5400" dirty="0"/>
            </a:br>
            <a:r>
              <a:rPr lang="ar-IQ" sz="5400" dirty="0"/>
              <a:t>للعام الدراسي 2019 – 2020</a:t>
            </a:r>
            <a:endPar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381000" y="3352800"/>
            <a:ext cx="8534400" cy="2362200"/>
          </a:xfrm>
        </p:spPr>
        <p:txBody>
          <a:bodyPr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r" defTabSz="457200">
              <a:spcBef>
                <a:spcPts val="1000"/>
              </a:spcBef>
              <a:buClr>
                <a:srgbClr val="1E5155">
                  <a:lumMod val="40000"/>
                  <a:lumOff val="60000"/>
                </a:srgbClr>
              </a:buClr>
              <a:buSzPct val="80000"/>
            </a:pPr>
            <a:r>
              <a:rPr lang="ar-IQ" sz="4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IQ" sz="2000" cap="all" dirty="0">
                <a:solidFill>
                  <a:srgbClr val="1E5155">
                    <a:lumMod val="40000"/>
                    <a:lumOff val="60000"/>
                  </a:srgbClr>
                </a:solidFill>
                <a:latin typeface="Century Gothic" panose="020B0502020202020204"/>
                <a:ea typeface="+mj-ea"/>
                <a:cs typeface="Times New Roman" panose="02020603050405020304" pitchFamily="18" charset="0"/>
              </a:rPr>
              <a:t>الجامعة المستنصرية / كلية الادارة والاقتصاد </a:t>
            </a:r>
          </a:p>
          <a:p>
            <a:pPr lvl="0" algn="r" defTabSz="457200">
              <a:spcBef>
                <a:spcPts val="1000"/>
              </a:spcBef>
              <a:buClr>
                <a:srgbClr val="1E5155">
                  <a:lumMod val="40000"/>
                  <a:lumOff val="60000"/>
                </a:srgbClr>
              </a:buClr>
              <a:buSzPct val="80000"/>
            </a:pPr>
            <a:r>
              <a:rPr lang="ar-IQ" sz="2000" cap="all" dirty="0">
                <a:solidFill>
                  <a:srgbClr val="1E5155">
                    <a:lumMod val="40000"/>
                    <a:lumOff val="60000"/>
                  </a:srgbClr>
                </a:solidFill>
                <a:latin typeface="Century Gothic" panose="020B0502020202020204"/>
                <a:ea typeface="+mj-ea"/>
                <a:cs typeface="Times New Roman" panose="02020603050405020304" pitchFamily="18" charset="0"/>
              </a:rPr>
              <a:t>قسم العلوم المالية والمصرفية </a:t>
            </a:r>
          </a:p>
          <a:p>
            <a:pPr lvl="0" algn="r" defTabSz="457200">
              <a:spcBef>
                <a:spcPts val="1000"/>
              </a:spcBef>
              <a:buClr>
                <a:srgbClr val="1E5155">
                  <a:lumMod val="40000"/>
                  <a:lumOff val="60000"/>
                </a:srgbClr>
              </a:buClr>
              <a:buSzPct val="80000"/>
            </a:pPr>
            <a:r>
              <a:rPr lang="ar-IQ" sz="2000" cap="all" dirty="0">
                <a:solidFill>
                  <a:srgbClr val="1E5155">
                    <a:lumMod val="40000"/>
                    <a:lumOff val="60000"/>
                  </a:srgbClr>
                </a:solidFill>
                <a:latin typeface="Century Gothic" panose="020B0502020202020204"/>
                <a:ea typeface="+mj-ea"/>
                <a:cs typeface="Times New Roman" panose="02020603050405020304" pitchFamily="18" charset="0"/>
              </a:rPr>
              <a:t>/ المرحلة اللرابعة / ك 1 م 4 </a:t>
            </a:r>
          </a:p>
          <a:p>
            <a:pPr lvl="0" algn="r" defTabSz="457200">
              <a:spcBef>
                <a:spcPts val="1000"/>
              </a:spcBef>
              <a:buClr>
                <a:srgbClr val="1E5155">
                  <a:lumMod val="40000"/>
                  <a:lumOff val="60000"/>
                </a:srgbClr>
              </a:buClr>
              <a:buSzPct val="80000"/>
            </a:pPr>
            <a:r>
              <a:rPr lang="ar-IQ" sz="2000" cap="all" dirty="0">
                <a:solidFill>
                  <a:srgbClr val="1E5155">
                    <a:lumMod val="40000"/>
                    <a:lumOff val="60000"/>
                  </a:srgbClr>
                </a:solidFill>
                <a:latin typeface="Century Gothic" panose="020B0502020202020204"/>
                <a:ea typeface="+mj-ea"/>
                <a:cs typeface="Times New Roman" panose="02020603050405020304" pitchFamily="18" charset="0"/>
              </a:rPr>
              <a:t>مدرس المادة : م . م اسراء شنان ثابت </a:t>
            </a:r>
          </a:p>
          <a:p>
            <a:endParaRPr lang="en-US" sz="5200" b="1"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20994762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782617"/>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rtl="1"/>
            <a:r>
              <a:rPr lang="ar-SA"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Simplified Arabic"/>
              </a:rPr>
              <a:t>ان معالجة البيانات اليا تتم عموما بطريقتين هما : </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a:xfrm>
            <a:off x="914400" y="1524000"/>
            <a:ext cx="7391400" cy="4419600"/>
          </a:xfrm>
        </p:spPr>
        <p:txBody>
          <a:bodyPr>
            <a:normAutofit fontScale="85000" lnSpcReduction="10000"/>
          </a:bodyPr>
          <a:lstStyle/>
          <a:p>
            <a:pPr lvl="0" algn="justLow" rtl="1">
              <a:lnSpc>
                <a:spcPct val="115000"/>
              </a:lnSpc>
              <a:spcBef>
                <a:spcPts val="0"/>
              </a:spcBef>
              <a:buFont typeface="+mj-lt"/>
              <a:buAutoNum type="arabicPeriod"/>
            </a:pPr>
            <a:r>
              <a:rPr lang="ar-SA" sz="2600" dirty="0">
                <a:ea typeface="Calibri"/>
                <a:cs typeface="Simplified Arabic"/>
              </a:rPr>
              <a:t>المعالجة بدفعة ( </a:t>
            </a:r>
            <a:r>
              <a:rPr lang="en-US" sz="2600" dirty="0">
                <a:effectLst/>
                <a:latin typeface="Simplified Arabic"/>
                <a:ea typeface="Calibri"/>
                <a:cs typeface="Arial"/>
              </a:rPr>
              <a:t>Batch Processing</a:t>
            </a:r>
            <a:r>
              <a:rPr lang="ar-SA" sz="2600" dirty="0">
                <a:ea typeface="Calibri"/>
                <a:cs typeface="Simplified Arabic"/>
              </a:rPr>
              <a:t> )</a:t>
            </a:r>
            <a:endParaRPr lang="en-US" sz="2600" dirty="0">
              <a:ea typeface="Calibri"/>
              <a:cs typeface="Arial"/>
            </a:endParaRPr>
          </a:p>
          <a:p>
            <a:pPr marL="0" marR="0" indent="0" algn="justLow" rtl="1">
              <a:lnSpc>
                <a:spcPct val="115000"/>
              </a:lnSpc>
              <a:spcBef>
                <a:spcPts val="0"/>
              </a:spcBef>
              <a:spcAft>
                <a:spcPts val="0"/>
              </a:spcAft>
              <a:buNone/>
            </a:pPr>
            <a:r>
              <a:rPr lang="en-US" sz="2600" dirty="0">
                <a:effectLst/>
                <a:latin typeface="Simplified Arabic"/>
                <a:ea typeface="Calibri"/>
                <a:cs typeface="Arial"/>
              </a:rPr>
              <a:t> </a:t>
            </a:r>
            <a:r>
              <a:rPr lang="ar-SA" sz="2600" dirty="0">
                <a:latin typeface="Simplified Arabic"/>
                <a:ea typeface="Calibri"/>
              </a:rPr>
              <a:t>بموجب هذه الطريقة يتم تحديث الملفات في وقت واحد ( ساعة او يوم ) او من خلال اي رقم سهل التجميع للعمليات ( مثلا من 50 إلى 100 ) .</a:t>
            </a:r>
            <a:endParaRPr lang="en-US" sz="2600" dirty="0">
              <a:ea typeface="Calibri"/>
              <a:cs typeface="Arial"/>
            </a:endParaRPr>
          </a:p>
          <a:p>
            <a:pPr marL="0" marR="0" indent="0" algn="justLow" rtl="1">
              <a:lnSpc>
                <a:spcPct val="115000"/>
              </a:lnSpc>
              <a:spcBef>
                <a:spcPts val="0"/>
              </a:spcBef>
              <a:spcAft>
                <a:spcPts val="0"/>
              </a:spcAft>
              <a:buNone/>
            </a:pPr>
            <a:r>
              <a:rPr lang="ar-SA" sz="2600" dirty="0">
                <a:ea typeface="Calibri"/>
                <a:cs typeface="Simplified Arabic"/>
              </a:rPr>
              <a:t>ان بيانات العمليات يمكن ان يتم ادخالها عن طريق دفعة واحدة او عن طريق كل عملية تم تنفيذها ، أن المعالجة بدفعة تتطلب تنظيم الملف الرئيسي بصورة متتابعة او و عن طريق تنظيم الملفات بطريقة الوصول التتابعي المفهرس</a:t>
            </a:r>
            <a:r>
              <a:rPr lang="en-US" sz="2600" dirty="0">
                <a:effectLst/>
                <a:latin typeface="Simplified Arabic"/>
                <a:ea typeface="Calibri"/>
                <a:cs typeface="Arial"/>
              </a:rPr>
              <a:t>Indexed Sequential Access Method  </a:t>
            </a:r>
            <a:r>
              <a:rPr lang="ar-SA" sz="2600" dirty="0">
                <a:latin typeface="Simplified Arabic"/>
                <a:ea typeface="Calibri"/>
              </a:rPr>
              <a:t>(</a:t>
            </a:r>
            <a:r>
              <a:rPr lang="ar-IQ" sz="2600" dirty="0">
                <a:latin typeface="Simplified Arabic"/>
                <a:ea typeface="Calibri"/>
              </a:rPr>
              <a:t> </a:t>
            </a:r>
            <a:r>
              <a:rPr lang="en-US" sz="2600" dirty="0">
                <a:effectLst/>
                <a:latin typeface="Simplified Arabic"/>
                <a:ea typeface="Calibri"/>
                <a:cs typeface="Arial"/>
              </a:rPr>
              <a:t>(ISAM</a:t>
            </a:r>
            <a:r>
              <a:rPr lang="ar-SA" sz="2600" dirty="0">
                <a:latin typeface="Simplified Arabic"/>
                <a:ea typeface="Calibri"/>
              </a:rPr>
              <a:t>وفي كلا الحالتين فان الخطوة الأولى في معالجة الدفعة هي في تخزين ملف العمليات من خلال الأمر بصورة تتابعية بواسطة المفتاح الاولي الملف الرئيسي لكي يتم تحديثه</a:t>
            </a:r>
            <a:r>
              <a:rPr lang="ar-IQ" sz="2600" dirty="0">
                <a:ea typeface="Calibri"/>
                <a:cs typeface="Simplified Arabic"/>
              </a:rPr>
              <a:t>.</a:t>
            </a:r>
            <a:endParaRPr lang="en-US" sz="2600" dirty="0">
              <a:ea typeface="Calibri"/>
              <a:cs typeface="Arial"/>
            </a:endParaRPr>
          </a:p>
          <a:p>
            <a:pPr marL="0" marR="0" indent="0" algn="justLow" rtl="1">
              <a:lnSpc>
                <a:spcPct val="115000"/>
              </a:lnSpc>
              <a:spcBef>
                <a:spcPts val="0"/>
              </a:spcBef>
              <a:spcAft>
                <a:spcPts val="0"/>
              </a:spcAft>
              <a:buNone/>
            </a:pPr>
            <a:r>
              <a:rPr lang="ar-IQ" sz="2600" dirty="0">
                <a:ea typeface="Calibri"/>
                <a:cs typeface="Simplified Arabic"/>
              </a:rPr>
              <a:t> </a:t>
            </a:r>
            <a:r>
              <a:rPr lang="ar-SA" sz="2600" dirty="0">
                <a:ea typeface="Calibri"/>
                <a:cs typeface="Simplified Arabic"/>
              </a:rPr>
              <a:t>فمثلاً قبل تحديث الملف الرئيسي لحساب المدينون فان ملف العمليات يحتوي على جميع القيود الخاصة بالمبيعات وكذلك الأحداث الخاصة بدفع مستحقات المدينين والتي يجب ان تكون مرتبطة بالمفتاح الأولي ( رقم الزبون ) </a:t>
            </a:r>
            <a:endParaRPr lang="en-US" sz="2600" dirty="0">
              <a:ea typeface="Calibri"/>
              <a:cs typeface="Arial"/>
            </a:endParaRPr>
          </a:p>
          <a:p>
            <a:pPr marL="0" indent="0" algn="r" rtl="1">
              <a:buNone/>
            </a:pPr>
            <a:endParaRPr lang="en-US" dirty="0"/>
          </a:p>
        </p:txBody>
      </p:sp>
    </p:spTree>
    <p:extLst>
      <p:ext uri="{BB962C8B-B14F-4D97-AF65-F5344CB8AC3E}">
        <p14:creationId xmlns:p14="http://schemas.microsoft.com/office/powerpoint/2010/main" val="24207142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3000"/>
            <a:ext cx="7315200" cy="4876800"/>
          </a:xfrm>
        </p:spPr>
        <p:txBody>
          <a:bodyPr>
            <a:normAutofit/>
          </a:bodyPr>
          <a:lstStyle/>
          <a:p>
            <a:pPr marL="457200" lvl="0" indent="-457200" algn="justLow" rtl="1">
              <a:lnSpc>
                <a:spcPct val="115000"/>
              </a:lnSpc>
              <a:spcBef>
                <a:spcPts val="0"/>
              </a:spcBef>
              <a:buFont typeface="+mj-lt"/>
              <a:buAutoNum type="arabicPeriod" startAt="2"/>
              <a:tabLst>
                <a:tab pos="457200" algn="r"/>
              </a:tabLst>
            </a:pPr>
            <a:r>
              <a:rPr lang="ar-SA" dirty="0">
                <a:ea typeface="Calibri"/>
                <a:cs typeface="Simplified Arabic"/>
              </a:rPr>
              <a:t>المعالجة بالوقت الحقيقي </a:t>
            </a:r>
            <a:r>
              <a:rPr lang="en-US" dirty="0">
                <a:effectLst/>
                <a:latin typeface="Simplified Arabic"/>
                <a:ea typeface="Calibri"/>
                <a:cs typeface="Arial"/>
              </a:rPr>
              <a:t>On - line Real - Time Processing</a:t>
            </a:r>
            <a:endParaRPr lang="en-US" sz="2400" dirty="0">
              <a:ea typeface="Calibri"/>
              <a:cs typeface="Arial"/>
            </a:endParaRPr>
          </a:p>
          <a:p>
            <a:pPr marL="0" marR="0" indent="0" algn="justLow" rtl="1">
              <a:lnSpc>
                <a:spcPct val="115000"/>
              </a:lnSpc>
              <a:spcBef>
                <a:spcPts val="0"/>
              </a:spcBef>
              <a:spcAft>
                <a:spcPts val="0"/>
              </a:spcAft>
              <a:buNone/>
              <a:tabLst>
                <a:tab pos="457200" algn="r"/>
              </a:tabLst>
            </a:pPr>
            <a:r>
              <a:rPr lang="en-US" dirty="0">
                <a:effectLst/>
                <a:latin typeface="Simplified Arabic"/>
                <a:ea typeface="Calibri"/>
                <a:cs typeface="Arial"/>
              </a:rPr>
              <a:t> </a:t>
            </a:r>
            <a:r>
              <a:rPr lang="ar-SA" dirty="0">
                <a:latin typeface="Simplified Arabic"/>
                <a:ea typeface="Calibri"/>
              </a:rPr>
              <a:t>تتم المعالجة فورا من قبل مختصين حين تحدد المعلومات المطلوبة في ملفات بموجب هذه الطريقة ينظم الملف الرئيسي بطريقة </a:t>
            </a:r>
            <a:r>
              <a:rPr lang="en-US" dirty="0">
                <a:effectLst/>
                <a:latin typeface="Times New Roman"/>
                <a:ea typeface="Calibri"/>
                <a:cs typeface="Arial"/>
              </a:rPr>
              <a:t>ISAM</a:t>
            </a:r>
            <a:r>
              <a:rPr lang="en-US" dirty="0">
                <a:effectLst/>
                <a:latin typeface="Simplified Arabic"/>
                <a:ea typeface="Calibri"/>
                <a:cs typeface="Arial"/>
              </a:rPr>
              <a:t> </a:t>
            </a:r>
            <a:r>
              <a:rPr lang="ar-SA" dirty="0">
                <a:latin typeface="Simplified Arabic"/>
                <a:ea typeface="Calibri"/>
              </a:rPr>
              <a:t>او ملف الوصول المباشر وعندما يحصل التعامل مع الملفات يستخدم الكمبيوتر المفتاح الرئيسي للبحث عن الملف الرئيسي تم السجل المطلوب الاسترجاع والتحديث ويكتب مرة اخرى الى الملف الرئيسي ومن المهم التفرقة بين الطريقة المعالجة بالوقت الحقيقي والعالية بالنفعة كلاهما يدخل البيانات في وقت حصول الحدث ، ويختلفان بتحديث الملفات حيث بطريقة المعالجة بالوقت الحقيقي يتم تحديث الملف الرئيسي عند التعامل معه بينما بطريقة الدفع يتم التحدي موسمياً او دورياً لذا فطريقة الوقت الحقيقي دائما تؤكد ان الملف الرئيسي عادة يحتوي على معلومات محدثة</a:t>
            </a:r>
            <a:endParaRPr lang="en-US" sz="2400" dirty="0">
              <a:ea typeface="Calibri"/>
              <a:cs typeface="Arial"/>
            </a:endParaRPr>
          </a:p>
          <a:p>
            <a:pPr marL="0" indent="0" algn="r" rtl="1">
              <a:buNone/>
            </a:pPr>
            <a:endParaRPr lang="en-US" dirty="0"/>
          </a:p>
        </p:txBody>
      </p:sp>
    </p:spTree>
    <p:extLst>
      <p:ext uri="{BB962C8B-B14F-4D97-AF65-F5344CB8AC3E}">
        <p14:creationId xmlns:p14="http://schemas.microsoft.com/office/powerpoint/2010/main" val="198006792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858817"/>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Simplified Arabic"/>
              </a:rPr>
              <a:t>سجل الاستاذ العام</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a:xfrm>
            <a:off x="914400" y="1600200"/>
            <a:ext cx="7239000" cy="4267200"/>
          </a:xfrm>
        </p:spPr>
        <p:txBody>
          <a:bodyPr>
            <a:normAutofit/>
          </a:bodyPr>
          <a:lstStyle/>
          <a:p>
            <a:pPr marL="0" marR="0" indent="0" algn="justLow" rtl="1">
              <a:lnSpc>
                <a:spcPct val="115000"/>
              </a:lnSpc>
              <a:spcBef>
                <a:spcPts val="0"/>
              </a:spcBef>
              <a:spcAft>
                <a:spcPts val="0"/>
              </a:spcAft>
              <a:buNone/>
            </a:pPr>
            <a:r>
              <a:rPr lang="en-US" dirty="0">
                <a:effectLst/>
                <a:latin typeface="Simplified Arabic"/>
                <a:ea typeface="Calibri"/>
                <a:cs typeface="Arial"/>
              </a:rPr>
              <a:t> </a:t>
            </a:r>
            <a:r>
              <a:rPr lang="ar-IQ" dirty="0">
                <a:ea typeface="Calibri"/>
                <a:cs typeface="Simplified Arabic"/>
              </a:rPr>
              <a:t>ان </a:t>
            </a:r>
            <a:r>
              <a:rPr lang="ar-SA" dirty="0">
                <a:ea typeface="Calibri"/>
                <a:cs typeface="Simplified Arabic"/>
              </a:rPr>
              <a:t>تصنف العمليات المالية التي تتضمن عدد كبير والتي تنتمي إلى نفس الفئة ضمن حساب واحد حيث يخصص حساب لكل فئة من هذه العمليات فمثلاً حساب الدائنين ( حساب اجمالي في الاستاذ العام ) يختص بتسجيل علاقة الوحدة الاقتصادية المالية مع كل الدائنين في هذا الحساب . وهكذا يتم مسك عدد من الحسابات الاجمالية التي يطلق عليها حسابات الاستاذ العام.</a:t>
            </a:r>
            <a:endParaRPr lang="en-US" sz="2400" dirty="0">
              <a:ea typeface="Calibri"/>
              <a:cs typeface="Arial"/>
            </a:endParaRPr>
          </a:p>
          <a:p>
            <a:pPr marL="0" marR="0" indent="0" algn="justLow" rtl="1">
              <a:lnSpc>
                <a:spcPct val="115000"/>
              </a:lnSpc>
              <a:spcBef>
                <a:spcPts val="0"/>
              </a:spcBef>
              <a:spcAft>
                <a:spcPts val="0"/>
              </a:spcAft>
              <a:buNone/>
            </a:pPr>
            <a:r>
              <a:rPr lang="ar-SA" dirty="0">
                <a:ea typeface="Calibri"/>
                <a:cs typeface="Simplified Arabic"/>
              </a:rPr>
              <a:t>ان المعلومات المحاسبية المتاحة في الأستاذ العام عادة تكون مختصرة فحساب الدائنين الذي يظهر في الاستاذ العام يتضمن معلومات ملخصة عن رصيد الحساب في اول المدة ومجموع المشتريات الآجلة ومجموع المبالغ المدفوعة الى الدائنين ( خلال فترة الترحيل ) واخيرا الرصيد ، ويهدف النظام من خلال حسابات الاستاذ العام الى الحصول على معلومات ملخصة تهدف بشكل اساسي إلى المساعدة بإعداد القوائم المالية الختامية وتزويد الادارة العليا بالمعلومات اللازمة لعملية اتخاذ القرار.</a:t>
            </a:r>
            <a:endParaRPr lang="en-US" sz="2400" dirty="0">
              <a:ea typeface="Calibri"/>
              <a:cs typeface="Arial"/>
            </a:endParaRPr>
          </a:p>
          <a:p>
            <a:pPr marL="0" indent="0" algn="r" rtl="1">
              <a:buNone/>
            </a:pPr>
            <a:endParaRPr lang="en-US" dirty="0"/>
          </a:p>
        </p:txBody>
      </p:sp>
    </p:spTree>
    <p:extLst>
      <p:ext uri="{BB962C8B-B14F-4D97-AF65-F5344CB8AC3E}">
        <p14:creationId xmlns:p14="http://schemas.microsoft.com/office/powerpoint/2010/main" val="193640027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706418"/>
          </a:xfrm>
        </p:spPr>
        <p:txBody>
          <a:bodyPr anchor="t">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algn="justLow" rtl="1">
              <a:lnSpc>
                <a:spcPct val="115000"/>
              </a:lnSpc>
              <a:spcBef>
                <a:spcPts val="0"/>
              </a:spcBef>
              <a:spcAft>
                <a:spcPts val="0"/>
              </a:spcAft>
            </a:pPr>
            <a:r>
              <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Simplified Arabic"/>
              </a:rPr>
              <a:t>سجل الاستاذ المساعد</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a:xfrm>
            <a:off x="914400" y="1600200"/>
            <a:ext cx="7162800" cy="4343400"/>
          </a:xfrm>
        </p:spPr>
        <p:txBody>
          <a:bodyPr>
            <a:normAutofit/>
          </a:bodyPr>
          <a:lstStyle/>
          <a:p>
            <a:pPr marL="0" marR="0" indent="0" algn="justLow" rtl="1">
              <a:lnSpc>
                <a:spcPct val="115000"/>
              </a:lnSpc>
              <a:spcBef>
                <a:spcPts val="0"/>
              </a:spcBef>
              <a:spcAft>
                <a:spcPts val="0"/>
              </a:spcAft>
              <a:buNone/>
            </a:pPr>
            <a:r>
              <a:rPr lang="en-US" dirty="0">
                <a:effectLst/>
                <a:latin typeface="Simplified Arabic"/>
                <a:ea typeface="Calibri"/>
                <a:cs typeface="Arial"/>
              </a:rPr>
              <a:t> </a:t>
            </a:r>
            <a:r>
              <a:rPr lang="ar-SA" dirty="0">
                <a:latin typeface="Simplified Arabic"/>
                <a:ea typeface="Calibri"/>
              </a:rPr>
              <a:t>بالنظر لحاجة الوحدة الاقتصادية الى معلومات تفصيلية لأغراض تخطيط ورقابة العمليات التشغيلية حيث تنظم حسابات الاستاذ المساعد ، فحساب المدينين </a:t>
            </a:r>
            <a:r>
              <a:rPr lang="ar-SA" dirty="0" err="1">
                <a:latin typeface="Simplified Arabic"/>
                <a:ea typeface="Calibri"/>
              </a:rPr>
              <a:t>بالاستاذ</a:t>
            </a:r>
            <a:r>
              <a:rPr lang="ar-SA" dirty="0">
                <a:latin typeface="Simplified Arabic"/>
                <a:ea typeface="Calibri"/>
              </a:rPr>
              <a:t> العام يعجز عن ظهور المبالغ بذمة كل مدين وبالتالي صعوبة مطالبتهم عبر كشوف الحسابات التي يجب ارسالها الى المدينين . لذا يقوم المحاسبون بتنظيم عدد من الحسابات بدفتر الأستاذ المساعد فمثلا يتم فتح حساب مستقل لكل مدين من المدينين تسجل في هذا الحساب جميع العمليات التي تتم بين الوحدة الاقتصادية والدين فيضلاً عن اسم المدين وعنوانه ورقمه والحد الأعلى للائتمان الممنوح له وشروط البيع . . . الخ </a:t>
            </a:r>
            <a:endParaRPr lang="en-US" sz="2400" dirty="0">
              <a:ea typeface="Calibri"/>
              <a:cs typeface="Arial"/>
            </a:endParaRPr>
          </a:p>
          <a:p>
            <a:pPr marL="0" indent="0" algn="r" rtl="1">
              <a:buNone/>
            </a:pPr>
            <a:endParaRPr lang="ar-IQ" dirty="0"/>
          </a:p>
        </p:txBody>
      </p:sp>
    </p:spTree>
    <p:extLst>
      <p:ext uri="{BB962C8B-B14F-4D97-AF65-F5344CB8AC3E}">
        <p14:creationId xmlns:p14="http://schemas.microsoft.com/office/powerpoint/2010/main" val="394929609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1163618"/>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Simplified Arabic"/>
              </a:rPr>
              <a:t>العلاقة بين حسابات الاستاذ المساعد ودفتر الأستاذ العام</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a:xfrm>
            <a:off x="1066800" y="1981200"/>
            <a:ext cx="6858000" cy="3741869"/>
          </a:xfrm>
        </p:spPr>
        <p:txBody>
          <a:bodyPr>
            <a:normAutofit/>
          </a:bodyPr>
          <a:lstStyle/>
          <a:p>
            <a:pPr marL="0" marR="0" indent="0" algn="justLow" rtl="1">
              <a:lnSpc>
                <a:spcPct val="115000"/>
              </a:lnSpc>
              <a:spcBef>
                <a:spcPts val="0"/>
              </a:spcBef>
              <a:spcAft>
                <a:spcPts val="0"/>
              </a:spcAft>
              <a:buNone/>
            </a:pPr>
            <a:r>
              <a:rPr lang="ar-SA" dirty="0">
                <a:ea typeface="Calibri"/>
                <a:cs typeface="Simplified Arabic"/>
              </a:rPr>
              <a:t>أن مجموع ارصدة المدينين في دفتر الأستاذ الفرعي للمدينين يجب ان تتساوى مع رصيد حساب المدينين في دفتر الأستاذ العام وبالتالي هو تلخيص لدفاتر الاستاذ المساعد المستخدمة ضمن النظام ، وعليه يعتبر حساب المدينين في الاستاذ العام حساب رقابة والمثال التالي يوضح العلاقة بين الأستاذ العام والاستاذ المساعد واليوميات الفرعية .</a:t>
            </a:r>
            <a:endParaRPr lang="en-US" sz="2400" dirty="0">
              <a:ea typeface="Calibri"/>
              <a:cs typeface="Arial"/>
            </a:endParaRPr>
          </a:p>
          <a:p>
            <a:pPr marL="0" marR="0" indent="0" algn="justLow" rtl="1">
              <a:lnSpc>
                <a:spcPct val="115000"/>
              </a:lnSpc>
              <a:spcBef>
                <a:spcPts val="0"/>
              </a:spcBef>
              <a:spcAft>
                <a:spcPts val="0"/>
              </a:spcAft>
              <a:buNone/>
            </a:pPr>
            <a:r>
              <a:rPr lang="ar-SA" dirty="0">
                <a:ea typeface="Calibri"/>
                <a:cs typeface="Simplified Arabic"/>
              </a:rPr>
              <a:t>أن العلاقة بين حسابات الاستاذ العام وارصدة الحسابات الفرعية في الاستاذ العام دورا هاما في تأكيد دقة البيانات المخزونة في نظام المعلومات المحاسبي حيث ان مجموع مبلغ كل قيد بالأستاذ المساعد يجب أن يكون مساوياً للمبلغ الناتج في حساب المراقبة </a:t>
            </a:r>
            <a:r>
              <a:rPr lang="ar-SA" dirty="0" err="1">
                <a:ea typeface="Calibri"/>
                <a:cs typeface="Simplified Arabic"/>
              </a:rPr>
              <a:t>بالاستاذ</a:t>
            </a:r>
            <a:r>
              <a:rPr lang="ar-SA" dirty="0">
                <a:ea typeface="Calibri"/>
                <a:cs typeface="Simplified Arabic"/>
              </a:rPr>
              <a:t> العام.</a:t>
            </a:r>
            <a:endParaRPr lang="en-US" sz="2400" dirty="0">
              <a:ea typeface="Calibri"/>
              <a:cs typeface="Arial"/>
            </a:endParaRPr>
          </a:p>
          <a:p>
            <a:pPr marL="0" indent="0" algn="r" rtl="1">
              <a:buNone/>
            </a:pPr>
            <a:endParaRPr lang="en-US" dirty="0"/>
          </a:p>
        </p:txBody>
      </p:sp>
    </p:spTree>
    <p:extLst>
      <p:ext uri="{BB962C8B-B14F-4D97-AF65-F5344CB8AC3E}">
        <p14:creationId xmlns:p14="http://schemas.microsoft.com/office/powerpoint/2010/main" val="416159833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85800"/>
            <a:ext cx="7086600" cy="5440363"/>
          </a:xfrm>
        </p:spPr>
        <p:txBody>
          <a:bodyPr>
            <a:normAutofit lnSpcReduction="10000"/>
          </a:bodyPr>
          <a:lstStyle/>
          <a:p>
            <a:pPr marL="0" marR="0" indent="0" algn="justLow" rtl="1">
              <a:lnSpc>
                <a:spcPct val="115000"/>
              </a:lnSpc>
              <a:spcBef>
                <a:spcPts val="0"/>
              </a:spcBef>
              <a:spcAft>
                <a:spcPts val="0"/>
              </a:spcAft>
              <a:buNone/>
            </a:pPr>
            <a:r>
              <a:rPr lang="ar-SA" dirty="0">
                <a:latin typeface="Simplified Arabic"/>
                <a:ea typeface="Calibri"/>
              </a:rPr>
              <a:t>فمثلا يتم الاستاذ الفرعي المدينين على ارصدة ( بالدينار ) لكل مدين تتعامل معه الوحدة الاقتصادية ، ويوجد مبلغ اجمالي لجميع المدينين في حساب مراقبة  المدينين </a:t>
            </a:r>
            <a:r>
              <a:rPr lang="ar-SA" dirty="0" err="1">
                <a:latin typeface="Simplified Arabic"/>
                <a:ea typeface="Calibri"/>
              </a:rPr>
              <a:t>بالاستاذ</a:t>
            </a:r>
            <a:r>
              <a:rPr lang="ar-SA" dirty="0">
                <a:latin typeface="Simplified Arabic"/>
                <a:ea typeface="Calibri"/>
              </a:rPr>
              <a:t> العام . حيث أن أي تناقض بين اجمالي الأستاذ الفرعي لحساب معين ورصيد رقابة الاستاذ العام للحساب المعنى يعني أن هناك خطأ ما قد حدث في عملية التسجيل او الترحيل .</a:t>
            </a:r>
            <a:endParaRPr lang="en-US" sz="2400" dirty="0">
              <a:ea typeface="Calibri"/>
              <a:cs typeface="Arial"/>
            </a:endParaRPr>
          </a:p>
          <a:p>
            <a:pPr marL="0" marR="0" indent="0" algn="justLow" rtl="1">
              <a:lnSpc>
                <a:spcPct val="115000"/>
              </a:lnSpc>
              <a:spcBef>
                <a:spcPts val="0"/>
              </a:spcBef>
              <a:spcAft>
                <a:spcPts val="0"/>
              </a:spcAft>
              <a:buNone/>
            </a:pPr>
            <a:r>
              <a:rPr lang="ar-SA" dirty="0">
                <a:ea typeface="Calibri"/>
                <a:cs typeface="Simplified Arabic"/>
              </a:rPr>
              <a:t>مثال: عمليات البيع الآجل التي جرت في الشركة العالمية التجارية خلال شهر تشرين اول 2002 </a:t>
            </a:r>
            <a:r>
              <a:rPr lang="ar-SA" dirty="0" err="1">
                <a:ea typeface="Calibri"/>
                <a:cs typeface="Simplified Arabic"/>
              </a:rPr>
              <a:t>والمثبته</a:t>
            </a:r>
            <a:r>
              <a:rPr lang="ar-SA" dirty="0">
                <a:ea typeface="Calibri"/>
                <a:cs typeface="Simplified Arabic"/>
              </a:rPr>
              <a:t> في الصفحة 13 من يومية المبيعات الآجلة بالشركة كانت على النحو الآتي:</a:t>
            </a:r>
            <a:endParaRPr lang="en-US" sz="2400" dirty="0">
              <a:ea typeface="Calibri"/>
              <a:cs typeface="Arial"/>
            </a:endParaRPr>
          </a:p>
          <a:p>
            <a:pPr lvl="0" algn="justLow" rtl="1">
              <a:lnSpc>
                <a:spcPct val="115000"/>
              </a:lnSpc>
              <a:spcBef>
                <a:spcPts val="0"/>
              </a:spcBef>
              <a:buFont typeface="+mj-lt"/>
              <a:buAutoNum type="arabicPeriod"/>
            </a:pPr>
            <a:r>
              <a:rPr lang="ar-SA" dirty="0">
                <a:ea typeface="Calibri"/>
                <a:cs typeface="Simplified Arabic"/>
              </a:rPr>
              <a:t>في 6/10 باعت الى شركة مثنى التجارية بضاعة بمبلغ 7500 دينار وبالفاتورة رقم 13.</a:t>
            </a:r>
            <a:endParaRPr lang="en-US" sz="2400" dirty="0">
              <a:ea typeface="Calibri"/>
              <a:cs typeface="Arial"/>
            </a:endParaRPr>
          </a:p>
          <a:p>
            <a:pPr lvl="0" algn="justLow" rtl="1">
              <a:lnSpc>
                <a:spcPct val="115000"/>
              </a:lnSpc>
              <a:spcBef>
                <a:spcPts val="0"/>
              </a:spcBef>
              <a:buFont typeface="+mj-lt"/>
              <a:buAutoNum type="arabicPeriod"/>
            </a:pPr>
            <a:r>
              <a:rPr lang="ar-SA" dirty="0">
                <a:ea typeface="Calibri"/>
                <a:cs typeface="Simplified Arabic"/>
              </a:rPr>
              <a:t>في 13/10 باعت الى شركة بسام التجارية بضاعة بمبلغ 6000 دينار بالفاتورة المرقمة 14.</a:t>
            </a:r>
            <a:endParaRPr lang="en-US" sz="2400" dirty="0">
              <a:ea typeface="Calibri"/>
              <a:cs typeface="Arial"/>
            </a:endParaRPr>
          </a:p>
          <a:p>
            <a:pPr lvl="0" algn="justLow" rtl="1">
              <a:lnSpc>
                <a:spcPct val="115000"/>
              </a:lnSpc>
              <a:spcBef>
                <a:spcPts val="0"/>
              </a:spcBef>
              <a:buFont typeface="+mj-lt"/>
              <a:buAutoNum type="arabicPeriod"/>
            </a:pPr>
            <a:r>
              <a:rPr lang="ar-SA" dirty="0">
                <a:ea typeface="Calibri"/>
                <a:cs typeface="Simplified Arabic"/>
              </a:rPr>
              <a:t>في 21/10 باعت الى شركة زياد التجارية بضاعة بمبلغ 8000 دينار بالفاتورة المرقمة 15.</a:t>
            </a:r>
            <a:endParaRPr lang="en-US" sz="2400" dirty="0">
              <a:ea typeface="Calibri"/>
              <a:cs typeface="Arial"/>
            </a:endParaRPr>
          </a:p>
          <a:p>
            <a:pPr lvl="0" algn="justLow" rtl="1">
              <a:lnSpc>
                <a:spcPct val="115000"/>
              </a:lnSpc>
              <a:spcBef>
                <a:spcPts val="0"/>
              </a:spcBef>
              <a:buFont typeface="+mj-lt"/>
              <a:buAutoNum type="arabicPeriod"/>
            </a:pPr>
            <a:r>
              <a:rPr lang="ar-SA" dirty="0">
                <a:ea typeface="Calibri"/>
                <a:cs typeface="Simplified Arabic"/>
              </a:rPr>
              <a:t>في 28/10 باعت الى شركة زهير التجارية بضاعة بمبلغ 5000 دينار بالفاتورة المرقمة 16.</a:t>
            </a:r>
            <a:endParaRPr lang="en-US" sz="2400" dirty="0">
              <a:ea typeface="Calibri"/>
              <a:cs typeface="Arial"/>
            </a:endParaRPr>
          </a:p>
          <a:p>
            <a:pPr marL="0" indent="0" algn="r" rtl="1">
              <a:buNone/>
            </a:pPr>
            <a:endParaRPr lang="en-US" dirty="0"/>
          </a:p>
        </p:txBody>
      </p:sp>
    </p:spTree>
    <p:extLst>
      <p:ext uri="{BB962C8B-B14F-4D97-AF65-F5344CB8AC3E}">
        <p14:creationId xmlns:p14="http://schemas.microsoft.com/office/powerpoint/2010/main" val="42810017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33400"/>
            <a:ext cx="7315200" cy="5592763"/>
          </a:xfrm>
        </p:spPr>
        <p:txBody>
          <a:bodyPr>
            <a:normAutofit/>
          </a:bodyPr>
          <a:lstStyle/>
          <a:p>
            <a:pPr marL="0" marR="0" indent="0" algn="justLow" rtl="1">
              <a:lnSpc>
                <a:spcPct val="115000"/>
              </a:lnSpc>
              <a:spcBef>
                <a:spcPts val="0"/>
              </a:spcBef>
              <a:spcAft>
                <a:spcPts val="0"/>
              </a:spcAft>
              <a:buNone/>
            </a:pPr>
            <a:r>
              <a:rPr lang="ar-SA" dirty="0">
                <a:ea typeface="Calibri"/>
                <a:cs typeface="Simplified Arabic"/>
              </a:rPr>
              <a:t>فإذا علمت ما يأتي:</a:t>
            </a:r>
            <a:endParaRPr lang="en-US" sz="2400" dirty="0">
              <a:ea typeface="Calibri"/>
              <a:cs typeface="Arial"/>
            </a:endParaRPr>
          </a:p>
          <a:p>
            <a:pPr lvl="0" algn="justLow" rtl="1">
              <a:lnSpc>
                <a:spcPct val="115000"/>
              </a:lnSpc>
              <a:spcBef>
                <a:spcPts val="0"/>
              </a:spcBef>
              <a:buFont typeface="+mj-lt"/>
              <a:buAutoNum type="arabicPeriod"/>
            </a:pPr>
            <a:r>
              <a:rPr lang="ar-SA" dirty="0">
                <a:ea typeface="Calibri"/>
                <a:cs typeface="Simplified Arabic"/>
              </a:rPr>
              <a:t>ان حساب المدينين الاجمالي </a:t>
            </a:r>
            <a:r>
              <a:rPr lang="ar-SA" dirty="0" err="1">
                <a:ea typeface="Calibri"/>
                <a:cs typeface="Simplified Arabic"/>
              </a:rPr>
              <a:t>بالاستاذ</a:t>
            </a:r>
            <a:r>
              <a:rPr lang="ar-SA" dirty="0">
                <a:ea typeface="Calibri"/>
                <a:cs typeface="Simplified Arabic"/>
              </a:rPr>
              <a:t> العام يحمل 66 وان ارقام حسابات الشركات اعلاه هي 28 , 25 , 26 , 21 على التوالي.</a:t>
            </a:r>
            <a:endParaRPr lang="en-US" sz="2400" dirty="0">
              <a:ea typeface="Calibri"/>
              <a:cs typeface="Arial"/>
            </a:endParaRPr>
          </a:p>
          <a:p>
            <a:pPr lvl="0" algn="justLow" rtl="1">
              <a:lnSpc>
                <a:spcPct val="115000"/>
              </a:lnSpc>
              <a:spcBef>
                <a:spcPts val="0"/>
              </a:spcBef>
              <a:buFont typeface="+mj-lt"/>
              <a:buAutoNum type="arabicPeriod"/>
            </a:pPr>
            <a:r>
              <a:rPr lang="ar-SA" dirty="0">
                <a:ea typeface="Calibri"/>
                <a:cs typeface="Simplified Arabic"/>
              </a:rPr>
              <a:t>ان رقم حساب المبيعات الآجلة في الاستاذ العام 38 وكان رصيد هذا الحساب لغاية 21/10 هو 15000 دينار.</a:t>
            </a:r>
            <a:endParaRPr lang="en-US" sz="2400" dirty="0">
              <a:ea typeface="Calibri"/>
              <a:cs typeface="Arial"/>
            </a:endParaRPr>
          </a:p>
          <a:p>
            <a:pPr lvl="0" algn="justLow" rtl="1">
              <a:lnSpc>
                <a:spcPct val="115000"/>
              </a:lnSpc>
              <a:spcBef>
                <a:spcPts val="0"/>
              </a:spcBef>
              <a:buFont typeface="+mj-lt"/>
              <a:buAutoNum type="arabicPeriod"/>
            </a:pPr>
            <a:r>
              <a:rPr lang="ar-SA" dirty="0">
                <a:ea typeface="Calibri"/>
                <a:cs typeface="Simplified Arabic"/>
              </a:rPr>
              <a:t>ان رصيد حساب المدينين الاجمالي في الاستاذ العام لغاية 20/10 هو 40000 دينار وسددوا نصف المستحق عليهم في 25/10 والمرحل من يومية المقبوضات صفحة 2 وكان نصيب بسام من التسديد المذكور 4000 دينار.</a:t>
            </a:r>
            <a:endParaRPr lang="en-US" sz="2400" dirty="0">
              <a:ea typeface="Calibri"/>
              <a:cs typeface="Arial"/>
            </a:endParaRPr>
          </a:p>
          <a:p>
            <a:pPr lvl="0" algn="justLow" rtl="1">
              <a:lnSpc>
                <a:spcPct val="115000"/>
              </a:lnSpc>
              <a:spcBef>
                <a:spcPts val="0"/>
              </a:spcBef>
              <a:buFont typeface="+mj-lt"/>
              <a:buAutoNum type="arabicPeriod"/>
            </a:pPr>
            <a:r>
              <a:rPr lang="ar-SA" dirty="0">
                <a:ea typeface="Calibri"/>
                <a:cs typeface="Simplified Arabic"/>
              </a:rPr>
              <a:t>ان رصيد حساب بسام لغاية 12/10 هو 2000 دينار.</a:t>
            </a:r>
            <a:endParaRPr lang="en-US" sz="2400" dirty="0">
              <a:ea typeface="Calibri"/>
              <a:cs typeface="Arial"/>
            </a:endParaRPr>
          </a:p>
          <a:p>
            <a:pPr marL="0" indent="0" algn="r" rtl="1">
              <a:buNone/>
            </a:pPr>
            <a:endParaRPr lang="en-US" dirty="0"/>
          </a:p>
        </p:txBody>
      </p:sp>
    </p:spTree>
    <p:extLst>
      <p:ext uri="{BB962C8B-B14F-4D97-AF65-F5344CB8AC3E}">
        <p14:creationId xmlns:p14="http://schemas.microsoft.com/office/powerpoint/2010/main" val="112585749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38200"/>
            <a:ext cx="7239000" cy="7620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algn="justLow" rtl="1">
              <a:lnSpc>
                <a:spcPct val="115000"/>
              </a:lnSpc>
              <a:spcBef>
                <a:spcPts val="0"/>
              </a:spcBef>
              <a:spcAft>
                <a:spcPts val="0"/>
              </a:spcAft>
            </a:pPr>
            <a:r>
              <a:rPr lang="ar-SA"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Simplified Arabic"/>
              </a:rPr>
              <a:t>المطلوب: تصوير سجل يومية المبيعات وسجل الاستاذ اللازمة للعمليات اعلاه.</a:t>
            </a:r>
            <a:endParaRPr lang="en-US"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a:xfrm>
            <a:off x="1143000" y="1600201"/>
            <a:ext cx="7086600" cy="609600"/>
          </a:xfrm>
        </p:spPr>
        <p:txBody>
          <a:bodyPr>
            <a:normAutofit/>
          </a:bodyPr>
          <a:lstStyle/>
          <a:p>
            <a:pPr marL="0" marR="0" indent="0" algn="justLow" rtl="1">
              <a:lnSpc>
                <a:spcPct val="115000"/>
              </a:lnSpc>
              <a:spcBef>
                <a:spcPts val="0"/>
              </a:spcBef>
              <a:spcAft>
                <a:spcPts val="0"/>
              </a:spcAft>
              <a:buNone/>
            </a:pPr>
            <a:r>
              <a:rPr lang="ar-SA" dirty="0">
                <a:ea typeface="Calibri"/>
                <a:cs typeface="Simplified Arabic"/>
              </a:rPr>
              <a:t>يومية المبيعات الآجلة:</a:t>
            </a:r>
            <a:endParaRPr lang="en-US" sz="2400" dirty="0">
              <a:ea typeface="Calibri"/>
              <a:cs typeface="Arial"/>
            </a:endParaRPr>
          </a:p>
          <a:p>
            <a:pPr marL="0" indent="0" algn="r" rtl="1">
              <a:buNone/>
            </a:pP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350882447"/>
              </p:ext>
            </p:extLst>
          </p:nvPr>
        </p:nvGraphicFramePr>
        <p:xfrm>
          <a:off x="1066800" y="2209799"/>
          <a:ext cx="7086600" cy="3352800"/>
        </p:xfrm>
        <a:graphic>
          <a:graphicData uri="http://schemas.openxmlformats.org/drawingml/2006/table">
            <a:tbl>
              <a:tblPr rtl="1" firstRow="1" firstCol="1" bandRow="1">
                <a:tableStyleId>{8A107856-5554-42FB-B03E-39F5DBC370BA}</a:tableStyleId>
              </a:tblPr>
              <a:tblGrid>
                <a:gridCol w="1181100">
                  <a:extLst>
                    <a:ext uri="{9D8B030D-6E8A-4147-A177-3AD203B41FA5}">
                      <a16:colId xmlns:a16="http://schemas.microsoft.com/office/drawing/2014/main" val="20000"/>
                    </a:ext>
                  </a:extLst>
                </a:gridCol>
                <a:gridCol w="1181100">
                  <a:extLst>
                    <a:ext uri="{9D8B030D-6E8A-4147-A177-3AD203B41FA5}">
                      <a16:colId xmlns:a16="http://schemas.microsoft.com/office/drawing/2014/main" val="20001"/>
                    </a:ext>
                  </a:extLst>
                </a:gridCol>
                <a:gridCol w="1181100">
                  <a:extLst>
                    <a:ext uri="{9D8B030D-6E8A-4147-A177-3AD203B41FA5}">
                      <a16:colId xmlns:a16="http://schemas.microsoft.com/office/drawing/2014/main" val="20002"/>
                    </a:ext>
                  </a:extLst>
                </a:gridCol>
                <a:gridCol w="1181100">
                  <a:extLst>
                    <a:ext uri="{9D8B030D-6E8A-4147-A177-3AD203B41FA5}">
                      <a16:colId xmlns:a16="http://schemas.microsoft.com/office/drawing/2014/main" val="20003"/>
                    </a:ext>
                  </a:extLst>
                </a:gridCol>
                <a:gridCol w="1181100">
                  <a:extLst>
                    <a:ext uri="{9D8B030D-6E8A-4147-A177-3AD203B41FA5}">
                      <a16:colId xmlns:a16="http://schemas.microsoft.com/office/drawing/2014/main" val="20004"/>
                    </a:ext>
                  </a:extLst>
                </a:gridCol>
                <a:gridCol w="1181100">
                  <a:extLst>
                    <a:ext uri="{9D8B030D-6E8A-4147-A177-3AD203B41FA5}">
                      <a16:colId xmlns:a16="http://schemas.microsoft.com/office/drawing/2014/main" val="20005"/>
                    </a:ext>
                  </a:extLst>
                </a:gridCol>
              </a:tblGrid>
              <a:tr h="670560">
                <a:tc>
                  <a:txBody>
                    <a:bodyPr/>
                    <a:lstStyle/>
                    <a:p>
                      <a:pPr marL="0" marR="0" algn="ctr" rtl="1">
                        <a:lnSpc>
                          <a:spcPct val="115000"/>
                        </a:lnSpc>
                        <a:spcBef>
                          <a:spcPts val="0"/>
                        </a:spcBef>
                        <a:spcAft>
                          <a:spcPts val="0"/>
                        </a:spcAft>
                      </a:pPr>
                      <a:r>
                        <a:rPr lang="ar-SA" sz="1400" dirty="0">
                          <a:effectLst/>
                        </a:rPr>
                        <a:t>تاريخ</a:t>
                      </a:r>
                      <a:endParaRPr lang="en-US" sz="11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رقم الفاتورة</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اسم المدين</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رقم المدين</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الاشارة</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المبلغ</a:t>
                      </a:r>
                      <a:endParaRPr lang="en-US" sz="1100">
                        <a:effectLst/>
                        <a:latin typeface="Calibri"/>
                        <a:ea typeface="Calibri"/>
                        <a:cs typeface="Arial"/>
                      </a:endParaRPr>
                    </a:p>
                  </a:txBody>
                  <a:tcPr marL="68580" marR="68580" marT="0" marB="0"/>
                </a:tc>
                <a:extLst>
                  <a:ext uri="{0D108BD9-81ED-4DB2-BD59-A6C34878D82A}">
                    <a16:rowId xmlns:a16="http://schemas.microsoft.com/office/drawing/2014/main" val="10000"/>
                  </a:ext>
                </a:extLst>
              </a:tr>
              <a:tr h="670560">
                <a:tc>
                  <a:txBody>
                    <a:bodyPr/>
                    <a:lstStyle/>
                    <a:p>
                      <a:pPr marL="0" marR="0" algn="ctr" rtl="1">
                        <a:lnSpc>
                          <a:spcPct val="115000"/>
                        </a:lnSpc>
                        <a:spcBef>
                          <a:spcPts val="0"/>
                        </a:spcBef>
                        <a:spcAft>
                          <a:spcPts val="0"/>
                        </a:spcAft>
                      </a:pPr>
                      <a:r>
                        <a:rPr lang="ar-SA" sz="1400">
                          <a:effectLst/>
                        </a:rPr>
                        <a:t>6/10</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13</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dirty="0">
                          <a:effectLst/>
                        </a:rPr>
                        <a:t>مثنى</a:t>
                      </a:r>
                      <a:endParaRPr lang="en-US" sz="11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28/66</a:t>
                      </a:r>
                      <a:endParaRPr lang="en-US" sz="1100">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400">
                          <a:effectLst/>
                          <a:sym typeface="Wingdings 2"/>
                        </a:rPr>
                        <a:t></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7500</a:t>
                      </a:r>
                      <a:endParaRPr lang="en-US" sz="1100">
                        <a:effectLst/>
                        <a:latin typeface="Calibri"/>
                        <a:ea typeface="Calibri"/>
                        <a:cs typeface="Arial"/>
                      </a:endParaRPr>
                    </a:p>
                  </a:txBody>
                  <a:tcPr marL="68580" marR="68580" marT="0" marB="0"/>
                </a:tc>
                <a:extLst>
                  <a:ext uri="{0D108BD9-81ED-4DB2-BD59-A6C34878D82A}">
                    <a16:rowId xmlns:a16="http://schemas.microsoft.com/office/drawing/2014/main" val="10001"/>
                  </a:ext>
                </a:extLst>
              </a:tr>
              <a:tr h="670560">
                <a:tc>
                  <a:txBody>
                    <a:bodyPr/>
                    <a:lstStyle/>
                    <a:p>
                      <a:pPr marL="0" marR="0" algn="ctr" rtl="1">
                        <a:lnSpc>
                          <a:spcPct val="115000"/>
                        </a:lnSpc>
                        <a:spcBef>
                          <a:spcPts val="0"/>
                        </a:spcBef>
                        <a:spcAft>
                          <a:spcPts val="0"/>
                        </a:spcAft>
                      </a:pPr>
                      <a:r>
                        <a:rPr lang="ar-SA" sz="1400">
                          <a:effectLst/>
                        </a:rPr>
                        <a:t>13/10</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14</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بسام</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25/66</a:t>
                      </a:r>
                      <a:endParaRPr lang="en-US" sz="1100">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400">
                          <a:effectLst/>
                          <a:sym typeface="Wingdings 2"/>
                        </a:rPr>
                        <a:t></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6000</a:t>
                      </a:r>
                      <a:endParaRPr lang="en-US" sz="1100">
                        <a:effectLst/>
                        <a:latin typeface="Calibri"/>
                        <a:ea typeface="Calibri"/>
                        <a:cs typeface="Arial"/>
                      </a:endParaRPr>
                    </a:p>
                  </a:txBody>
                  <a:tcPr marL="68580" marR="68580" marT="0" marB="0"/>
                </a:tc>
                <a:extLst>
                  <a:ext uri="{0D108BD9-81ED-4DB2-BD59-A6C34878D82A}">
                    <a16:rowId xmlns:a16="http://schemas.microsoft.com/office/drawing/2014/main" val="10002"/>
                  </a:ext>
                </a:extLst>
              </a:tr>
              <a:tr h="670560">
                <a:tc>
                  <a:txBody>
                    <a:bodyPr/>
                    <a:lstStyle/>
                    <a:p>
                      <a:pPr marL="0" marR="0" algn="ctr" rtl="1">
                        <a:lnSpc>
                          <a:spcPct val="115000"/>
                        </a:lnSpc>
                        <a:spcBef>
                          <a:spcPts val="0"/>
                        </a:spcBef>
                        <a:spcAft>
                          <a:spcPts val="0"/>
                        </a:spcAft>
                      </a:pPr>
                      <a:r>
                        <a:rPr lang="ar-SA" sz="1400">
                          <a:effectLst/>
                        </a:rPr>
                        <a:t>21/10</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15</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زياد</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26/66</a:t>
                      </a:r>
                      <a:endParaRPr lang="en-US" sz="1100">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400">
                          <a:effectLst/>
                          <a:sym typeface="Wingdings 2"/>
                        </a:rPr>
                        <a:t></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8000</a:t>
                      </a:r>
                      <a:endParaRPr lang="en-US" sz="1100">
                        <a:effectLst/>
                        <a:latin typeface="Calibri"/>
                        <a:ea typeface="Calibri"/>
                        <a:cs typeface="Arial"/>
                      </a:endParaRPr>
                    </a:p>
                  </a:txBody>
                  <a:tcPr marL="68580" marR="68580" marT="0" marB="0"/>
                </a:tc>
                <a:extLst>
                  <a:ext uri="{0D108BD9-81ED-4DB2-BD59-A6C34878D82A}">
                    <a16:rowId xmlns:a16="http://schemas.microsoft.com/office/drawing/2014/main" val="10003"/>
                  </a:ext>
                </a:extLst>
              </a:tr>
              <a:tr h="670560">
                <a:tc>
                  <a:txBody>
                    <a:bodyPr/>
                    <a:lstStyle/>
                    <a:p>
                      <a:pPr marL="0" marR="0" algn="ctr" rtl="1">
                        <a:lnSpc>
                          <a:spcPct val="115000"/>
                        </a:lnSpc>
                        <a:spcBef>
                          <a:spcPts val="0"/>
                        </a:spcBef>
                        <a:spcAft>
                          <a:spcPts val="0"/>
                        </a:spcAft>
                      </a:pPr>
                      <a:r>
                        <a:rPr lang="ar-SA" sz="1400">
                          <a:effectLst/>
                        </a:rPr>
                        <a:t>28/10</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16</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زهير</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21/66</a:t>
                      </a:r>
                      <a:endParaRPr lang="en-US" sz="1100">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400">
                          <a:effectLst/>
                          <a:sym typeface="Wingdings 2"/>
                        </a:rPr>
                        <a:t></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dirty="0">
                          <a:effectLst/>
                        </a:rPr>
                        <a:t>5000</a:t>
                      </a:r>
                      <a:endParaRPr lang="en-US" sz="1100" dirty="0">
                        <a:effectLst/>
                        <a:latin typeface="Calibri"/>
                        <a:ea typeface="Calibri"/>
                        <a:cs typeface="Arial"/>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58539426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706418"/>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algn="justLow" rtl="1">
              <a:lnSpc>
                <a:spcPct val="115000"/>
              </a:lnSpc>
              <a:spcBef>
                <a:spcPts val="0"/>
              </a:spcBef>
              <a:spcAft>
                <a:spcPts val="0"/>
              </a:spcAft>
            </a:pPr>
            <a:r>
              <a:rPr lang="ar-SA"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Simplified Arabic"/>
              </a:rPr>
              <a:t>ثانيا : معالجة البيانات النظام المحاسبي الألى:</a:t>
            </a:r>
            <a:br>
              <a:rPr lang="en-US"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Arial"/>
              </a:rPr>
            </a:b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a:xfrm>
            <a:off x="990600" y="1447800"/>
            <a:ext cx="7086600" cy="4275269"/>
          </a:xfrm>
        </p:spPr>
        <p:txBody>
          <a:bodyPr>
            <a:normAutofit/>
          </a:bodyPr>
          <a:lstStyle/>
          <a:p>
            <a:pPr marL="0" marR="0" indent="0" algn="justLow" rtl="1">
              <a:lnSpc>
                <a:spcPct val="115000"/>
              </a:lnSpc>
              <a:spcBef>
                <a:spcPts val="0"/>
              </a:spcBef>
              <a:spcAft>
                <a:spcPts val="0"/>
              </a:spcAft>
              <a:buNone/>
            </a:pPr>
            <a:r>
              <a:rPr lang="en-US" dirty="0">
                <a:effectLst/>
                <a:latin typeface="Simplified Arabic"/>
                <a:ea typeface="Calibri"/>
                <a:cs typeface="Arial"/>
              </a:rPr>
              <a:t> </a:t>
            </a:r>
            <a:r>
              <a:rPr lang="ar-SA" dirty="0">
                <a:latin typeface="Simplified Arabic"/>
                <a:ea typeface="Calibri"/>
              </a:rPr>
              <a:t>ان معالجة البيانات بالنظام المحاسب الألى تشمل بصورة عامة ثلاثة حالات هي:</a:t>
            </a:r>
            <a:endParaRPr lang="en-US" sz="2400" dirty="0">
              <a:ea typeface="Calibri"/>
              <a:cs typeface="Arial"/>
            </a:endParaRPr>
          </a:p>
          <a:p>
            <a:pPr lvl="0" algn="justLow" rtl="1">
              <a:lnSpc>
                <a:spcPct val="115000"/>
              </a:lnSpc>
              <a:spcBef>
                <a:spcPts val="0"/>
              </a:spcBef>
              <a:buFont typeface="+mj-lt"/>
              <a:buAutoNum type="arabicPeriod"/>
            </a:pPr>
            <a:r>
              <a:rPr lang="ar-SA" dirty="0">
                <a:ea typeface="Calibri"/>
                <a:cs typeface="Simplified Arabic"/>
              </a:rPr>
              <a:t>الاضافة الى الملف الرئيسي.</a:t>
            </a:r>
            <a:endParaRPr lang="en-US" sz="2400" dirty="0">
              <a:ea typeface="Calibri"/>
              <a:cs typeface="Arial"/>
            </a:endParaRPr>
          </a:p>
          <a:p>
            <a:pPr lvl="0" algn="justLow" rtl="1">
              <a:lnSpc>
                <a:spcPct val="115000"/>
              </a:lnSpc>
              <a:spcBef>
                <a:spcPts val="0"/>
              </a:spcBef>
              <a:buFont typeface="+mj-lt"/>
              <a:buAutoNum type="arabicPeriod"/>
            </a:pPr>
            <a:r>
              <a:rPr lang="ar-SA" dirty="0">
                <a:ea typeface="Calibri"/>
                <a:cs typeface="Simplified Arabic"/>
              </a:rPr>
              <a:t>حذف او تحريك من الملف الرئيسي او الشامل.</a:t>
            </a:r>
            <a:endParaRPr lang="en-US" sz="2400" dirty="0">
              <a:ea typeface="Calibri"/>
              <a:cs typeface="Arial"/>
            </a:endParaRPr>
          </a:p>
          <a:p>
            <a:pPr lvl="0" algn="justLow" rtl="1">
              <a:lnSpc>
                <a:spcPct val="115000"/>
              </a:lnSpc>
              <a:spcBef>
                <a:spcPts val="0"/>
              </a:spcBef>
              <a:buFont typeface="+mj-lt"/>
              <a:buAutoNum type="arabicPeriod"/>
            </a:pPr>
            <a:r>
              <a:rPr lang="ar-SA" dirty="0">
                <a:ea typeface="Calibri"/>
                <a:cs typeface="Simplified Arabic"/>
              </a:rPr>
              <a:t>تحديث وتنقيح الرصيد الجاري للملفات الرئيسية .</a:t>
            </a:r>
            <a:endParaRPr lang="en-US" sz="2400" dirty="0">
              <a:ea typeface="Calibri"/>
              <a:cs typeface="Arial"/>
            </a:endParaRPr>
          </a:p>
          <a:p>
            <a:pPr marL="0" marR="0" indent="0" algn="justLow" rtl="1">
              <a:lnSpc>
                <a:spcPct val="115000"/>
              </a:lnSpc>
              <a:spcBef>
                <a:spcPts val="0"/>
              </a:spcBef>
              <a:spcAft>
                <a:spcPts val="0"/>
              </a:spcAft>
              <a:buNone/>
            </a:pPr>
            <a:r>
              <a:rPr lang="ar-SA" dirty="0">
                <a:ea typeface="Calibri"/>
                <a:cs typeface="Simplified Arabic"/>
              </a:rPr>
              <a:t>المثال التالي يمثل حساب احد المدينين تم تحديثه يمثل تأثير عملية المبيعات عليه والتي تحققت في 25 / 7 / 2000 وكما تم اثبات ذلك في الفاتورة رقم 8200 حيث تم بيع بضاعة بمبلغ 200000 دينار الى المدين ذي الرقم 012 وبالتالي اضيف هذا المبلغ الى رصيد حساب المدير السابق الذي كان 1000000 ليصبح 1200000 وهو الرصيد الجاري المحدث وفيما يلي الشكل الذي يوضح تحديث ملف الدائنين.</a:t>
            </a:r>
            <a:endParaRPr lang="en-US" sz="2400" dirty="0">
              <a:ea typeface="Calibri"/>
              <a:cs typeface="Arial"/>
            </a:endParaRPr>
          </a:p>
          <a:p>
            <a:pPr marL="0" indent="0" algn="r" rtl="1">
              <a:buNone/>
            </a:pPr>
            <a:endParaRPr lang="en-US" dirty="0"/>
          </a:p>
        </p:txBody>
      </p:sp>
    </p:spTree>
    <p:extLst>
      <p:ext uri="{BB962C8B-B14F-4D97-AF65-F5344CB8AC3E}">
        <p14:creationId xmlns:p14="http://schemas.microsoft.com/office/powerpoint/2010/main" val="2725955784"/>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14400"/>
            <a:ext cx="7315200" cy="639762"/>
          </a:xfrm>
        </p:spPr>
        <p:txBody>
          <a:bodyPr anchor="t">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algn="justLow" rtl="1">
              <a:lnSpc>
                <a:spcPct val="115000"/>
              </a:lnSpc>
              <a:spcBef>
                <a:spcPts val="0"/>
              </a:spcBef>
              <a:spcAft>
                <a:spcPts val="0"/>
              </a:spcAft>
            </a:pPr>
            <a:r>
              <a:rPr lang="ar-SA" sz="31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a typeface="Calibri"/>
                <a:cs typeface="Simplified Arabic"/>
              </a:rPr>
              <a:t>عملية تحديث ملف الدائنين</a:t>
            </a:r>
            <a:br>
              <a:rPr lang="ar-IQ"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Arial"/>
              </a:rPr>
            </a:b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32580923"/>
              </p:ext>
            </p:extLst>
          </p:nvPr>
        </p:nvGraphicFramePr>
        <p:xfrm>
          <a:off x="1760220" y="1981199"/>
          <a:ext cx="5623560" cy="1600200"/>
        </p:xfrm>
        <a:graphic>
          <a:graphicData uri="http://schemas.openxmlformats.org/drawingml/2006/table">
            <a:tbl>
              <a:tblPr rtl="1" firstRow="1" firstCol="1" bandRow="1">
                <a:tableStyleId>{8A107856-5554-42FB-B03E-39F5DBC370BA}</a:tableStyleId>
              </a:tblPr>
              <a:tblGrid>
                <a:gridCol w="1124585">
                  <a:extLst>
                    <a:ext uri="{9D8B030D-6E8A-4147-A177-3AD203B41FA5}">
                      <a16:colId xmlns:a16="http://schemas.microsoft.com/office/drawing/2014/main" val="20000"/>
                    </a:ext>
                  </a:extLst>
                </a:gridCol>
                <a:gridCol w="1124585">
                  <a:extLst>
                    <a:ext uri="{9D8B030D-6E8A-4147-A177-3AD203B41FA5}">
                      <a16:colId xmlns:a16="http://schemas.microsoft.com/office/drawing/2014/main" val="20001"/>
                    </a:ext>
                  </a:extLst>
                </a:gridCol>
                <a:gridCol w="1124585">
                  <a:extLst>
                    <a:ext uri="{9D8B030D-6E8A-4147-A177-3AD203B41FA5}">
                      <a16:colId xmlns:a16="http://schemas.microsoft.com/office/drawing/2014/main" val="20002"/>
                    </a:ext>
                  </a:extLst>
                </a:gridCol>
                <a:gridCol w="1124585">
                  <a:extLst>
                    <a:ext uri="{9D8B030D-6E8A-4147-A177-3AD203B41FA5}">
                      <a16:colId xmlns:a16="http://schemas.microsoft.com/office/drawing/2014/main" val="20003"/>
                    </a:ext>
                  </a:extLst>
                </a:gridCol>
                <a:gridCol w="1125220">
                  <a:extLst>
                    <a:ext uri="{9D8B030D-6E8A-4147-A177-3AD203B41FA5}">
                      <a16:colId xmlns:a16="http://schemas.microsoft.com/office/drawing/2014/main" val="20004"/>
                    </a:ext>
                  </a:extLst>
                </a:gridCol>
              </a:tblGrid>
              <a:tr h="800100">
                <a:tc>
                  <a:txBody>
                    <a:bodyPr/>
                    <a:lstStyle/>
                    <a:p>
                      <a:pPr marL="0" marR="0" algn="ctr" rtl="1">
                        <a:lnSpc>
                          <a:spcPct val="115000"/>
                        </a:lnSpc>
                        <a:spcBef>
                          <a:spcPts val="0"/>
                        </a:spcBef>
                        <a:spcAft>
                          <a:spcPts val="0"/>
                        </a:spcAft>
                      </a:pPr>
                      <a:r>
                        <a:rPr lang="ar-SA" sz="1400" dirty="0">
                          <a:effectLst/>
                        </a:rPr>
                        <a:t>مبلغ العملية</a:t>
                      </a:r>
                      <a:endParaRPr lang="en-US" sz="11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dirty="0">
                          <a:effectLst/>
                        </a:rPr>
                        <a:t>رقم المستند</a:t>
                      </a:r>
                      <a:endParaRPr lang="en-US" sz="11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dirty="0">
                          <a:effectLst/>
                        </a:rPr>
                        <a:t>تاريخ العملية</a:t>
                      </a:r>
                      <a:endParaRPr lang="en-US" sz="11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dirty="0">
                          <a:effectLst/>
                        </a:rPr>
                        <a:t>نوع العملية</a:t>
                      </a:r>
                      <a:endParaRPr lang="en-US" sz="11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رقم الحساب</a:t>
                      </a:r>
                      <a:endParaRPr lang="en-US" sz="1100">
                        <a:effectLst/>
                        <a:latin typeface="Calibri"/>
                        <a:ea typeface="Calibri"/>
                        <a:cs typeface="Arial"/>
                      </a:endParaRPr>
                    </a:p>
                  </a:txBody>
                  <a:tcPr marL="68580" marR="68580" marT="0" marB="0"/>
                </a:tc>
                <a:extLst>
                  <a:ext uri="{0D108BD9-81ED-4DB2-BD59-A6C34878D82A}">
                    <a16:rowId xmlns:a16="http://schemas.microsoft.com/office/drawing/2014/main" val="10000"/>
                  </a:ext>
                </a:extLst>
              </a:tr>
              <a:tr h="800100">
                <a:tc>
                  <a:txBody>
                    <a:bodyPr/>
                    <a:lstStyle/>
                    <a:p>
                      <a:pPr marL="0" marR="0" algn="ctr" rtl="1">
                        <a:lnSpc>
                          <a:spcPct val="115000"/>
                        </a:lnSpc>
                        <a:spcBef>
                          <a:spcPts val="0"/>
                        </a:spcBef>
                        <a:spcAft>
                          <a:spcPts val="0"/>
                        </a:spcAft>
                      </a:pPr>
                      <a:r>
                        <a:rPr lang="ar-SA" sz="1400">
                          <a:effectLst/>
                        </a:rPr>
                        <a:t>200000</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a:effectLst/>
                        </a:rPr>
                        <a:t>8200</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dirty="0">
                          <a:effectLst/>
                        </a:rPr>
                        <a:t>25/7/2000</a:t>
                      </a:r>
                      <a:endParaRPr lang="en-US" sz="11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dirty="0">
                          <a:effectLst/>
                        </a:rPr>
                        <a:t>مبيعات</a:t>
                      </a:r>
                      <a:endParaRPr lang="en-US" sz="11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ar-SA" sz="1400" dirty="0">
                          <a:effectLst/>
                        </a:rPr>
                        <a:t>012</a:t>
                      </a:r>
                      <a:endParaRPr lang="en-US" sz="1100" dirty="0">
                        <a:effectLst/>
                        <a:latin typeface="Calibri"/>
                        <a:ea typeface="Calibri"/>
                        <a:cs typeface="Arial"/>
                      </a:endParaRPr>
                    </a:p>
                  </a:txBody>
                  <a:tcPr marL="68580" marR="68580" marT="0" marB="0"/>
                </a:tc>
                <a:extLst>
                  <a:ext uri="{0D108BD9-81ED-4DB2-BD59-A6C34878D82A}">
                    <a16:rowId xmlns:a16="http://schemas.microsoft.com/office/drawing/2014/main" val="10001"/>
                  </a:ext>
                </a:extLst>
              </a:tr>
            </a:tbl>
          </a:graphicData>
        </a:graphic>
      </p:graphicFrame>
      <p:sp>
        <p:nvSpPr>
          <p:cNvPr id="8" name="Title 1"/>
          <p:cNvSpPr txBox="1">
            <a:spLocks/>
          </p:cNvSpPr>
          <p:nvPr/>
        </p:nvSpPr>
        <p:spPr>
          <a:xfrm>
            <a:off x="990600" y="3581400"/>
            <a:ext cx="7315200" cy="2438400"/>
          </a:xfrm>
          <a:prstGeom prst="rect">
            <a:avLst/>
          </a:prstGeom>
        </p:spPr>
        <p:txBody>
          <a:bodyPr vert="horz" lIns="91440" tIns="45720" rIns="91440" bIns="45720" rtlCol="0"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Low" rtl="1">
              <a:lnSpc>
                <a:spcPct val="115000"/>
              </a:lnSpc>
              <a:spcBef>
                <a:spcPts val="0"/>
              </a:spcBef>
            </a:pPr>
            <a:r>
              <a:rPr lang="ar-SA" dirty="0">
                <a:ea typeface="Calibri"/>
                <a:cs typeface="Simplified Arabic"/>
              </a:rPr>
              <a:t>وتضمنت عملية المعالجة تحديث ملف المدينين من خلال:</a:t>
            </a:r>
            <a:endParaRPr lang="en-US" sz="3600" dirty="0">
              <a:ea typeface="Calibri"/>
              <a:cs typeface="Arial"/>
            </a:endParaRPr>
          </a:p>
          <a:p>
            <a:pPr marL="342900" marR="0" lvl="0" indent="-342900" algn="justLow" rtl="1">
              <a:lnSpc>
                <a:spcPct val="115000"/>
              </a:lnSpc>
              <a:spcBef>
                <a:spcPts val="0"/>
              </a:spcBef>
              <a:spcAft>
                <a:spcPts val="0"/>
              </a:spcAft>
              <a:buFont typeface="Simplified Arabic"/>
              <a:buChar char="-"/>
            </a:pPr>
            <a:r>
              <a:rPr lang="ar-SA" dirty="0">
                <a:ea typeface="Calibri"/>
                <a:cs typeface="Simplified Arabic"/>
              </a:rPr>
              <a:t> التأكد من تحقق بيانات العملية من خلال تسجيل القيود الخاصة .</a:t>
            </a:r>
            <a:endParaRPr lang="en-US" sz="3600" dirty="0">
              <a:ea typeface="Calibri"/>
              <a:cs typeface="Arial"/>
            </a:endParaRPr>
          </a:p>
          <a:p>
            <a:pPr marL="342900" marR="0" lvl="0" indent="-342900" algn="justLow" rtl="1">
              <a:lnSpc>
                <a:spcPct val="115000"/>
              </a:lnSpc>
              <a:spcBef>
                <a:spcPts val="0"/>
              </a:spcBef>
              <a:spcAft>
                <a:spcPts val="0"/>
              </a:spcAft>
              <a:buFont typeface="Simplified Arabic"/>
              <a:buChar char="-"/>
            </a:pPr>
            <a:r>
              <a:rPr lang="ar-SA" dirty="0">
                <a:ea typeface="Calibri"/>
                <a:cs typeface="Simplified Arabic"/>
              </a:rPr>
              <a:t>الربط بين المفتاح الأولي ( رقم الحساب ) مع ملف العمليات .</a:t>
            </a:r>
            <a:endParaRPr lang="en-US" sz="3600" dirty="0">
              <a:ea typeface="Calibri"/>
              <a:cs typeface="Arial"/>
            </a:endParaRPr>
          </a:p>
          <a:p>
            <a:pPr marL="342900" marR="0" lvl="0" indent="-342900" algn="justLow" rtl="1">
              <a:lnSpc>
                <a:spcPct val="115000"/>
              </a:lnSpc>
              <a:spcBef>
                <a:spcPts val="0"/>
              </a:spcBef>
              <a:spcAft>
                <a:spcPts val="0"/>
              </a:spcAft>
              <a:buFont typeface="Simplified Arabic"/>
              <a:buChar char="-"/>
            </a:pPr>
            <a:r>
              <a:rPr lang="ar-SA" dirty="0">
                <a:ea typeface="Calibri"/>
                <a:cs typeface="Simplified Arabic"/>
              </a:rPr>
              <a:t>اضافة مبلغ العملية إلى الرصيد الجاري لحساب المدينين .</a:t>
            </a:r>
            <a:endParaRPr lang="en-US" sz="3600" dirty="0">
              <a:ea typeface="Calibri"/>
              <a:cs typeface="Arial"/>
            </a:endParaRPr>
          </a:p>
          <a:p>
            <a:pPr algn="justLow" rtl="1">
              <a:lnSpc>
                <a:spcPct val="115000"/>
              </a:lnSpc>
              <a:spcBef>
                <a:spcPts val="0"/>
              </a:spcBef>
            </a:pPr>
            <a:br>
              <a:rPr lang="ar-IQ" sz="3600" dirty="0">
                <a:ea typeface="Calibri"/>
                <a:cs typeface="Arial"/>
              </a:rPr>
            </a:br>
            <a:endParaRPr lang="en-US" dirty="0"/>
          </a:p>
        </p:txBody>
      </p:sp>
    </p:spTree>
    <p:extLst>
      <p:ext uri="{BB962C8B-B14F-4D97-AF65-F5344CB8AC3E}">
        <p14:creationId xmlns:p14="http://schemas.microsoft.com/office/powerpoint/2010/main" val="2269317406"/>
      </p:ext>
    </p:extLst>
  </p:cSld>
  <p:clrMapOvr>
    <a:masterClrMapping/>
  </p:clrMapOvr>
  <p:transition spd="slow">
    <p:randomBar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37</TotalTime>
  <Words>1101</Words>
  <Application>Microsoft Office PowerPoint</Application>
  <PresentationFormat>On-screen Show (4:3)</PresentationFormat>
  <Paragraphs>85</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Century Gothic</vt:lpstr>
      <vt:lpstr>Simplified Arabic</vt:lpstr>
      <vt:lpstr>Times New Roman</vt:lpstr>
      <vt:lpstr>Wingdings 2</vt:lpstr>
      <vt:lpstr>Wingdings 3</vt:lpstr>
      <vt:lpstr>Ion</vt:lpstr>
      <vt:lpstr>نظم المعلومات المحاسبية والمصرفية  للعام الدراسي 2019 – 2020</vt:lpstr>
      <vt:lpstr>سجل الاستاذ العام</vt:lpstr>
      <vt:lpstr>سجل الاستاذ المساعد</vt:lpstr>
      <vt:lpstr>العلاقة بين حسابات الاستاذ المساعد ودفتر الأستاذ العام</vt:lpstr>
      <vt:lpstr>PowerPoint Presentation</vt:lpstr>
      <vt:lpstr>PowerPoint Presentation</vt:lpstr>
      <vt:lpstr>المطلوب: تصوير سجل يومية المبيعات وسجل الاستاذ اللازمة للعمليات اعلاه.</vt:lpstr>
      <vt:lpstr>ثانيا : معالجة البيانات النظام المحاسبي الألى: </vt:lpstr>
      <vt:lpstr>عملية تحديث ملف الدائنين </vt:lpstr>
      <vt:lpstr>ان معالجة البيانات اليا تتم عموما بطريقتين هما : </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نظم المعلومات المحاسبية</dc:title>
  <dc:creator>azhr</dc:creator>
  <cp:lastModifiedBy>asrashnan@gmail.com</cp:lastModifiedBy>
  <cp:revision>5</cp:revision>
  <dcterms:created xsi:type="dcterms:W3CDTF">2020-02-04T18:11:59Z</dcterms:created>
  <dcterms:modified xsi:type="dcterms:W3CDTF">2020-03-10T20:09:45Z</dcterms:modified>
</cp:coreProperties>
</file>