
<file path=[Content_Types].xml><?xml version="1.0" encoding="utf-8"?>
<Types xmlns="http://schemas.openxmlformats.org/package/2006/content-types">
  <Default Extension="jpeg" ContentType="image/jpe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76" r:id="rId1"/>
  </p:sldMasterIdLst>
  <p:sldIdLst>
    <p:sldId id="256" r:id="rId2"/>
    <p:sldId id="257" r:id="rId3"/>
    <p:sldId id="258" r:id="rId4"/>
    <p:sldId id="266" r:id="rId5"/>
    <p:sldId id="267" r:id="rId6"/>
    <p:sldId id="268" r:id="rId7"/>
    <p:sldId id="269" r:id="rId8"/>
    <p:sldId id="270" r:id="rId9"/>
    <p:sldId id="271" r:id="rId10"/>
    <p:sldId id="272" r:id="rId11"/>
    <p:sldId id="273" r:id="rId12"/>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مقطع افتراضي" id="{C62B4825-3C95-4CF1-B696-17E3F2F813B5}">
          <p14:sldIdLst>
            <p14:sldId id="256"/>
            <p14:sldId id="257"/>
            <p14:sldId id="258"/>
            <p14:sldId id="266"/>
            <p14:sldId id="267"/>
            <p14:sldId id="268"/>
            <p14:sldId id="269"/>
            <p14:sldId id="270"/>
            <p14:sldId id="271"/>
            <p14:sldId id="272"/>
            <p14:sldId id="273"/>
          </p14:sldIdLst>
        </p14:section>
        <p14:section name="مقطع بدون عنوان" id="{A6F47876-E4D8-40C5-993C-01AE6A4CACAC}">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80166" autoAdjust="0"/>
    <p:restoredTop sz="94227" autoAdjust="0"/>
  </p:normalViewPr>
  <p:slideViewPr>
    <p:cSldViewPr>
      <p:cViewPr varScale="1">
        <p:scale>
          <a:sx n="69" d="100"/>
          <a:sy n="69" d="100"/>
        </p:scale>
        <p:origin x="315" y="3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ar-SA"/>
              <a:t>انقر لتحرير نمط العنوان الرئيسي</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ar-SA"/>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9F2F04B2-A0BE-4241-9163-6334B354ECE9}" type="datetimeFigureOut">
              <a:rPr lang="ar-IQ" smtClean="0"/>
              <a:t>26/07/1441</a:t>
            </a:fld>
            <a:endParaRPr lang="ar-IQ" dirty="0"/>
          </a:p>
        </p:txBody>
      </p:sp>
      <p:sp>
        <p:nvSpPr>
          <p:cNvPr id="5" name="Footer Placeholder 4"/>
          <p:cNvSpPr>
            <a:spLocks noGrp="1"/>
          </p:cNvSpPr>
          <p:nvPr>
            <p:ph type="ftr" sz="quarter" idx="11"/>
          </p:nvPr>
        </p:nvSpPr>
        <p:spPr/>
        <p:txBody>
          <a:bodyPr/>
          <a:lstStyle/>
          <a:p>
            <a:endParaRPr lang="ar-IQ" dirty="0"/>
          </a:p>
        </p:txBody>
      </p:sp>
      <p:sp>
        <p:nvSpPr>
          <p:cNvPr id="6" name="Slide Number Placeholder 5"/>
          <p:cNvSpPr>
            <a:spLocks noGrp="1"/>
          </p:cNvSpPr>
          <p:nvPr>
            <p:ph type="sldNum" sz="quarter" idx="12"/>
          </p:nvPr>
        </p:nvSpPr>
        <p:spPr/>
        <p:txBody>
          <a:bodyPr/>
          <a:lstStyle/>
          <a:p>
            <a:fld id="{74074204-74CE-47F0-9FF9-1E844A206CF1}" type="slidenum">
              <a:rPr lang="ar-IQ" smtClean="0"/>
              <a:t>‹#›</a:t>
            </a:fld>
            <a:endParaRPr lang="ar-IQ"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9F2F04B2-A0BE-4241-9163-6334B354ECE9}" type="datetimeFigureOut">
              <a:rPr lang="ar-IQ" smtClean="0"/>
              <a:t>26/07/1441</a:t>
            </a:fld>
            <a:endParaRPr lang="ar-IQ" dirty="0"/>
          </a:p>
        </p:txBody>
      </p:sp>
      <p:sp>
        <p:nvSpPr>
          <p:cNvPr id="5" name="Footer Placeholder 4"/>
          <p:cNvSpPr>
            <a:spLocks noGrp="1"/>
          </p:cNvSpPr>
          <p:nvPr>
            <p:ph type="ftr" sz="quarter" idx="11"/>
          </p:nvPr>
        </p:nvSpPr>
        <p:spPr/>
        <p:txBody>
          <a:bodyPr/>
          <a:lstStyle/>
          <a:p>
            <a:endParaRPr lang="ar-IQ" dirty="0"/>
          </a:p>
        </p:txBody>
      </p:sp>
      <p:sp>
        <p:nvSpPr>
          <p:cNvPr id="6" name="Slide Number Placeholder 5"/>
          <p:cNvSpPr>
            <a:spLocks noGrp="1"/>
          </p:cNvSpPr>
          <p:nvPr>
            <p:ph type="sldNum" sz="quarter" idx="12"/>
          </p:nvPr>
        </p:nvSpPr>
        <p:spPr/>
        <p:txBody>
          <a:bodyPr/>
          <a:lstStyle/>
          <a:p>
            <a:fld id="{74074204-74CE-47F0-9FF9-1E844A206CF1}" type="slidenum">
              <a:rPr lang="ar-IQ" smtClean="0"/>
              <a:t>‹#›</a:t>
            </a:fld>
            <a:endParaRPr lang="ar-IQ"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9F2F04B2-A0BE-4241-9163-6334B354ECE9}" type="datetimeFigureOut">
              <a:rPr lang="ar-IQ" smtClean="0"/>
              <a:t>26/07/1441</a:t>
            </a:fld>
            <a:endParaRPr lang="ar-IQ" dirty="0"/>
          </a:p>
        </p:txBody>
      </p:sp>
      <p:sp>
        <p:nvSpPr>
          <p:cNvPr id="5" name="Footer Placeholder 4"/>
          <p:cNvSpPr>
            <a:spLocks noGrp="1"/>
          </p:cNvSpPr>
          <p:nvPr>
            <p:ph type="ftr" sz="quarter" idx="11"/>
          </p:nvPr>
        </p:nvSpPr>
        <p:spPr/>
        <p:txBody>
          <a:bodyPr/>
          <a:lstStyle/>
          <a:p>
            <a:endParaRPr lang="ar-IQ" dirty="0"/>
          </a:p>
        </p:txBody>
      </p:sp>
      <p:sp>
        <p:nvSpPr>
          <p:cNvPr id="6" name="Slide Number Placeholder 5"/>
          <p:cNvSpPr>
            <a:spLocks noGrp="1"/>
          </p:cNvSpPr>
          <p:nvPr>
            <p:ph type="sldNum" sz="quarter" idx="12"/>
          </p:nvPr>
        </p:nvSpPr>
        <p:spPr/>
        <p:txBody>
          <a:bodyPr/>
          <a:lstStyle/>
          <a:p>
            <a:fld id="{74074204-74CE-47F0-9FF9-1E844A206CF1}" type="slidenum">
              <a:rPr lang="ar-IQ" smtClean="0"/>
              <a:t>‹#›</a:t>
            </a:fld>
            <a:endParaRPr lang="ar-IQ"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Content Placeholder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9F2F04B2-A0BE-4241-9163-6334B354ECE9}" type="datetimeFigureOut">
              <a:rPr lang="ar-IQ" smtClean="0"/>
              <a:t>26/07/1441</a:t>
            </a:fld>
            <a:endParaRPr lang="ar-IQ" dirty="0"/>
          </a:p>
        </p:txBody>
      </p:sp>
      <p:sp>
        <p:nvSpPr>
          <p:cNvPr id="5" name="Footer Placeholder 4"/>
          <p:cNvSpPr>
            <a:spLocks noGrp="1"/>
          </p:cNvSpPr>
          <p:nvPr>
            <p:ph type="ftr" sz="quarter" idx="11"/>
          </p:nvPr>
        </p:nvSpPr>
        <p:spPr/>
        <p:txBody>
          <a:bodyPr/>
          <a:lstStyle/>
          <a:p>
            <a:endParaRPr lang="ar-IQ" dirty="0"/>
          </a:p>
        </p:txBody>
      </p:sp>
      <p:sp>
        <p:nvSpPr>
          <p:cNvPr id="6" name="Slide Number Placeholder 5"/>
          <p:cNvSpPr>
            <a:spLocks noGrp="1"/>
          </p:cNvSpPr>
          <p:nvPr>
            <p:ph type="sldNum" sz="quarter" idx="12"/>
          </p:nvPr>
        </p:nvSpPr>
        <p:spPr/>
        <p:txBody>
          <a:bodyPr/>
          <a:lstStyle/>
          <a:p>
            <a:fld id="{74074204-74CE-47F0-9FF9-1E844A206CF1}" type="slidenum">
              <a:rPr lang="ar-IQ" smtClean="0"/>
              <a:t>‹#›</a:t>
            </a:fld>
            <a:endParaRPr lang="ar-IQ"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ar-SA"/>
              <a:t>انقر لتحرير نمط العنوان الرئيسي</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ar-SA"/>
              <a:t>انقر لتحرير أنماط النص الرئيسي</a:t>
            </a:r>
          </a:p>
        </p:txBody>
      </p:sp>
      <p:sp>
        <p:nvSpPr>
          <p:cNvPr id="4" name="Date Placeholder 3"/>
          <p:cNvSpPr>
            <a:spLocks noGrp="1"/>
          </p:cNvSpPr>
          <p:nvPr>
            <p:ph type="dt" sz="half" idx="10"/>
          </p:nvPr>
        </p:nvSpPr>
        <p:spPr/>
        <p:txBody>
          <a:bodyPr/>
          <a:lstStyle/>
          <a:p>
            <a:fld id="{9F2F04B2-A0BE-4241-9163-6334B354ECE9}" type="datetimeFigureOut">
              <a:rPr lang="ar-IQ" smtClean="0"/>
              <a:t>26/07/1441</a:t>
            </a:fld>
            <a:endParaRPr lang="ar-IQ" dirty="0"/>
          </a:p>
        </p:txBody>
      </p:sp>
      <p:sp>
        <p:nvSpPr>
          <p:cNvPr id="5" name="Footer Placeholder 4"/>
          <p:cNvSpPr>
            <a:spLocks noGrp="1"/>
          </p:cNvSpPr>
          <p:nvPr>
            <p:ph type="ftr" sz="quarter" idx="11"/>
          </p:nvPr>
        </p:nvSpPr>
        <p:spPr/>
        <p:txBody>
          <a:bodyPr/>
          <a:lstStyle/>
          <a:p>
            <a:endParaRPr lang="ar-IQ" dirty="0"/>
          </a:p>
        </p:txBody>
      </p:sp>
      <p:sp>
        <p:nvSpPr>
          <p:cNvPr id="6" name="Slide Number Placeholder 5"/>
          <p:cNvSpPr>
            <a:spLocks noGrp="1"/>
          </p:cNvSpPr>
          <p:nvPr>
            <p:ph type="sldNum" sz="quarter" idx="12"/>
          </p:nvPr>
        </p:nvSpPr>
        <p:spPr/>
        <p:txBody>
          <a:bodyPr/>
          <a:lstStyle/>
          <a:p>
            <a:fld id="{74074204-74CE-47F0-9FF9-1E844A206CF1}" type="slidenum">
              <a:rPr lang="ar-IQ" smtClean="0"/>
              <a:t>‹#›</a:t>
            </a:fld>
            <a:endParaRPr lang="ar-IQ"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9F2F04B2-A0BE-4241-9163-6334B354ECE9}" type="datetimeFigureOut">
              <a:rPr lang="ar-IQ" smtClean="0"/>
              <a:t>26/07/1441</a:t>
            </a:fld>
            <a:endParaRPr lang="ar-IQ" dirty="0"/>
          </a:p>
        </p:txBody>
      </p:sp>
      <p:sp>
        <p:nvSpPr>
          <p:cNvPr id="6" name="Footer Placeholder 5"/>
          <p:cNvSpPr>
            <a:spLocks noGrp="1"/>
          </p:cNvSpPr>
          <p:nvPr>
            <p:ph type="ftr" sz="quarter" idx="11"/>
          </p:nvPr>
        </p:nvSpPr>
        <p:spPr/>
        <p:txBody>
          <a:bodyPr/>
          <a:lstStyle/>
          <a:p>
            <a:endParaRPr lang="ar-IQ" dirty="0"/>
          </a:p>
        </p:txBody>
      </p:sp>
      <p:sp>
        <p:nvSpPr>
          <p:cNvPr id="7" name="Slide Number Placeholder 6"/>
          <p:cNvSpPr>
            <a:spLocks noGrp="1"/>
          </p:cNvSpPr>
          <p:nvPr>
            <p:ph type="sldNum" sz="quarter" idx="12"/>
          </p:nvPr>
        </p:nvSpPr>
        <p:spPr/>
        <p:txBody>
          <a:bodyPr/>
          <a:lstStyle/>
          <a:p>
            <a:fld id="{74074204-74CE-47F0-9FF9-1E844A206CF1}" type="slidenum">
              <a:rPr lang="ar-IQ" smtClean="0"/>
              <a:t>‹#›</a:t>
            </a:fld>
            <a:endParaRPr lang="ar-IQ" dirty="0"/>
          </a:p>
        </p:txBody>
      </p:sp>
      <p:sp>
        <p:nvSpPr>
          <p:cNvPr id="8" name="Title 7"/>
          <p:cNvSpPr>
            <a:spLocks noGrp="1"/>
          </p:cNvSpPr>
          <p:nvPr>
            <p:ph type="title"/>
          </p:nvPr>
        </p:nvSpPr>
        <p:spPr/>
        <p:txBody>
          <a:bodyPr/>
          <a:lstStyle/>
          <a:p>
            <a:r>
              <a:rPr lang="ar-SA"/>
              <a:t>انقر لتحرير نمط العنوان الرئيسي</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a:t>انقر لتحرير نمط العنوان الرئيسي</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ar-SA"/>
              <a:t>انقر لتحرير أنماط النص الرئيسي</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ar-SA"/>
              <a:t>انقر لتحرير أنماط النص الرئيسي</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9F2F04B2-A0BE-4241-9163-6334B354ECE9}" type="datetimeFigureOut">
              <a:rPr lang="ar-IQ" smtClean="0"/>
              <a:t>26/07/1441</a:t>
            </a:fld>
            <a:endParaRPr lang="ar-IQ" dirty="0"/>
          </a:p>
        </p:txBody>
      </p:sp>
      <p:sp>
        <p:nvSpPr>
          <p:cNvPr id="8" name="Footer Placeholder 7"/>
          <p:cNvSpPr>
            <a:spLocks noGrp="1"/>
          </p:cNvSpPr>
          <p:nvPr>
            <p:ph type="ftr" sz="quarter" idx="11"/>
          </p:nvPr>
        </p:nvSpPr>
        <p:spPr/>
        <p:txBody>
          <a:bodyPr/>
          <a:lstStyle/>
          <a:p>
            <a:endParaRPr lang="ar-IQ" dirty="0"/>
          </a:p>
        </p:txBody>
      </p:sp>
      <p:sp>
        <p:nvSpPr>
          <p:cNvPr id="9" name="Slide Number Placeholder 8"/>
          <p:cNvSpPr>
            <a:spLocks noGrp="1"/>
          </p:cNvSpPr>
          <p:nvPr>
            <p:ph type="sldNum" sz="quarter" idx="12"/>
          </p:nvPr>
        </p:nvSpPr>
        <p:spPr/>
        <p:txBody>
          <a:bodyPr/>
          <a:lstStyle/>
          <a:p>
            <a:fld id="{74074204-74CE-47F0-9FF9-1E844A206CF1}" type="slidenum">
              <a:rPr lang="ar-IQ" smtClean="0"/>
              <a:t>‹#›</a:t>
            </a:fld>
            <a:endParaRPr lang="ar-IQ"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Date Placeholder 2"/>
          <p:cNvSpPr>
            <a:spLocks noGrp="1"/>
          </p:cNvSpPr>
          <p:nvPr>
            <p:ph type="dt" sz="half" idx="10"/>
          </p:nvPr>
        </p:nvSpPr>
        <p:spPr/>
        <p:txBody>
          <a:bodyPr/>
          <a:lstStyle/>
          <a:p>
            <a:fld id="{9F2F04B2-A0BE-4241-9163-6334B354ECE9}" type="datetimeFigureOut">
              <a:rPr lang="ar-IQ" smtClean="0"/>
              <a:t>26/07/1441</a:t>
            </a:fld>
            <a:endParaRPr lang="ar-IQ" dirty="0"/>
          </a:p>
        </p:txBody>
      </p:sp>
      <p:sp>
        <p:nvSpPr>
          <p:cNvPr id="4" name="Footer Placeholder 3"/>
          <p:cNvSpPr>
            <a:spLocks noGrp="1"/>
          </p:cNvSpPr>
          <p:nvPr>
            <p:ph type="ftr" sz="quarter" idx="11"/>
          </p:nvPr>
        </p:nvSpPr>
        <p:spPr/>
        <p:txBody>
          <a:bodyPr/>
          <a:lstStyle/>
          <a:p>
            <a:endParaRPr lang="ar-IQ" dirty="0"/>
          </a:p>
        </p:txBody>
      </p:sp>
      <p:sp>
        <p:nvSpPr>
          <p:cNvPr id="5" name="Slide Number Placeholder 4"/>
          <p:cNvSpPr>
            <a:spLocks noGrp="1"/>
          </p:cNvSpPr>
          <p:nvPr>
            <p:ph type="sldNum" sz="quarter" idx="12"/>
          </p:nvPr>
        </p:nvSpPr>
        <p:spPr/>
        <p:txBody>
          <a:bodyPr/>
          <a:lstStyle/>
          <a:p>
            <a:fld id="{74074204-74CE-47F0-9FF9-1E844A206CF1}" type="slidenum">
              <a:rPr lang="ar-IQ" smtClean="0"/>
              <a:t>‹#›</a:t>
            </a:fld>
            <a:endParaRPr lang="ar-IQ"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2F04B2-A0BE-4241-9163-6334B354ECE9}" type="datetimeFigureOut">
              <a:rPr lang="ar-IQ" smtClean="0"/>
              <a:t>26/07/1441</a:t>
            </a:fld>
            <a:endParaRPr lang="ar-IQ" dirty="0"/>
          </a:p>
        </p:txBody>
      </p:sp>
      <p:sp>
        <p:nvSpPr>
          <p:cNvPr id="3" name="Footer Placeholder 2"/>
          <p:cNvSpPr>
            <a:spLocks noGrp="1"/>
          </p:cNvSpPr>
          <p:nvPr>
            <p:ph type="ftr" sz="quarter" idx="11"/>
          </p:nvPr>
        </p:nvSpPr>
        <p:spPr/>
        <p:txBody>
          <a:bodyPr/>
          <a:lstStyle/>
          <a:p>
            <a:endParaRPr lang="ar-IQ" dirty="0"/>
          </a:p>
        </p:txBody>
      </p:sp>
      <p:sp>
        <p:nvSpPr>
          <p:cNvPr id="4" name="Slide Number Placeholder 3"/>
          <p:cNvSpPr>
            <a:spLocks noGrp="1"/>
          </p:cNvSpPr>
          <p:nvPr>
            <p:ph type="sldNum" sz="quarter" idx="12"/>
          </p:nvPr>
        </p:nvSpPr>
        <p:spPr/>
        <p:txBody>
          <a:bodyPr/>
          <a:lstStyle/>
          <a:p>
            <a:fld id="{74074204-74CE-47F0-9FF9-1E844A206CF1}" type="slidenum">
              <a:rPr lang="ar-IQ" smtClean="0"/>
              <a:t>‹#›</a:t>
            </a:fld>
            <a:endParaRPr lang="ar-IQ"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ar-SA"/>
              <a:t>انقر لتحرير نمط العنوان الرئيسي</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ar-SA"/>
              <a:t>انقر لتحرير أنماط النص الرئيسي</a:t>
            </a:r>
          </a:p>
        </p:txBody>
      </p:sp>
      <p:sp>
        <p:nvSpPr>
          <p:cNvPr id="5" name="Date Placeholder 4"/>
          <p:cNvSpPr>
            <a:spLocks noGrp="1"/>
          </p:cNvSpPr>
          <p:nvPr>
            <p:ph type="dt" sz="half" idx="10"/>
          </p:nvPr>
        </p:nvSpPr>
        <p:spPr/>
        <p:txBody>
          <a:bodyPr/>
          <a:lstStyle/>
          <a:p>
            <a:fld id="{9F2F04B2-A0BE-4241-9163-6334B354ECE9}" type="datetimeFigureOut">
              <a:rPr lang="ar-IQ" smtClean="0"/>
              <a:t>26/07/1441</a:t>
            </a:fld>
            <a:endParaRPr lang="ar-IQ"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ar-IQ"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74074204-74CE-47F0-9FF9-1E844A206CF1}" type="slidenum">
              <a:rPr lang="ar-IQ" smtClean="0"/>
              <a:t>‹#›</a:t>
            </a:fld>
            <a:endParaRPr lang="ar-IQ"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ar-SA" dirty="0"/>
              <a:t>انقر فوق الأيقونة لإضافة صورة</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ar-SA"/>
              <a:t>انقر لتحرير نمط العنوان الرئيسي</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9F2F04B2-A0BE-4241-9163-6334B354ECE9}" type="datetimeFigureOut">
              <a:rPr lang="ar-IQ" smtClean="0"/>
              <a:t>26/07/1441</a:t>
            </a:fld>
            <a:endParaRPr lang="ar-IQ" dirty="0"/>
          </a:p>
        </p:txBody>
      </p:sp>
      <p:sp>
        <p:nvSpPr>
          <p:cNvPr id="6" name="Footer Placeholder 5"/>
          <p:cNvSpPr>
            <a:spLocks noGrp="1"/>
          </p:cNvSpPr>
          <p:nvPr>
            <p:ph type="ftr" sz="quarter" idx="11"/>
          </p:nvPr>
        </p:nvSpPr>
        <p:spPr/>
        <p:txBody>
          <a:bodyPr/>
          <a:lstStyle/>
          <a:p>
            <a:endParaRPr lang="ar-IQ" dirty="0"/>
          </a:p>
        </p:txBody>
      </p:sp>
      <p:sp>
        <p:nvSpPr>
          <p:cNvPr id="7" name="Slide Number Placeholder 6"/>
          <p:cNvSpPr>
            <a:spLocks noGrp="1"/>
          </p:cNvSpPr>
          <p:nvPr>
            <p:ph type="sldNum" sz="quarter" idx="12"/>
          </p:nvPr>
        </p:nvSpPr>
        <p:spPr/>
        <p:txBody>
          <a:bodyPr/>
          <a:lstStyle/>
          <a:p>
            <a:fld id="{74074204-74CE-47F0-9FF9-1E844A206CF1}" type="slidenum">
              <a:rPr lang="ar-IQ" smtClean="0"/>
              <a:t>‹#›</a:t>
            </a:fld>
            <a:endParaRPr lang="ar-IQ"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9F2F04B2-A0BE-4241-9163-6334B354ECE9}" type="datetimeFigureOut">
              <a:rPr lang="ar-IQ" smtClean="0"/>
              <a:t>26/07/1441</a:t>
            </a:fld>
            <a:endParaRPr lang="ar-IQ"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ar-IQ"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74074204-74CE-47F0-9FF9-1E844A206CF1}" type="slidenum">
              <a:rPr lang="ar-IQ" smtClean="0"/>
              <a:t>‹#›</a:t>
            </a:fld>
            <a:endParaRPr lang="ar-IQ" dirty="0"/>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defTabSz="914400" rtl="1"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r" defTabSz="914400" rtl="1"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audio" Target="../media/audio6.wav"/><Relationship Id="rId2" Type="http://schemas.openxmlformats.org/officeDocument/2006/relationships/audio" Target="../media/audio6.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6.wav"/><Relationship Id="rId2" Type="http://schemas.openxmlformats.org/officeDocument/2006/relationships/audio" Target="../media/audio6.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3.wav"/><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3.wav"/><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2.wav"/><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5.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5509" y="548680"/>
            <a:ext cx="8638491" cy="2391218"/>
          </a:xfrm>
        </p:spPr>
        <p:txBody>
          <a:bodyPr>
            <a:noAutofit/>
          </a:bodyPr>
          <a:lstStyle/>
          <a:p>
            <a:pPr algn="ctr"/>
            <a:r>
              <a:rPr lang="ar-IQ" sz="5400" b="1" cap="none" dirty="0">
                <a:solidFill>
                  <a:schemeClr val="tx1"/>
                </a:solidFill>
                <a:latin typeface="Century Gothic" panose="020B0502020202020204"/>
                <a:cs typeface="Times New Roman" panose="02020603050405020304" pitchFamily="18" charset="0"/>
              </a:rPr>
              <a:t>نظم المعلومات المحاسبية والمصرفية </a:t>
            </a:r>
            <a:br>
              <a:rPr lang="ar-IQ" sz="5400" b="1" cap="none" dirty="0">
                <a:solidFill>
                  <a:schemeClr val="tx1"/>
                </a:solidFill>
                <a:latin typeface="Century Gothic" panose="020B0502020202020204"/>
                <a:cs typeface="Times New Roman" panose="02020603050405020304" pitchFamily="18" charset="0"/>
              </a:rPr>
            </a:br>
            <a:r>
              <a:rPr lang="ar-IQ" sz="5400" b="1" cap="none" dirty="0">
                <a:solidFill>
                  <a:schemeClr val="tx1"/>
                </a:solidFill>
                <a:latin typeface="Century Gothic" panose="020B0502020202020204"/>
                <a:cs typeface="Times New Roman" panose="02020603050405020304" pitchFamily="18" charset="0"/>
              </a:rPr>
              <a:t>للعام الدراسي 2019 – 2020</a:t>
            </a:r>
            <a:endParaRPr lang="ar-IQ" sz="9600" b="1" dirty="0">
              <a:solidFill>
                <a:schemeClr val="tx1"/>
              </a:solidFill>
              <a:effectLst>
                <a:outerShdw blurRad="38100" dist="38100" dir="2700000" algn="tl">
                  <a:srgbClr val="000000">
                    <a:alpha val="43137"/>
                  </a:srgbClr>
                </a:outerShdw>
              </a:effectLst>
            </a:endParaRPr>
          </a:p>
        </p:txBody>
      </p:sp>
      <p:sp>
        <p:nvSpPr>
          <p:cNvPr id="11" name="عنصر نائب للمحتوى 10"/>
          <p:cNvSpPr>
            <a:spLocks noGrp="1"/>
          </p:cNvSpPr>
          <p:nvPr>
            <p:ph idx="1"/>
          </p:nvPr>
        </p:nvSpPr>
        <p:spPr>
          <a:xfrm>
            <a:off x="683568" y="3918102"/>
            <a:ext cx="8388424" cy="2898320"/>
          </a:xfrm>
          <a:noFill/>
          <a:ln>
            <a:solidFill>
              <a:schemeClr val="accent1"/>
            </a:solidFill>
          </a:ln>
          <a:effectLst>
            <a:innerShdw blurRad="63500" dist="50800" dir="2700000">
              <a:prstClr val="black">
                <a:alpha val="50000"/>
              </a:prstClr>
            </a:innerShdw>
          </a:effectLst>
        </p:spPr>
        <p:txBody>
          <a:bodyPr>
            <a:normAutofit/>
          </a:bodyPr>
          <a:lstStyle/>
          <a:p>
            <a:pPr marL="0" indent="0"/>
            <a:r>
              <a:rPr lang="ar-IQ" dirty="0">
                <a:solidFill>
                  <a:srgbClr val="C00000"/>
                </a:solidFill>
              </a:rPr>
              <a:t>الجامعة المستنصرية / كلية الادارة والاقتصاد </a:t>
            </a:r>
          </a:p>
          <a:p>
            <a:pPr marL="0" indent="0"/>
            <a:r>
              <a:rPr lang="ar-IQ" dirty="0">
                <a:solidFill>
                  <a:srgbClr val="C00000"/>
                </a:solidFill>
              </a:rPr>
              <a:t>قسم العلوم المالية والمصرفية </a:t>
            </a:r>
          </a:p>
          <a:p>
            <a:pPr marL="0" indent="0"/>
            <a:r>
              <a:rPr lang="ar-IQ" dirty="0">
                <a:solidFill>
                  <a:srgbClr val="C00000"/>
                </a:solidFill>
              </a:rPr>
              <a:t> المرحلة اللرابعة / ك 1 م 5 </a:t>
            </a:r>
          </a:p>
          <a:p>
            <a:pPr marL="0" indent="0"/>
            <a:r>
              <a:rPr lang="ar-IQ" dirty="0">
                <a:solidFill>
                  <a:srgbClr val="C00000"/>
                </a:solidFill>
              </a:rPr>
              <a:t>مدرس المادة : م . م اسراء شنان ثابت </a:t>
            </a:r>
          </a:p>
        </p:txBody>
      </p:sp>
    </p:spTree>
    <p:extLst>
      <p:ext uri="{BB962C8B-B14F-4D97-AF65-F5344CB8AC3E}">
        <p14:creationId xmlns:p14="http://schemas.microsoft.com/office/powerpoint/2010/main" val="1137137209"/>
      </p:ext>
    </p:extLst>
  </p:cSld>
  <p:clrMapOvr>
    <a:masterClrMapping/>
  </p:clrMapOvr>
  <mc:AlternateContent xmlns:mc="http://schemas.openxmlformats.org/markup-compatibility/2006" xmlns:p14="http://schemas.microsoft.com/office/powerpoint/2010/main">
    <mc:Choice Requires="p14">
      <p:transition spd="slow" p14:dur="4000">
        <p14:vortex/>
        <p:sndAc>
          <p:stSnd>
            <p:snd r:embed="rId2" name="drumroll.wav"/>
          </p:stSnd>
        </p:sndAc>
      </p:transition>
    </mc:Choice>
    <mc:Fallback xmlns="">
      <p:transition spd="slow">
        <p:fade/>
        <p:sndAc>
          <p:stSnd>
            <p:snd r:embed="rId3" name="drumroll.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6" presetClass="entr" presetSubtype="21" fill="hold" grpId="0" nodeType="afterEffect">
                                  <p:stCondLst>
                                    <p:cond delay="0"/>
                                  </p:stCondLst>
                                  <p:childTnLst>
                                    <p:set>
                                      <p:cBhvr>
                                        <p:cTn id="12" dur="1" fill="hold">
                                          <p:stCondLst>
                                            <p:cond delay="0"/>
                                          </p:stCondLst>
                                        </p:cTn>
                                        <p:tgtEl>
                                          <p:spTgt spid="11">
                                            <p:bg/>
                                          </p:spTgt>
                                        </p:tgtEl>
                                        <p:attrNameLst>
                                          <p:attrName>style.visibility</p:attrName>
                                        </p:attrNameLst>
                                      </p:cBhvr>
                                      <p:to>
                                        <p:strVal val="visible"/>
                                      </p:to>
                                    </p:set>
                                    <p:animEffect transition="in" filter="barn(inVertical)">
                                      <p:cBhvr>
                                        <p:cTn id="13" dur="500"/>
                                        <p:tgtEl>
                                          <p:spTgt spid="11">
                                            <p:bg/>
                                          </p:spTgt>
                                        </p:tgtEl>
                                      </p:cBhvr>
                                    </p:animEffect>
                                  </p:childTnLst>
                                </p:cTn>
                              </p:par>
                            </p:childTnLst>
                          </p:cTn>
                        </p:par>
                        <p:par>
                          <p:cTn id="14" fill="hold">
                            <p:stCondLst>
                              <p:cond delay="1500"/>
                            </p:stCondLst>
                            <p:childTnLst>
                              <p:par>
                                <p:cTn id="15" presetID="16" presetClass="entr" presetSubtype="21" fill="hold" grpId="0" nodeType="afterEffect">
                                  <p:stCondLst>
                                    <p:cond delay="0"/>
                                  </p:stCondLst>
                                  <p:childTnLst>
                                    <p:set>
                                      <p:cBhvr>
                                        <p:cTn id="16" dur="1" fill="hold">
                                          <p:stCondLst>
                                            <p:cond delay="0"/>
                                          </p:stCondLst>
                                        </p:cTn>
                                        <p:tgtEl>
                                          <p:spTgt spid="11">
                                            <p:txEl>
                                              <p:pRg st="0" end="0"/>
                                            </p:txEl>
                                          </p:spTgt>
                                        </p:tgtEl>
                                        <p:attrNameLst>
                                          <p:attrName>style.visibility</p:attrName>
                                        </p:attrNameLst>
                                      </p:cBhvr>
                                      <p:to>
                                        <p:strVal val="visible"/>
                                      </p:to>
                                    </p:set>
                                    <p:animEffect transition="in" filter="barn(inVertical)">
                                      <p:cBhvr>
                                        <p:cTn id="17" dur="500"/>
                                        <p:tgtEl>
                                          <p:spTgt spid="11">
                                            <p:txEl>
                                              <p:pRg st="0" end="0"/>
                                            </p:txEl>
                                          </p:spTgt>
                                        </p:tgtEl>
                                      </p:cBhvr>
                                    </p:animEffect>
                                  </p:childTnLst>
                                </p:cTn>
                              </p:par>
                            </p:childTnLst>
                          </p:cTn>
                        </p:par>
                        <p:par>
                          <p:cTn id="18" fill="hold">
                            <p:stCondLst>
                              <p:cond delay="2000"/>
                            </p:stCondLst>
                            <p:childTnLst>
                              <p:par>
                                <p:cTn id="19" presetID="16" presetClass="entr" presetSubtype="21" fill="hold" grpId="0" nodeType="afterEffect">
                                  <p:stCondLst>
                                    <p:cond delay="0"/>
                                  </p:stCondLst>
                                  <p:childTnLst>
                                    <p:set>
                                      <p:cBhvr>
                                        <p:cTn id="20" dur="1" fill="hold">
                                          <p:stCondLst>
                                            <p:cond delay="0"/>
                                          </p:stCondLst>
                                        </p:cTn>
                                        <p:tgtEl>
                                          <p:spTgt spid="11">
                                            <p:txEl>
                                              <p:pRg st="1" end="1"/>
                                            </p:txEl>
                                          </p:spTgt>
                                        </p:tgtEl>
                                        <p:attrNameLst>
                                          <p:attrName>style.visibility</p:attrName>
                                        </p:attrNameLst>
                                      </p:cBhvr>
                                      <p:to>
                                        <p:strVal val="visible"/>
                                      </p:to>
                                    </p:set>
                                    <p:animEffect transition="in" filter="barn(inVertical)">
                                      <p:cBhvr>
                                        <p:cTn id="21" dur="500"/>
                                        <p:tgtEl>
                                          <p:spTgt spid="11">
                                            <p:txEl>
                                              <p:pRg st="1" end="1"/>
                                            </p:txEl>
                                          </p:spTgt>
                                        </p:tgtEl>
                                      </p:cBhvr>
                                    </p:animEffect>
                                  </p:childTnLst>
                                </p:cTn>
                              </p:par>
                            </p:childTnLst>
                          </p:cTn>
                        </p:par>
                        <p:par>
                          <p:cTn id="22" fill="hold">
                            <p:stCondLst>
                              <p:cond delay="2500"/>
                            </p:stCondLst>
                            <p:childTnLst>
                              <p:par>
                                <p:cTn id="23" presetID="16" presetClass="entr" presetSubtype="21" fill="hold" grpId="0" nodeType="afterEffect">
                                  <p:stCondLst>
                                    <p:cond delay="0"/>
                                  </p:stCondLst>
                                  <p:childTnLst>
                                    <p:set>
                                      <p:cBhvr>
                                        <p:cTn id="24" dur="1" fill="hold">
                                          <p:stCondLst>
                                            <p:cond delay="0"/>
                                          </p:stCondLst>
                                        </p:cTn>
                                        <p:tgtEl>
                                          <p:spTgt spid="11">
                                            <p:txEl>
                                              <p:pRg st="2" end="2"/>
                                            </p:txEl>
                                          </p:spTgt>
                                        </p:tgtEl>
                                        <p:attrNameLst>
                                          <p:attrName>style.visibility</p:attrName>
                                        </p:attrNameLst>
                                      </p:cBhvr>
                                      <p:to>
                                        <p:strVal val="visible"/>
                                      </p:to>
                                    </p:set>
                                    <p:animEffect transition="in" filter="barn(inVertical)">
                                      <p:cBhvr>
                                        <p:cTn id="25" dur="500"/>
                                        <p:tgtEl>
                                          <p:spTgt spid="11">
                                            <p:txEl>
                                              <p:pRg st="2" end="2"/>
                                            </p:txEl>
                                          </p:spTgt>
                                        </p:tgtEl>
                                      </p:cBhvr>
                                    </p:animEffect>
                                  </p:childTnLst>
                                </p:cTn>
                              </p:par>
                            </p:childTnLst>
                          </p:cTn>
                        </p:par>
                        <p:par>
                          <p:cTn id="26" fill="hold">
                            <p:stCondLst>
                              <p:cond delay="3000"/>
                            </p:stCondLst>
                            <p:childTnLst>
                              <p:par>
                                <p:cTn id="27" presetID="16" presetClass="entr" presetSubtype="21" fill="hold" grpId="0" nodeType="afterEffect">
                                  <p:stCondLst>
                                    <p:cond delay="0"/>
                                  </p:stCondLst>
                                  <p:childTnLst>
                                    <p:set>
                                      <p:cBhvr>
                                        <p:cTn id="28" dur="1" fill="hold">
                                          <p:stCondLst>
                                            <p:cond delay="0"/>
                                          </p:stCondLst>
                                        </p:cTn>
                                        <p:tgtEl>
                                          <p:spTgt spid="11">
                                            <p:txEl>
                                              <p:pRg st="3" end="3"/>
                                            </p:txEl>
                                          </p:spTgt>
                                        </p:tgtEl>
                                        <p:attrNameLst>
                                          <p:attrName>style.visibility</p:attrName>
                                        </p:attrNameLst>
                                      </p:cBhvr>
                                      <p:to>
                                        <p:strVal val="visible"/>
                                      </p:to>
                                    </p:set>
                                    <p:animEffect transition="in" filter="barn(inVertical)">
                                      <p:cBhvr>
                                        <p:cTn id="29" dur="500"/>
                                        <p:tgtEl>
                                          <p:spTgt spid="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uiExpand="1"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لمحتوى 4"/>
          <p:cNvSpPr>
            <a:spLocks noGrp="1"/>
          </p:cNvSpPr>
          <p:nvPr>
            <p:ph idx="1"/>
          </p:nvPr>
        </p:nvSpPr>
        <p:spPr>
          <a:xfrm>
            <a:off x="0" y="0"/>
            <a:ext cx="9144000" cy="6841192"/>
          </a:xfrm>
          <a:effectLst>
            <a:innerShdw blurRad="63500" dist="50800">
              <a:prstClr val="black">
                <a:alpha val="50000"/>
              </a:prstClr>
            </a:innerShdw>
          </a:effectLst>
        </p:spPr>
        <p:txBody>
          <a:bodyPr>
            <a:normAutofit/>
          </a:bodyPr>
          <a:lstStyle/>
          <a:p>
            <a:r>
              <a:rPr lang="ar-IQ" sz="2000" dirty="0">
                <a:solidFill>
                  <a:schemeClr val="tx1">
                    <a:lumMod val="95000"/>
                    <a:lumOff val="5000"/>
                  </a:schemeClr>
                </a:solidFill>
              </a:rPr>
              <a:t>الشكل رقم (2_4)</a:t>
            </a:r>
          </a:p>
          <a:p>
            <a:r>
              <a:rPr lang="ar-IQ" sz="2000" dirty="0">
                <a:solidFill>
                  <a:schemeClr val="tx1">
                    <a:lumMod val="95000"/>
                    <a:lumOff val="5000"/>
                  </a:schemeClr>
                </a:solidFill>
              </a:rPr>
              <a:t>اجزاء المخطط لمستخدمي قاعدة                                   العرض المادي لقاعدة البيانات </a:t>
            </a:r>
          </a:p>
          <a:p>
            <a:r>
              <a:rPr lang="ar-IQ" sz="2000" dirty="0">
                <a:solidFill>
                  <a:schemeClr val="tx1">
                    <a:lumMod val="95000"/>
                    <a:lumOff val="5000"/>
                  </a:schemeClr>
                </a:solidFill>
              </a:rPr>
              <a:t>البيانات </a:t>
            </a:r>
          </a:p>
        </p:txBody>
      </p:sp>
      <p:sp>
        <p:nvSpPr>
          <p:cNvPr id="6" name="مستطيل 5"/>
          <p:cNvSpPr/>
          <p:nvPr/>
        </p:nvSpPr>
        <p:spPr>
          <a:xfrm>
            <a:off x="6419016" y="1538496"/>
            <a:ext cx="2043628" cy="821432"/>
          </a:xfrm>
          <a:prstGeom prst="rect">
            <a:avLst/>
          </a:prstGeom>
        </p:spPr>
        <p:style>
          <a:lnRef idx="0">
            <a:schemeClr val="accent3"/>
          </a:lnRef>
          <a:fillRef idx="3">
            <a:schemeClr val="accent3"/>
          </a:fillRef>
          <a:effectRef idx="3">
            <a:schemeClr val="accent3"/>
          </a:effectRef>
          <a:fontRef idx="minor">
            <a:schemeClr val="lt1"/>
          </a:fontRef>
        </p:style>
        <p:txBody>
          <a:bodyPr rtlCol="1" anchor="ctr"/>
          <a:lstStyle/>
          <a:p>
            <a:pPr algn="ctr"/>
            <a:r>
              <a:rPr lang="ar-IQ" b="1" dirty="0"/>
              <a:t>جزء المخطط</a:t>
            </a:r>
          </a:p>
          <a:p>
            <a:pPr algn="ctr"/>
            <a:r>
              <a:rPr lang="ar-IQ" b="1" dirty="0"/>
              <a:t> 1</a:t>
            </a:r>
            <a:endParaRPr lang="en-US" b="1" dirty="0"/>
          </a:p>
        </p:txBody>
      </p:sp>
      <p:sp>
        <p:nvSpPr>
          <p:cNvPr id="11" name="مستطيل 10"/>
          <p:cNvSpPr/>
          <p:nvPr/>
        </p:nvSpPr>
        <p:spPr>
          <a:xfrm>
            <a:off x="251208" y="2924944"/>
            <a:ext cx="7370436" cy="627072"/>
          </a:xfrm>
          <a:prstGeom prst="rect">
            <a:avLst/>
          </a:prstGeom>
        </p:spPr>
        <p:style>
          <a:lnRef idx="3">
            <a:schemeClr val="lt1"/>
          </a:lnRef>
          <a:fillRef idx="1">
            <a:schemeClr val="accent2"/>
          </a:fillRef>
          <a:effectRef idx="1">
            <a:schemeClr val="accent2"/>
          </a:effectRef>
          <a:fontRef idx="minor">
            <a:schemeClr val="lt1"/>
          </a:fontRef>
        </p:style>
        <p:txBody>
          <a:bodyPr rtlCol="1" anchor="ctr"/>
          <a:lstStyle/>
          <a:p>
            <a:pPr algn="ctr"/>
            <a:r>
              <a:rPr lang="ar-IQ" sz="2800" b="1" dirty="0">
                <a:solidFill>
                  <a:schemeClr val="tx2">
                    <a:lumMod val="20000"/>
                    <a:lumOff val="80000"/>
                  </a:schemeClr>
                </a:solidFill>
              </a:rPr>
              <a:t>نظام ادارة قاعدة البيانات </a:t>
            </a:r>
            <a:endParaRPr lang="en-US" sz="2800" b="1" dirty="0">
              <a:solidFill>
                <a:schemeClr val="tx2">
                  <a:lumMod val="20000"/>
                  <a:lumOff val="80000"/>
                </a:schemeClr>
              </a:solidFill>
            </a:endParaRPr>
          </a:p>
        </p:txBody>
      </p:sp>
      <p:sp>
        <p:nvSpPr>
          <p:cNvPr id="12" name="مستطيل 11"/>
          <p:cNvSpPr/>
          <p:nvPr/>
        </p:nvSpPr>
        <p:spPr>
          <a:xfrm>
            <a:off x="4930090" y="3933056"/>
            <a:ext cx="1480934" cy="1152128"/>
          </a:xfrm>
          <a:prstGeom prst="rect">
            <a:avLst/>
          </a:prstGeom>
        </p:spPr>
        <p:style>
          <a:lnRef idx="0">
            <a:schemeClr val="accent3"/>
          </a:lnRef>
          <a:fillRef idx="3">
            <a:schemeClr val="accent3"/>
          </a:fillRef>
          <a:effectRef idx="3">
            <a:schemeClr val="accent3"/>
          </a:effectRef>
          <a:fontRef idx="minor">
            <a:schemeClr val="lt1"/>
          </a:fontRef>
        </p:style>
        <p:txBody>
          <a:bodyPr rtlCol="1" anchor="ctr"/>
          <a:lstStyle/>
          <a:p>
            <a:pPr algn="ctr"/>
            <a:r>
              <a:rPr lang="ar-IQ" sz="2100" b="1" dirty="0">
                <a:solidFill>
                  <a:schemeClr val="tx1"/>
                </a:solidFill>
              </a:rPr>
              <a:t>التطبيق الاول:</a:t>
            </a:r>
          </a:p>
          <a:p>
            <a:pPr algn="ctr"/>
            <a:r>
              <a:rPr lang="ar-IQ" sz="2100" b="1" dirty="0">
                <a:solidFill>
                  <a:schemeClr val="tx1"/>
                </a:solidFill>
              </a:rPr>
              <a:t>معالجة اوامر البيع</a:t>
            </a:r>
            <a:endParaRPr lang="en-US" sz="2100" b="1" dirty="0">
              <a:solidFill>
                <a:schemeClr val="tx1"/>
              </a:solidFill>
            </a:endParaRPr>
          </a:p>
        </p:txBody>
      </p:sp>
      <p:sp>
        <p:nvSpPr>
          <p:cNvPr id="13" name="مستطيل 12"/>
          <p:cNvSpPr/>
          <p:nvPr/>
        </p:nvSpPr>
        <p:spPr>
          <a:xfrm>
            <a:off x="532555" y="3933056"/>
            <a:ext cx="1480934" cy="1153108"/>
          </a:xfrm>
          <a:prstGeom prst="rect">
            <a:avLst/>
          </a:prstGeom>
        </p:spPr>
        <p:style>
          <a:lnRef idx="0">
            <a:schemeClr val="accent4"/>
          </a:lnRef>
          <a:fillRef idx="3">
            <a:schemeClr val="accent4"/>
          </a:fillRef>
          <a:effectRef idx="3">
            <a:schemeClr val="accent4"/>
          </a:effectRef>
          <a:fontRef idx="minor">
            <a:schemeClr val="lt1"/>
          </a:fontRef>
        </p:style>
        <p:txBody>
          <a:bodyPr rtlCol="1" anchor="ctr"/>
          <a:lstStyle/>
          <a:p>
            <a:pPr algn="ctr"/>
            <a:r>
              <a:rPr lang="ar-IQ" sz="2100" b="1" dirty="0">
                <a:solidFill>
                  <a:schemeClr val="tx1"/>
                </a:solidFill>
              </a:rPr>
              <a:t>التطبيق الثالث: استفسار الحالة المخزنية</a:t>
            </a:r>
            <a:endParaRPr lang="en-US" sz="2100" b="1" dirty="0">
              <a:solidFill>
                <a:schemeClr val="tx1"/>
              </a:solidFill>
            </a:endParaRPr>
          </a:p>
        </p:txBody>
      </p:sp>
      <p:sp>
        <p:nvSpPr>
          <p:cNvPr id="14" name="مستطيل 13"/>
          <p:cNvSpPr/>
          <p:nvPr/>
        </p:nvSpPr>
        <p:spPr>
          <a:xfrm>
            <a:off x="2577143" y="3933056"/>
            <a:ext cx="1479014" cy="1152128"/>
          </a:xfrm>
          <a:prstGeom prst="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ar-IQ" sz="2100" b="1" dirty="0">
                <a:solidFill>
                  <a:schemeClr val="tx1"/>
                </a:solidFill>
              </a:rPr>
              <a:t>التطبيق الثاني: تحضير القائمة المالية</a:t>
            </a:r>
            <a:endParaRPr lang="en-US" sz="2100" b="1" dirty="0">
              <a:solidFill>
                <a:schemeClr val="tx1"/>
              </a:solidFill>
            </a:endParaRPr>
          </a:p>
        </p:txBody>
      </p:sp>
      <p:sp>
        <p:nvSpPr>
          <p:cNvPr id="15" name="مخطط انسيابي: قرص ممغنط 14"/>
          <p:cNvSpPr/>
          <p:nvPr/>
        </p:nvSpPr>
        <p:spPr>
          <a:xfrm>
            <a:off x="4932010" y="0"/>
            <a:ext cx="914400" cy="1354442"/>
          </a:xfrm>
          <a:prstGeom prst="flowChartMagneticDisk">
            <a:avLst/>
          </a:prstGeom>
        </p:spPr>
        <p:style>
          <a:lnRef idx="3">
            <a:schemeClr val="lt1"/>
          </a:lnRef>
          <a:fillRef idx="1">
            <a:schemeClr val="accent2"/>
          </a:fillRef>
          <a:effectRef idx="1">
            <a:schemeClr val="accent2"/>
          </a:effectRef>
          <a:fontRef idx="minor">
            <a:schemeClr val="lt1"/>
          </a:fontRef>
        </p:style>
        <p:txBody>
          <a:bodyPr rtlCol="1" anchor="ctr"/>
          <a:lstStyle/>
          <a:p>
            <a:pPr algn="ctr"/>
            <a:r>
              <a:rPr lang="ar-IQ" b="1" dirty="0">
                <a:solidFill>
                  <a:schemeClr val="tx1"/>
                </a:solidFill>
              </a:rPr>
              <a:t>خزن مجموعة من البيانات </a:t>
            </a:r>
            <a:endParaRPr lang="en-US" b="1" dirty="0">
              <a:solidFill>
                <a:schemeClr val="tx1"/>
              </a:solidFill>
            </a:endParaRPr>
          </a:p>
        </p:txBody>
      </p:sp>
      <p:sp>
        <p:nvSpPr>
          <p:cNvPr id="16" name="مستطيل مستدير الزوايا 15"/>
          <p:cNvSpPr/>
          <p:nvPr/>
        </p:nvSpPr>
        <p:spPr>
          <a:xfrm>
            <a:off x="4932010" y="5574744"/>
            <a:ext cx="1479014" cy="1029424"/>
          </a:xfrm>
          <a:prstGeom prst="roundRect">
            <a:avLst/>
          </a:prstGeom>
        </p:spPr>
        <p:style>
          <a:lnRef idx="3">
            <a:schemeClr val="lt1"/>
          </a:lnRef>
          <a:fillRef idx="1">
            <a:schemeClr val="accent3"/>
          </a:fillRef>
          <a:effectRef idx="1">
            <a:schemeClr val="accent3"/>
          </a:effectRef>
          <a:fontRef idx="minor">
            <a:schemeClr val="lt1"/>
          </a:fontRef>
        </p:style>
        <p:txBody>
          <a:bodyPr rtlCol="1" anchor="ctr"/>
          <a:lstStyle/>
          <a:p>
            <a:pPr algn="ctr"/>
            <a:r>
              <a:rPr lang="ar-IQ" sz="2100" b="1" dirty="0">
                <a:solidFill>
                  <a:schemeClr val="tx1"/>
                </a:solidFill>
              </a:rPr>
              <a:t>المستخدم الاول :كاتب المبيعات </a:t>
            </a:r>
            <a:endParaRPr lang="en-US" sz="2100" b="1" dirty="0">
              <a:solidFill>
                <a:schemeClr val="tx1"/>
              </a:solidFill>
            </a:endParaRPr>
          </a:p>
        </p:txBody>
      </p:sp>
      <p:sp>
        <p:nvSpPr>
          <p:cNvPr id="17" name="مستطيل مستدير الزوايا 16"/>
          <p:cNvSpPr/>
          <p:nvPr/>
        </p:nvSpPr>
        <p:spPr>
          <a:xfrm>
            <a:off x="2600336" y="5574744"/>
            <a:ext cx="1482854" cy="1029424"/>
          </a:xfrm>
          <a:prstGeom prst="roundRect">
            <a:avLst/>
          </a:prstGeom>
        </p:spPr>
        <p:style>
          <a:lnRef idx="3">
            <a:schemeClr val="lt1"/>
          </a:lnRef>
          <a:fillRef idx="1">
            <a:schemeClr val="accent5"/>
          </a:fillRef>
          <a:effectRef idx="1">
            <a:schemeClr val="accent5"/>
          </a:effectRef>
          <a:fontRef idx="minor">
            <a:schemeClr val="lt1"/>
          </a:fontRef>
        </p:style>
        <p:txBody>
          <a:bodyPr rtlCol="1" anchor="ctr"/>
          <a:lstStyle/>
          <a:p>
            <a:pPr algn="ctr"/>
            <a:r>
              <a:rPr lang="ar-IQ" sz="2100" b="1" dirty="0">
                <a:solidFill>
                  <a:schemeClr val="tx1"/>
                </a:solidFill>
              </a:rPr>
              <a:t>المستخدم الثاني:المدقق</a:t>
            </a:r>
          </a:p>
        </p:txBody>
      </p:sp>
      <p:sp>
        <p:nvSpPr>
          <p:cNvPr id="18" name="مستطيل مستدير الزوايا 17"/>
          <p:cNvSpPr/>
          <p:nvPr/>
        </p:nvSpPr>
        <p:spPr>
          <a:xfrm>
            <a:off x="556708" y="5574744"/>
            <a:ext cx="1482853" cy="1028934"/>
          </a:xfrm>
          <a:prstGeom prst="roundRect">
            <a:avLst/>
          </a:prstGeom>
        </p:spPr>
        <p:style>
          <a:lnRef idx="3">
            <a:schemeClr val="lt1"/>
          </a:lnRef>
          <a:fillRef idx="1">
            <a:schemeClr val="accent4"/>
          </a:fillRef>
          <a:effectRef idx="1">
            <a:schemeClr val="accent4"/>
          </a:effectRef>
          <a:fontRef idx="minor">
            <a:schemeClr val="lt1"/>
          </a:fontRef>
        </p:style>
        <p:txBody>
          <a:bodyPr rtlCol="1" anchor="ctr"/>
          <a:lstStyle/>
          <a:p>
            <a:pPr algn="ctr"/>
            <a:r>
              <a:rPr lang="ar-IQ" sz="2100" dirty="0">
                <a:solidFill>
                  <a:schemeClr val="tx1"/>
                </a:solidFill>
              </a:rPr>
              <a:t>المستخدم الثالث : مدير المخازن</a:t>
            </a:r>
            <a:endParaRPr lang="en-US" sz="2100" dirty="0">
              <a:solidFill>
                <a:schemeClr val="tx1"/>
              </a:solidFill>
            </a:endParaRPr>
          </a:p>
        </p:txBody>
      </p:sp>
      <p:sp>
        <p:nvSpPr>
          <p:cNvPr id="19" name="مستطيل 18"/>
          <p:cNvSpPr/>
          <p:nvPr/>
        </p:nvSpPr>
        <p:spPr>
          <a:xfrm>
            <a:off x="4338464" y="1539240"/>
            <a:ext cx="2105744" cy="821432"/>
          </a:xfrm>
          <a:prstGeom prst="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ar-IQ" b="1" dirty="0"/>
              <a:t>جزء المخطط</a:t>
            </a:r>
          </a:p>
          <a:p>
            <a:pPr algn="ctr"/>
            <a:r>
              <a:rPr lang="ar-IQ" b="1" dirty="0"/>
              <a:t>2</a:t>
            </a:r>
            <a:endParaRPr lang="en-US" b="1" dirty="0"/>
          </a:p>
        </p:txBody>
      </p:sp>
      <p:sp>
        <p:nvSpPr>
          <p:cNvPr id="24" name="مستطيل 23"/>
          <p:cNvSpPr/>
          <p:nvPr/>
        </p:nvSpPr>
        <p:spPr>
          <a:xfrm>
            <a:off x="2345062" y="1538496"/>
            <a:ext cx="1993402" cy="821432"/>
          </a:xfrm>
          <a:prstGeom prst="rect">
            <a:avLst/>
          </a:prstGeom>
        </p:spPr>
        <p:style>
          <a:lnRef idx="0">
            <a:schemeClr val="accent4"/>
          </a:lnRef>
          <a:fillRef idx="3">
            <a:schemeClr val="accent4"/>
          </a:fillRef>
          <a:effectRef idx="3">
            <a:schemeClr val="accent4"/>
          </a:effectRef>
          <a:fontRef idx="minor">
            <a:schemeClr val="lt1"/>
          </a:fontRef>
        </p:style>
        <p:txBody>
          <a:bodyPr rtlCol="1" anchor="ctr"/>
          <a:lstStyle/>
          <a:p>
            <a:pPr algn="ctr"/>
            <a:r>
              <a:rPr lang="ar-IQ" b="1" dirty="0"/>
              <a:t>جزء المخطط </a:t>
            </a:r>
          </a:p>
          <a:p>
            <a:pPr algn="ctr"/>
            <a:r>
              <a:rPr lang="ar-IQ" b="1" dirty="0"/>
              <a:t>3</a:t>
            </a:r>
            <a:endParaRPr lang="en-US" b="1" dirty="0"/>
          </a:p>
        </p:txBody>
      </p:sp>
      <p:sp>
        <p:nvSpPr>
          <p:cNvPr id="25" name="مستطيل 24"/>
          <p:cNvSpPr/>
          <p:nvPr/>
        </p:nvSpPr>
        <p:spPr>
          <a:xfrm>
            <a:off x="251208" y="1538496"/>
            <a:ext cx="2093854" cy="822176"/>
          </a:xfrm>
          <a:prstGeom prst="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r>
              <a:rPr lang="ar-IQ" b="1" dirty="0"/>
              <a:t>اجزاء المخطط  </a:t>
            </a:r>
          </a:p>
          <a:p>
            <a:pPr algn="ctr"/>
            <a:r>
              <a:rPr lang="ar-IQ" b="1" dirty="0"/>
              <a:t>المتبقية</a:t>
            </a:r>
          </a:p>
        </p:txBody>
      </p:sp>
      <p:cxnSp>
        <p:nvCxnSpPr>
          <p:cNvPr id="29" name="رابط مستقيم 28"/>
          <p:cNvCxnSpPr>
            <a:stCxn id="19" idx="0"/>
            <a:endCxn id="15" idx="3"/>
          </p:cNvCxnSpPr>
          <p:nvPr/>
        </p:nvCxnSpPr>
        <p:spPr>
          <a:xfrm flipH="1" flipV="1">
            <a:off x="5389210" y="1354442"/>
            <a:ext cx="2126" cy="184798"/>
          </a:xfrm>
          <a:prstGeom prst="line">
            <a:avLst/>
          </a:prstGeom>
        </p:spPr>
        <p:style>
          <a:lnRef idx="3">
            <a:schemeClr val="dk1"/>
          </a:lnRef>
          <a:fillRef idx="0">
            <a:schemeClr val="dk1"/>
          </a:fillRef>
          <a:effectRef idx="2">
            <a:schemeClr val="dk1"/>
          </a:effectRef>
          <a:fontRef idx="minor">
            <a:schemeClr val="tx1"/>
          </a:fontRef>
        </p:style>
      </p:cxnSp>
      <p:cxnSp>
        <p:nvCxnSpPr>
          <p:cNvPr id="41" name="رابط مستقيم 40"/>
          <p:cNvCxnSpPr>
            <a:stCxn id="16" idx="0"/>
            <a:endCxn id="12" idx="2"/>
          </p:cNvCxnSpPr>
          <p:nvPr/>
        </p:nvCxnSpPr>
        <p:spPr>
          <a:xfrm flipH="1" flipV="1">
            <a:off x="5670557" y="5085184"/>
            <a:ext cx="960" cy="489560"/>
          </a:xfrm>
          <a:prstGeom prst="line">
            <a:avLst/>
          </a:prstGeom>
        </p:spPr>
        <p:style>
          <a:lnRef idx="3">
            <a:schemeClr val="dk1"/>
          </a:lnRef>
          <a:fillRef idx="0">
            <a:schemeClr val="dk1"/>
          </a:fillRef>
          <a:effectRef idx="2">
            <a:schemeClr val="dk1"/>
          </a:effectRef>
          <a:fontRef idx="minor">
            <a:schemeClr val="tx1"/>
          </a:fontRef>
        </p:style>
      </p:cxnSp>
      <p:cxnSp>
        <p:nvCxnSpPr>
          <p:cNvPr id="44" name="رابط مستقيم 43"/>
          <p:cNvCxnSpPr>
            <a:stCxn id="17" idx="0"/>
          </p:cNvCxnSpPr>
          <p:nvPr/>
        </p:nvCxnSpPr>
        <p:spPr>
          <a:xfrm flipV="1">
            <a:off x="3341763" y="5086164"/>
            <a:ext cx="0" cy="488580"/>
          </a:xfrm>
          <a:prstGeom prst="line">
            <a:avLst/>
          </a:prstGeom>
        </p:spPr>
        <p:style>
          <a:lnRef idx="3">
            <a:schemeClr val="dk1"/>
          </a:lnRef>
          <a:fillRef idx="0">
            <a:schemeClr val="dk1"/>
          </a:fillRef>
          <a:effectRef idx="2">
            <a:schemeClr val="dk1"/>
          </a:effectRef>
          <a:fontRef idx="minor">
            <a:schemeClr val="tx1"/>
          </a:fontRef>
        </p:style>
      </p:cxnSp>
      <p:cxnSp>
        <p:nvCxnSpPr>
          <p:cNvPr id="47" name="رابط مستقيم 46"/>
          <p:cNvCxnSpPr>
            <a:stCxn id="18" idx="0"/>
          </p:cNvCxnSpPr>
          <p:nvPr/>
        </p:nvCxnSpPr>
        <p:spPr>
          <a:xfrm flipV="1">
            <a:off x="1298135" y="5085184"/>
            <a:ext cx="0" cy="489560"/>
          </a:xfrm>
          <a:prstGeom prst="line">
            <a:avLst/>
          </a:prstGeom>
        </p:spPr>
        <p:style>
          <a:lnRef idx="3">
            <a:schemeClr val="dk1"/>
          </a:lnRef>
          <a:fillRef idx="0">
            <a:schemeClr val="dk1"/>
          </a:fillRef>
          <a:effectRef idx="2">
            <a:schemeClr val="dk1"/>
          </a:effectRef>
          <a:fontRef idx="minor">
            <a:schemeClr val="tx1"/>
          </a:fontRef>
        </p:style>
      </p:cxnSp>
      <p:cxnSp>
        <p:nvCxnSpPr>
          <p:cNvPr id="50" name="رابط مستقيم 49"/>
          <p:cNvCxnSpPr/>
          <p:nvPr/>
        </p:nvCxnSpPr>
        <p:spPr>
          <a:xfrm flipV="1">
            <a:off x="7164288" y="2378224"/>
            <a:ext cx="0" cy="546720"/>
          </a:xfrm>
          <a:prstGeom prst="line">
            <a:avLst/>
          </a:prstGeom>
        </p:spPr>
        <p:style>
          <a:lnRef idx="3">
            <a:schemeClr val="dk1"/>
          </a:lnRef>
          <a:fillRef idx="0">
            <a:schemeClr val="dk1"/>
          </a:fillRef>
          <a:effectRef idx="2">
            <a:schemeClr val="dk1"/>
          </a:effectRef>
          <a:fontRef idx="minor">
            <a:schemeClr val="tx1"/>
          </a:fontRef>
        </p:style>
      </p:cxnSp>
      <p:cxnSp>
        <p:nvCxnSpPr>
          <p:cNvPr id="53" name="رابط مستقيم 52"/>
          <p:cNvCxnSpPr>
            <a:endCxn id="19" idx="2"/>
          </p:cNvCxnSpPr>
          <p:nvPr/>
        </p:nvCxnSpPr>
        <p:spPr>
          <a:xfrm flipV="1">
            <a:off x="5389210" y="2360672"/>
            <a:ext cx="2126" cy="546720"/>
          </a:xfrm>
          <a:prstGeom prst="line">
            <a:avLst/>
          </a:prstGeom>
        </p:spPr>
        <p:style>
          <a:lnRef idx="3">
            <a:schemeClr val="dk1"/>
          </a:lnRef>
          <a:fillRef idx="0">
            <a:schemeClr val="dk1"/>
          </a:fillRef>
          <a:effectRef idx="2">
            <a:schemeClr val="dk1"/>
          </a:effectRef>
          <a:fontRef idx="minor">
            <a:schemeClr val="tx1"/>
          </a:fontRef>
        </p:style>
      </p:cxnSp>
      <p:cxnSp>
        <p:nvCxnSpPr>
          <p:cNvPr id="56" name="رابط مستقيم 55"/>
          <p:cNvCxnSpPr>
            <a:endCxn id="24" idx="2"/>
          </p:cNvCxnSpPr>
          <p:nvPr/>
        </p:nvCxnSpPr>
        <p:spPr>
          <a:xfrm flipV="1">
            <a:off x="3341763" y="2359928"/>
            <a:ext cx="0" cy="547464"/>
          </a:xfrm>
          <a:prstGeom prst="line">
            <a:avLst/>
          </a:prstGeom>
        </p:spPr>
        <p:style>
          <a:lnRef idx="3">
            <a:schemeClr val="dk1"/>
          </a:lnRef>
          <a:fillRef idx="0">
            <a:schemeClr val="dk1"/>
          </a:fillRef>
          <a:effectRef idx="2">
            <a:schemeClr val="dk1"/>
          </a:effectRef>
          <a:fontRef idx="minor">
            <a:schemeClr val="tx1"/>
          </a:fontRef>
        </p:style>
      </p:cxnSp>
      <p:cxnSp>
        <p:nvCxnSpPr>
          <p:cNvPr id="59" name="رابط مستقيم 58"/>
          <p:cNvCxnSpPr>
            <a:stCxn id="25" idx="2"/>
          </p:cNvCxnSpPr>
          <p:nvPr/>
        </p:nvCxnSpPr>
        <p:spPr>
          <a:xfrm>
            <a:off x="1298135" y="2360672"/>
            <a:ext cx="0" cy="564272"/>
          </a:xfrm>
          <a:prstGeom prst="line">
            <a:avLst/>
          </a:prstGeom>
        </p:spPr>
        <p:style>
          <a:lnRef idx="3">
            <a:schemeClr val="dk1"/>
          </a:lnRef>
          <a:fillRef idx="0">
            <a:schemeClr val="dk1"/>
          </a:fillRef>
          <a:effectRef idx="2">
            <a:schemeClr val="dk1"/>
          </a:effectRef>
          <a:fontRef idx="minor">
            <a:schemeClr val="tx1"/>
          </a:fontRef>
        </p:style>
      </p:cxnSp>
      <p:cxnSp>
        <p:nvCxnSpPr>
          <p:cNvPr id="62" name="رابط مستقيم 61"/>
          <p:cNvCxnSpPr>
            <a:stCxn id="12" idx="0"/>
          </p:cNvCxnSpPr>
          <p:nvPr/>
        </p:nvCxnSpPr>
        <p:spPr>
          <a:xfrm flipV="1">
            <a:off x="5670557" y="3552016"/>
            <a:ext cx="0" cy="381040"/>
          </a:xfrm>
          <a:prstGeom prst="line">
            <a:avLst/>
          </a:prstGeom>
        </p:spPr>
        <p:style>
          <a:lnRef idx="3">
            <a:schemeClr val="dk1"/>
          </a:lnRef>
          <a:fillRef idx="0">
            <a:schemeClr val="dk1"/>
          </a:fillRef>
          <a:effectRef idx="2">
            <a:schemeClr val="dk1"/>
          </a:effectRef>
          <a:fontRef idx="minor">
            <a:schemeClr val="tx1"/>
          </a:fontRef>
        </p:style>
      </p:cxnSp>
      <p:cxnSp>
        <p:nvCxnSpPr>
          <p:cNvPr id="65" name="رابط مستقيم 64"/>
          <p:cNvCxnSpPr>
            <a:stCxn id="14" idx="0"/>
          </p:cNvCxnSpPr>
          <p:nvPr/>
        </p:nvCxnSpPr>
        <p:spPr>
          <a:xfrm flipV="1">
            <a:off x="3316650" y="3552016"/>
            <a:ext cx="0" cy="381040"/>
          </a:xfrm>
          <a:prstGeom prst="line">
            <a:avLst/>
          </a:prstGeom>
        </p:spPr>
        <p:style>
          <a:lnRef idx="3">
            <a:schemeClr val="dk1"/>
          </a:lnRef>
          <a:fillRef idx="0">
            <a:schemeClr val="dk1"/>
          </a:fillRef>
          <a:effectRef idx="2">
            <a:schemeClr val="dk1"/>
          </a:effectRef>
          <a:fontRef idx="minor">
            <a:schemeClr val="tx1"/>
          </a:fontRef>
        </p:style>
      </p:cxnSp>
      <p:cxnSp>
        <p:nvCxnSpPr>
          <p:cNvPr id="70" name="رابط مستقيم 69"/>
          <p:cNvCxnSpPr>
            <a:stCxn id="13" idx="0"/>
          </p:cNvCxnSpPr>
          <p:nvPr/>
        </p:nvCxnSpPr>
        <p:spPr>
          <a:xfrm flipV="1">
            <a:off x="1273022" y="3553112"/>
            <a:ext cx="0" cy="379944"/>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355391098"/>
      </p:ext>
    </p:extLst>
  </p:cSld>
  <p:clrMapOvr>
    <a:masterClrMapping/>
  </p:clrMapOvr>
  <mc:AlternateContent xmlns:mc="http://schemas.openxmlformats.org/markup-compatibility/2006" xmlns:p14="http://schemas.microsoft.com/office/powerpoint/2010/main">
    <mc:Choice Requires="p14">
      <p:transition spd="slow" p14:dur="4000">
        <p14:vortex/>
        <p:sndAc>
          <p:stSnd>
            <p:snd r:embed="rId2" name="applause.wav"/>
          </p:stSnd>
        </p:sndAc>
      </p:transition>
    </mc:Choice>
    <mc:Fallback xmlns="">
      <p:transition spd="slow">
        <p:fade/>
        <p:sndAc>
          <p:stSnd>
            <p:snd r:embed="rId3" name="applause.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500"/>
                                        <p:tgtEl>
                                          <p:spTgt spid="5">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childTnLst>
                          </p:cTn>
                        </p:par>
                        <p:par>
                          <p:cTn id="16" fill="hold">
                            <p:stCondLst>
                              <p:cond delay="1500"/>
                            </p:stCondLst>
                            <p:childTnLst>
                              <p:par>
                                <p:cTn id="17" presetID="2" presetClass="entr" presetSubtype="4" fill="hold" grpId="0" nodeType="after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2000"/>
                            </p:stCondLst>
                            <p:childTnLst>
                              <p:par>
                                <p:cTn id="22" presetID="6" presetClass="entr" presetSubtype="16" fill="hold" nodeType="afterEffect">
                                  <p:stCondLst>
                                    <p:cond delay="0"/>
                                  </p:stCondLst>
                                  <p:childTnLst>
                                    <p:set>
                                      <p:cBhvr>
                                        <p:cTn id="23" dur="1" fill="hold">
                                          <p:stCondLst>
                                            <p:cond delay="0"/>
                                          </p:stCondLst>
                                        </p:cTn>
                                        <p:tgtEl>
                                          <p:spTgt spid="41"/>
                                        </p:tgtEl>
                                        <p:attrNameLst>
                                          <p:attrName>style.visibility</p:attrName>
                                        </p:attrNameLst>
                                      </p:cBhvr>
                                      <p:to>
                                        <p:strVal val="visible"/>
                                      </p:to>
                                    </p:set>
                                    <p:animEffect transition="in" filter="circle(in)">
                                      <p:cBhvr>
                                        <p:cTn id="24" dur="2000"/>
                                        <p:tgtEl>
                                          <p:spTgt spid="41"/>
                                        </p:tgtEl>
                                      </p:cBhvr>
                                    </p:animEffect>
                                  </p:childTnLst>
                                </p:cTn>
                              </p:par>
                            </p:childTnLst>
                          </p:cTn>
                        </p:par>
                        <p:par>
                          <p:cTn id="25" fill="hold">
                            <p:stCondLst>
                              <p:cond delay="4000"/>
                            </p:stCondLst>
                            <p:childTnLst>
                              <p:par>
                                <p:cTn id="26" presetID="2" presetClass="entr" presetSubtype="4" fill="hold" grpId="0" nodeType="after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par>
                          <p:cTn id="30" fill="hold">
                            <p:stCondLst>
                              <p:cond delay="4500"/>
                            </p:stCondLst>
                            <p:childTnLst>
                              <p:par>
                                <p:cTn id="31" presetID="42" presetClass="entr" presetSubtype="0" fill="hold" grpId="0" nodeType="after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fade">
                                      <p:cBhvr>
                                        <p:cTn id="33" dur="1000"/>
                                        <p:tgtEl>
                                          <p:spTgt spid="17"/>
                                        </p:tgtEl>
                                      </p:cBhvr>
                                    </p:animEffect>
                                    <p:anim calcmode="lin" valueType="num">
                                      <p:cBhvr>
                                        <p:cTn id="34" dur="1000" fill="hold"/>
                                        <p:tgtEl>
                                          <p:spTgt spid="17"/>
                                        </p:tgtEl>
                                        <p:attrNameLst>
                                          <p:attrName>ppt_x</p:attrName>
                                        </p:attrNameLst>
                                      </p:cBhvr>
                                      <p:tavLst>
                                        <p:tav tm="0">
                                          <p:val>
                                            <p:strVal val="#ppt_x"/>
                                          </p:val>
                                        </p:tav>
                                        <p:tav tm="100000">
                                          <p:val>
                                            <p:strVal val="#ppt_x"/>
                                          </p:val>
                                        </p:tav>
                                      </p:tavLst>
                                    </p:anim>
                                    <p:anim calcmode="lin" valueType="num">
                                      <p:cBhvr>
                                        <p:cTn id="35" dur="1000" fill="hold"/>
                                        <p:tgtEl>
                                          <p:spTgt spid="17"/>
                                        </p:tgtEl>
                                        <p:attrNameLst>
                                          <p:attrName>ppt_y</p:attrName>
                                        </p:attrNameLst>
                                      </p:cBhvr>
                                      <p:tavLst>
                                        <p:tav tm="0">
                                          <p:val>
                                            <p:strVal val="#ppt_y+.1"/>
                                          </p:val>
                                        </p:tav>
                                        <p:tav tm="100000">
                                          <p:val>
                                            <p:strVal val="#ppt_y"/>
                                          </p:val>
                                        </p:tav>
                                      </p:tavLst>
                                    </p:anim>
                                  </p:childTnLst>
                                </p:cTn>
                              </p:par>
                            </p:childTnLst>
                          </p:cTn>
                        </p:par>
                        <p:par>
                          <p:cTn id="36" fill="hold">
                            <p:stCondLst>
                              <p:cond delay="5500"/>
                            </p:stCondLst>
                            <p:childTnLst>
                              <p:par>
                                <p:cTn id="37" presetID="22" presetClass="entr" presetSubtype="4" fill="hold" nodeType="afterEffect">
                                  <p:stCondLst>
                                    <p:cond delay="0"/>
                                  </p:stCondLst>
                                  <p:childTnLst>
                                    <p:set>
                                      <p:cBhvr>
                                        <p:cTn id="38" dur="1" fill="hold">
                                          <p:stCondLst>
                                            <p:cond delay="0"/>
                                          </p:stCondLst>
                                        </p:cTn>
                                        <p:tgtEl>
                                          <p:spTgt spid="44"/>
                                        </p:tgtEl>
                                        <p:attrNameLst>
                                          <p:attrName>style.visibility</p:attrName>
                                        </p:attrNameLst>
                                      </p:cBhvr>
                                      <p:to>
                                        <p:strVal val="visible"/>
                                      </p:to>
                                    </p:set>
                                    <p:animEffect transition="in" filter="wipe(down)">
                                      <p:cBhvr>
                                        <p:cTn id="39" dur="500"/>
                                        <p:tgtEl>
                                          <p:spTgt spid="44"/>
                                        </p:tgtEl>
                                      </p:cBhvr>
                                    </p:animEffect>
                                  </p:childTnLst>
                                </p:cTn>
                              </p:par>
                            </p:childTnLst>
                          </p:cTn>
                        </p:par>
                        <p:par>
                          <p:cTn id="40" fill="hold">
                            <p:stCondLst>
                              <p:cond delay="6000"/>
                            </p:stCondLst>
                            <p:childTnLst>
                              <p:par>
                                <p:cTn id="41" presetID="2" presetClass="entr" presetSubtype="4" fill="hold" grpId="0" nodeType="after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par>
                          <p:cTn id="45" fill="hold">
                            <p:stCondLst>
                              <p:cond delay="6500"/>
                            </p:stCondLst>
                            <p:childTnLst>
                              <p:par>
                                <p:cTn id="46" presetID="16" presetClass="entr" presetSubtype="21" fill="hold" grpId="0" nodeType="afterEffect">
                                  <p:stCondLst>
                                    <p:cond delay="0"/>
                                  </p:stCondLst>
                                  <p:childTnLst>
                                    <p:set>
                                      <p:cBhvr>
                                        <p:cTn id="47" dur="1" fill="hold">
                                          <p:stCondLst>
                                            <p:cond delay="0"/>
                                          </p:stCondLst>
                                        </p:cTn>
                                        <p:tgtEl>
                                          <p:spTgt spid="18"/>
                                        </p:tgtEl>
                                        <p:attrNameLst>
                                          <p:attrName>style.visibility</p:attrName>
                                        </p:attrNameLst>
                                      </p:cBhvr>
                                      <p:to>
                                        <p:strVal val="visible"/>
                                      </p:to>
                                    </p:set>
                                    <p:animEffect transition="in" filter="barn(inVertical)">
                                      <p:cBhvr>
                                        <p:cTn id="48" dur="500"/>
                                        <p:tgtEl>
                                          <p:spTgt spid="18"/>
                                        </p:tgtEl>
                                      </p:cBhvr>
                                    </p:animEffect>
                                  </p:childTnLst>
                                </p:cTn>
                              </p:par>
                            </p:childTnLst>
                          </p:cTn>
                        </p:par>
                        <p:par>
                          <p:cTn id="49" fill="hold">
                            <p:stCondLst>
                              <p:cond delay="7000"/>
                            </p:stCondLst>
                            <p:childTnLst>
                              <p:par>
                                <p:cTn id="50" presetID="16" presetClass="entr" presetSubtype="21" fill="hold" nodeType="afterEffect">
                                  <p:stCondLst>
                                    <p:cond delay="0"/>
                                  </p:stCondLst>
                                  <p:childTnLst>
                                    <p:set>
                                      <p:cBhvr>
                                        <p:cTn id="51" dur="1" fill="hold">
                                          <p:stCondLst>
                                            <p:cond delay="0"/>
                                          </p:stCondLst>
                                        </p:cTn>
                                        <p:tgtEl>
                                          <p:spTgt spid="47"/>
                                        </p:tgtEl>
                                        <p:attrNameLst>
                                          <p:attrName>style.visibility</p:attrName>
                                        </p:attrNameLst>
                                      </p:cBhvr>
                                      <p:to>
                                        <p:strVal val="visible"/>
                                      </p:to>
                                    </p:set>
                                    <p:animEffect transition="in" filter="barn(inVertical)">
                                      <p:cBhvr>
                                        <p:cTn id="52" dur="500"/>
                                        <p:tgtEl>
                                          <p:spTgt spid="47"/>
                                        </p:tgtEl>
                                      </p:cBhvr>
                                    </p:animEffect>
                                  </p:childTnLst>
                                </p:cTn>
                              </p:par>
                            </p:childTnLst>
                          </p:cTn>
                        </p:par>
                        <p:par>
                          <p:cTn id="53" fill="hold">
                            <p:stCondLst>
                              <p:cond delay="7500"/>
                            </p:stCondLst>
                            <p:childTnLst>
                              <p:par>
                                <p:cTn id="54" presetID="22" presetClass="entr" presetSubtype="4" fill="hold" grpId="0" nodeType="afterEffect">
                                  <p:stCondLst>
                                    <p:cond delay="0"/>
                                  </p:stCondLst>
                                  <p:childTnLst>
                                    <p:set>
                                      <p:cBhvr>
                                        <p:cTn id="55" dur="1" fill="hold">
                                          <p:stCondLst>
                                            <p:cond delay="0"/>
                                          </p:stCondLst>
                                        </p:cTn>
                                        <p:tgtEl>
                                          <p:spTgt spid="13"/>
                                        </p:tgtEl>
                                        <p:attrNameLst>
                                          <p:attrName>style.visibility</p:attrName>
                                        </p:attrNameLst>
                                      </p:cBhvr>
                                      <p:to>
                                        <p:strVal val="visible"/>
                                      </p:to>
                                    </p:set>
                                    <p:animEffect transition="in" filter="wipe(down)">
                                      <p:cBhvr>
                                        <p:cTn id="56" dur="500"/>
                                        <p:tgtEl>
                                          <p:spTgt spid="13"/>
                                        </p:tgtEl>
                                      </p:cBhvr>
                                    </p:animEffect>
                                  </p:childTnLst>
                                </p:cTn>
                              </p:par>
                            </p:childTnLst>
                          </p:cTn>
                        </p:par>
                        <p:par>
                          <p:cTn id="57" fill="hold">
                            <p:stCondLst>
                              <p:cond delay="8000"/>
                            </p:stCondLst>
                            <p:childTnLst>
                              <p:par>
                                <p:cTn id="58" presetID="22" presetClass="entr" presetSubtype="4" fill="hold" nodeType="afterEffect">
                                  <p:stCondLst>
                                    <p:cond delay="0"/>
                                  </p:stCondLst>
                                  <p:childTnLst>
                                    <p:set>
                                      <p:cBhvr>
                                        <p:cTn id="59" dur="1" fill="hold">
                                          <p:stCondLst>
                                            <p:cond delay="0"/>
                                          </p:stCondLst>
                                        </p:cTn>
                                        <p:tgtEl>
                                          <p:spTgt spid="62"/>
                                        </p:tgtEl>
                                        <p:attrNameLst>
                                          <p:attrName>style.visibility</p:attrName>
                                        </p:attrNameLst>
                                      </p:cBhvr>
                                      <p:to>
                                        <p:strVal val="visible"/>
                                      </p:to>
                                    </p:set>
                                    <p:animEffect transition="in" filter="wipe(down)">
                                      <p:cBhvr>
                                        <p:cTn id="60" dur="500"/>
                                        <p:tgtEl>
                                          <p:spTgt spid="62"/>
                                        </p:tgtEl>
                                      </p:cBhvr>
                                    </p:animEffect>
                                  </p:childTnLst>
                                </p:cTn>
                              </p:par>
                            </p:childTnLst>
                          </p:cTn>
                        </p:par>
                        <p:par>
                          <p:cTn id="61" fill="hold">
                            <p:stCondLst>
                              <p:cond delay="8500"/>
                            </p:stCondLst>
                            <p:childTnLst>
                              <p:par>
                                <p:cTn id="62" presetID="22" presetClass="entr" presetSubtype="4" fill="hold" nodeType="afterEffect">
                                  <p:stCondLst>
                                    <p:cond delay="0"/>
                                  </p:stCondLst>
                                  <p:childTnLst>
                                    <p:set>
                                      <p:cBhvr>
                                        <p:cTn id="63" dur="1" fill="hold">
                                          <p:stCondLst>
                                            <p:cond delay="0"/>
                                          </p:stCondLst>
                                        </p:cTn>
                                        <p:tgtEl>
                                          <p:spTgt spid="65"/>
                                        </p:tgtEl>
                                        <p:attrNameLst>
                                          <p:attrName>style.visibility</p:attrName>
                                        </p:attrNameLst>
                                      </p:cBhvr>
                                      <p:to>
                                        <p:strVal val="visible"/>
                                      </p:to>
                                    </p:set>
                                    <p:animEffect transition="in" filter="wipe(down)">
                                      <p:cBhvr>
                                        <p:cTn id="64" dur="500"/>
                                        <p:tgtEl>
                                          <p:spTgt spid="65"/>
                                        </p:tgtEl>
                                      </p:cBhvr>
                                    </p:animEffect>
                                  </p:childTnLst>
                                </p:cTn>
                              </p:par>
                            </p:childTnLst>
                          </p:cTn>
                        </p:par>
                        <p:par>
                          <p:cTn id="65" fill="hold">
                            <p:stCondLst>
                              <p:cond delay="9000"/>
                            </p:stCondLst>
                            <p:childTnLst>
                              <p:par>
                                <p:cTn id="66" presetID="22" presetClass="entr" presetSubtype="4" fill="hold" nodeType="afterEffect">
                                  <p:stCondLst>
                                    <p:cond delay="0"/>
                                  </p:stCondLst>
                                  <p:childTnLst>
                                    <p:set>
                                      <p:cBhvr>
                                        <p:cTn id="67" dur="1" fill="hold">
                                          <p:stCondLst>
                                            <p:cond delay="0"/>
                                          </p:stCondLst>
                                        </p:cTn>
                                        <p:tgtEl>
                                          <p:spTgt spid="70"/>
                                        </p:tgtEl>
                                        <p:attrNameLst>
                                          <p:attrName>style.visibility</p:attrName>
                                        </p:attrNameLst>
                                      </p:cBhvr>
                                      <p:to>
                                        <p:strVal val="visible"/>
                                      </p:to>
                                    </p:set>
                                    <p:animEffect transition="in" filter="wipe(down)">
                                      <p:cBhvr>
                                        <p:cTn id="68" dur="500"/>
                                        <p:tgtEl>
                                          <p:spTgt spid="70"/>
                                        </p:tgtEl>
                                      </p:cBhvr>
                                    </p:animEffect>
                                  </p:childTnLst>
                                </p:cTn>
                              </p:par>
                            </p:childTnLst>
                          </p:cTn>
                        </p:par>
                        <p:par>
                          <p:cTn id="69" fill="hold">
                            <p:stCondLst>
                              <p:cond delay="9500"/>
                            </p:stCondLst>
                            <p:childTnLst>
                              <p:par>
                                <p:cTn id="70" presetID="22" presetClass="entr" presetSubtype="4" fill="hold" grpId="0" nodeType="afterEffect">
                                  <p:stCondLst>
                                    <p:cond delay="0"/>
                                  </p:stCondLst>
                                  <p:childTnLst>
                                    <p:set>
                                      <p:cBhvr>
                                        <p:cTn id="71" dur="1" fill="hold">
                                          <p:stCondLst>
                                            <p:cond delay="0"/>
                                          </p:stCondLst>
                                        </p:cTn>
                                        <p:tgtEl>
                                          <p:spTgt spid="11"/>
                                        </p:tgtEl>
                                        <p:attrNameLst>
                                          <p:attrName>style.visibility</p:attrName>
                                        </p:attrNameLst>
                                      </p:cBhvr>
                                      <p:to>
                                        <p:strVal val="visible"/>
                                      </p:to>
                                    </p:set>
                                    <p:animEffect transition="in" filter="wipe(down)">
                                      <p:cBhvr>
                                        <p:cTn id="72" dur="500"/>
                                        <p:tgtEl>
                                          <p:spTgt spid="11"/>
                                        </p:tgtEl>
                                      </p:cBhvr>
                                    </p:animEffect>
                                  </p:childTnLst>
                                </p:cTn>
                              </p:par>
                            </p:childTnLst>
                          </p:cTn>
                        </p:par>
                        <p:par>
                          <p:cTn id="73" fill="hold">
                            <p:stCondLst>
                              <p:cond delay="10000"/>
                            </p:stCondLst>
                            <p:childTnLst>
                              <p:par>
                                <p:cTn id="74" presetID="22" presetClass="entr" presetSubtype="4" fill="hold" nodeType="afterEffect">
                                  <p:stCondLst>
                                    <p:cond delay="0"/>
                                  </p:stCondLst>
                                  <p:childTnLst>
                                    <p:set>
                                      <p:cBhvr>
                                        <p:cTn id="75" dur="1" fill="hold">
                                          <p:stCondLst>
                                            <p:cond delay="0"/>
                                          </p:stCondLst>
                                        </p:cTn>
                                        <p:tgtEl>
                                          <p:spTgt spid="50"/>
                                        </p:tgtEl>
                                        <p:attrNameLst>
                                          <p:attrName>style.visibility</p:attrName>
                                        </p:attrNameLst>
                                      </p:cBhvr>
                                      <p:to>
                                        <p:strVal val="visible"/>
                                      </p:to>
                                    </p:set>
                                    <p:animEffect transition="in" filter="wipe(down)">
                                      <p:cBhvr>
                                        <p:cTn id="76" dur="500"/>
                                        <p:tgtEl>
                                          <p:spTgt spid="50"/>
                                        </p:tgtEl>
                                      </p:cBhvr>
                                    </p:animEffect>
                                  </p:childTnLst>
                                </p:cTn>
                              </p:par>
                            </p:childTnLst>
                          </p:cTn>
                        </p:par>
                        <p:par>
                          <p:cTn id="77" fill="hold">
                            <p:stCondLst>
                              <p:cond delay="10500"/>
                            </p:stCondLst>
                            <p:childTnLst>
                              <p:par>
                                <p:cTn id="78" presetID="22" presetClass="entr" presetSubtype="4" fill="hold" nodeType="afterEffect">
                                  <p:stCondLst>
                                    <p:cond delay="0"/>
                                  </p:stCondLst>
                                  <p:childTnLst>
                                    <p:set>
                                      <p:cBhvr>
                                        <p:cTn id="79" dur="1" fill="hold">
                                          <p:stCondLst>
                                            <p:cond delay="0"/>
                                          </p:stCondLst>
                                        </p:cTn>
                                        <p:tgtEl>
                                          <p:spTgt spid="53"/>
                                        </p:tgtEl>
                                        <p:attrNameLst>
                                          <p:attrName>style.visibility</p:attrName>
                                        </p:attrNameLst>
                                      </p:cBhvr>
                                      <p:to>
                                        <p:strVal val="visible"/>
                                      </p:to>
                                    </p:set>
                                    <p:animEffect transition="in" filter="wipe(down)">
                                      <p:cBhvr>
                                        <p:cTn id="80" dur="500"/>
                                        <p:tgtEl>
                                          <p:spTgt spid="53"/>
                                        </p:tgtEl>
                                      </p:cBhvr>
                                    </p:animEffect>
                                  </p:childTnLst>
                                </p:cTn>
                              </p:par>
                            </p:childTnLst>
                          </p:cTn>
                        </p:par>
                        <p:par>
                          <p:cTn id="81" fill="hold">
                            <p:stCondLst>
                              <p:cond delay="11000"/>
                            </p:stCondLst>
                            <p:childTnLst>
                              <p:par>
                                <p:cTn id="82" presetID="22" presetClass="entr" presetSubtype="4" fill="hold" nodeType="afterEffect">
                                  <p:stCondLst>
                                    <p:cond delay="0"/>
                                  </p:stCondLst>
                                  <p:childTnLst>
                                    <p:set>
                                      <p:cBhvr>
                                        <p:cTn id="83" dur="1" fill="hold">
                                          <p:stCondLst>
                                            <p:cond delay="0"/>
                                          </p:stCondLst>
                                        </p:cTn>
                                        <p:tgtEl>
                                          <p:spTgt spid="56"/>
                                        </p:tgtEl>
                                        <p:attrNameLst>
                                          <p:attrName>style.visibility</p:attrName>
                                        </p:attrNameLst>
                                      </p:cBhvr>
                                      <p:to>
                                        <p:strVal val="visible"/>
                                      </p:to>
                                    </p:set>
                                    <p:animEffect transition="in" filter="wipe(down)">
                                      <p:cBhvr>
                                        <p:cTn id="84" dur="500"/>
                                        <p:tgtEl>
                                          <p:spTgt spid="56"/>
                                        </p:tgtEl>
                                      </p:cBhvr>
                                    </p:animEffect>
                                  </p:childTnLst>
                                </p:cTn>
                              </p:par>
                              <p:par>
                                <p:cTn id="85" presetID="22" presetClass="entr" presetSubtype="4" fill="hold" nodeType="withEffect">
                                  <p:stCondLst>
                                    <p:cond delay="0"/>
                                  </p:stCondLst>
                                  <p:childTnLst>
                                    <p:set>
                                      <p:cBhvr>
                                        <p:cTn id="86" dur="1" fill="hold">
                                          <p:stCondLst>
                                            <p:cond delay="0"/>
                                          </p:stCondLst>
                                        </p:cTn>
                                        <p:tgtEl>
                                          <p:spTgt spid="59"/>
                                        </p:tgtEl>
                                        <p:attrNameLst>
                                          <p:attrName>style.visibility</p:attrName>
                                        </p:attrNameLst>
                                      </p:cBhvr>
                                      <p:to>
                                        <p:strVal val="visible"/>
                                      </p:to>
                                    </p:set>
                                    <p:animEffect transition="in" filter="wipe(down)">
                                      <p:cBhvr>
                                        <p:cTn id="87" dur="500"/>
                                        <p:tgtEl>
                                          <p:spTgt spid="59"/>
                                        </p:tgtEl>
                                      </p:cBhvr>
                                    </p:animEffect>
                                  </p:childTnLst>
                                </p:cTn>
                              </p:par>
                            </p:childTnLst>
                          </p:cTn>
                        </p:par>
                        <p:par>
                          <p:cTn id="88" fill="hold">
                            <p:stCondLst>
                              <p:cond delay="11500"/>
                            </p:stCondLst>
                            <p:childTnLst>
                              <p:par>
                                <p:cTn id="89" presetID="21" presetClass="entr" presetSubtype="1" fill="hold" grpId="0" nodeType="afterEffect">
                                  <p:stCondLst>
                                    <p:cond delay="0"/>
                                  </p:stCondLst>
                                  <p:childTnLst>
                                    <p:set>
                                      <p:cBhvr>
                                        <p:cTn id="90" dur="1" fill="hold">
                                          <p:stCondLst>
                                            <p:cond delay="0"/>
                                          </p:stCondLst>
                                        </p:cTn>
                                        <p:tgtEl>
                                          <p:spTgt spid="6"/>
                                        </p:tgtEl>
                                        <p:attrNameLst>
                                          <p:attrName>style.visibility</p:attrName>
                                        </p:attrNameLst>
                                      </p:cBhvr>
                                      <p:to>
                                        <p:strVal val="visible"/>
                                      </p:to>
                                    </p:set>
                                    <p:animEffect transition="in" filter="wheel(1)">
                                      <p:cBhvr>
                                        <p:cTn id="91" dur="2000"/>
                                        <p:tgtEl>
                                          <p:spTgt spid="6"/>
                                        </p:tgtEl>
                                      </p:cBhvr>
                                    </p:animEffect>
                                  </p:childTnLst>
                                </p:cTn>
                              </p:par>
                            </p:childTnLst>
                          </p:cTn>
                        </p:par>
                        <p:par>
                          <p:cTn id="92" fill="hold">
                            <p:stCondLst>
                              <p:cond delay="13500"/>
                            </p:stCondLst>
                            <p:childTnLst>
                              <p:par>
                                <p:cTn id="93" presetID="21" presetClass="entr" presetSubtype="1" fill="hold" grpId="0" nodeType="afterEffect">
                                  <p:stCondLst>
                                    <p:cond delay="0"/>
                                  </p:stCondLst>
                                  <p:childTnLst>
                                    <p:set>
                                      <p:cBhvr>
                                        <p:cTn id="94" dur="1" fill="hold">
                                          <p:stCondLst>
                                            <p:cond delay="0"/>
                                          </p:stCondLst>
                                        </p:cTn>
                                        <p:tgtEl>
                                          <p:spTgt spid="19"/>
                                        </p:tgtEl>
                                        <p:attrNameLst>
                                          <p:attrName>style.visibility</p:attrName>
                                        </p:attrNameLst>
                                      </p:cBhvr>
                                      <p:to>
                                        <p:strVal val="visible"/>
                                      </p:to>
                                    </p:set>
                                    <p:animEffect transition="in" filter="wheel(1)">
                                      <p:cBhvr>
                                        <p:cTn id="95" dur="2000"/>
                                        <p:tgtEl>
                                          <p:spTgt spid="19"/>
                                        </p:tgtEl>
                                      </p:cBhvr>
                                    </p:animEffect>
                                  </p:childTnLst>
                                </p:cTn>
                              </p:par>
                            </p:childTnLst>
                          </p:cTn>
                        </p:par>
                        <p:par>
                          <p:cTn id="96" fill="hold">
                            <p:stCondLst>
                              <p:cond delay="15500"/>
                            </p:stCondLst>
                            <p:childTnLst>
                              <p:par>
                                <p:cTn id="97" presetID="21" presetClass="entr" presetSubtype="1" fill="hold" grpId="0" nodeType="afterEffect">
                                  <p:stCondLst>
                                    <p:cond delay="0"/>
                                  </p:stCondLst>
                                  <p:childTnLst>
                                    <p:set>
                                      <p:cBhvr>
                                        <p:cTn id="98" dur="1" fill="hold">
                                          <p:stCondLst>
                                            <p:cond delay="0"/>
                                          </p:stCondLst>
                                        </p:cTn>
                                        <p:tgtEl>
                                          <p:spTgt spid="24"/>
                                        </p:tgtEl>
                                        <p:attrNameLst>
                                          <p:attrName>style.visibility</p:attrName>
                                        </p:attrNameLst>
                                      </p:cBhvr>
                                      <p:to>
                                        <p:strVal val="visible"/>
                                      </p:to>
                                    </p:set>
                                    <p:animEffect transition="in" filter="wheel(1)">
                                      <p:cBhvr>
                                        <p:cTn id="99" dur="2000"/>
                                        <p:tgtEl>
                                          <p:spTgt spid="24"/>
                                        </p:tgtEl>
                                      </p:cBhvr>
                                    </p:animEffect>
                                  </p:childTnLst>
                                </p:cTn>
                              </p:par>
                            </p:childTnLst>
                          </p:cTn>
                        </p:par>
                        <p:par>
                          <p:cTn id="100" fill="hold">
                            <p:stCondLst>
                              <p:cond delay="17500"/>
                            </p:stCondLst>
                            <p:childTnLst>
                              <p:par>
                                <p:cTn id="101" presetID="21" presetClass="entr" presetSubtype="1" fill="hold" grpId="0" nodeType="afterEffect">
                                  <p:stCondLst>
                                    <p:cond delay="0"/>
                                  </p:stCondLst>
                                  <p:childTnLst>
                                    <p:set>
                                      <p:cBhvr>
                                        <p:cTn id="102" dur="1" fill="hold">
                                          <p:stCondLst>
                                            <p:cond delay="0"/>
                                          </p:stCondLst>
                                        </p:cTn>
                                        <p:tgtEl>
                                          <p:spTgt spid="25"/>
                                        </p:tgtEl>
                                        <p:attrNameLst>
                                          <p:attrName>style.visibility</p:attrName>
                                        </p:attrNameLst>
                                      </p:cBhvr>
                                      <p:to>
                                        <p:strVal val="visible"/>
                                      </p:to>
                                    </p:set>
                                    <p:animEffect transition="in" filter="wheel(1)">
                                      <p:cBhvr>
                                        <p:cTn id="103" dur="2000"/>
                                        <p:tgtEl>
                                          <p:spTgt spid="25"/>
                                        </p:tgtEl>
                                      </p:cBhvr>
                                    </p:animEffect>
                                  </p:childTnLst>
                                </p:cTn>
                              </p:par>
                            </p:childTnLst>
                          </p:cTn>
                        </p:par>
                        <p:par>
                          <p:cTn id="104" fill="hold">
                            <p:stCondLst>
                              <p:cond delay="19500"/>
                            </p:stCondLst>
                            <p:childTnLst>
                              <p:par>
                                <p:cTn id="105" presetID="22" presetClass="entr" presetSubtype="4" fill="hold" nodeType="afterEffect">
                                  <p:stCondLst>
                                    <p:cond delay="0"/>
                                  </p:stCondLst>
                                  <p:childTnLst>
                                    <p:set>
                                      <p:cBhvr>
                                        <p:cTn id="106" dur="1" fill="hold">
                                          <p:stCondLst>
                                            <p:cond delay="0"/>
                                          </p:stCondLst>
                                        </p:cTn>
                                        <p:tgtEl>
                                          <p:spTgt spid="29"/>
                                        </p:tgtEl>
                                        <p:attrNameLst>
                                          <p:attrName>style.visibility</p:attrName>
                                        </p:attrNameLst>
                                      </p:cBhvr>
                                      <p:to>
                                        <p:strVal val="visible"/>
                                      </p:to>
                                    </p:set>
                                    <p:animEffect transition="in" filter="wipe(down)">
                                      <p:cBhvr>
                                        <p:cTn id="107" dur="500"/>
                                        <p:tgtEl>
                                          <p:spTgt spid="29"/>
                                        </p:tgtEl>
                                      </p:cBhvr>
                                    </p:animEffect>
                                  </p:childTnLst>
                                </p:cTn>
                              </p:par>
                            </p:childTnLst>
                          </p:cTn>
                        </p:par>
                        <p:par>
                          <p:cTn id="108" fill="hold">
                            <p:stCondLst>
                              <p:cond delay="20000"/>
                            </p:stCondLst>
                            <p:childTnLst>
                              <p:par>
                                <p:cTn id="109" presetID="21" presetClass="entr" presetSubtype="1" fill="hold" grpId="0" nodeType="afterEffect">
                                  <p:stCondLst>
                                    <p:cond delay="0"/>
                                  </p:stCondLst>
                                  <p:childTnLst>
                                    <p:set>
                                      <p:cBhvr>
                                        <p:cTn id="110" dur="1" fill="hold">
                                          <p:stCondLst>
                                            <p:cond delay="0"/>
                                          </p:stCondLst>
                                        </p:cTn>
                                        <p:tgtEl>
                                          <p:spTgt spid="15"/>
                                        </p:tgtEl>
                                        <p:attrNameLst>
                                          <p:attrName>style.visibility</p:attrName>
                                        </p:attrNameLst>
                                      </p:cBhvr>
                                      <p:to>
                                        <p:strVal val="visible"/>
                                      </p:to>
                                    </p:set>
                                    <p:animEffect transition="in" filter="wheel(1)">
                                      <p:cBhvr>
                                        <p:cTn id="111"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6" grpId="0" animBg="1"/>
      <p:bldP spid="11" grpId="0" animBg="1"/>
      <p:bldP spid="12" grpId="0" animBg="1"/>
      <p:bldP spid="13" grpId="0" animBg="1"/>
      <p:bldP spid="14" grpId="0" animBg="1"/>
      <p:bldP spid="15" grpId="0" animBg="1"/>
      <p:bldP spid="16" grpId="0" animBg="1"/>
      <p:bldP spid="17" grpId="0" animBg="1"/>
      <p:bldP spid="18" grpId="0" animBg="1"/>
      <p:bldP spid="19" grpId="0" animBg="1"/>
      <p:bldP spid="24" grpId="0" animBg="1"/>
      <p:bldP spid="2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a:bodyPr>
          <a:lstStyle/>
          <a:p>
            <a:r>
              <a:rPr lang="ar-IQ" sz="2100" dirty="0"/>
              <a:t>ان المشاركة في ملكية قاعدة البيانات تمكن تدفق حر للبيانات الى المستخدمين المؤهلين ,وبنفس الوقت ان مفهوم جزء </a:t>
            </a:r>
            <a:r>
              <a:rPr lang="ar-IQ" sz="2100" dirty="0">
                <a:solidFill>
                  <a:schemeClr val="accent2"/>
                </a:solidFill>
              </a:rPr>
              <a:t>المخطط يسهل العرض المنطقي لكل مستخدم خاص </a:t>
            </a:r>
            <a:r>
              <a:rPr lang="ar-IQ" sz="2100" dirty="0">
                <a:solidFill>
                  <a:srgbClr val="00B050"/>
                </a:solidFill>
              </a:rPr>
              <a:t>ويوفر حماية ملائمة ازاء كل مستخدم غير مخول لاستخدام قاعدة البيانات </a:t>
            </a:r>
            <a:r>
              <a:rPr lang="ar-IQ" sz="2100" dirty="0"/>
              <a:t>ان المشاركة في قاعدة البيانات تعني ايضا ان بان عدد من المستخدمين ممكن ان يصلوا الى عنصر بيانات معين , وبنفس الوقت كما في المثال السابق فلمدقق ومدير المخازن ممكن وبصورة مكرر ان يكون عملهم متداخلا ,</a:t>
            </a:r>
            <a:r>
              <a:rPr lang="ar-IQ" sz="2100" dirty="0">
                <a:solidFill>
                  <a:srgbClr val="7030A0"/>
                </a:solidFill>
              </a:rPr>
              <a:t>فضلان عن هذا من الممكن ان يستخدم قاعدة البيانات مستخدمين من خارج الوحدة الاقتصادية كالمودعين في البنوك والذين يستخدمون ارقام حساباتهم لا جراء المعاملات ذات الصلة .</a:t>
            </a:r>
          </a:p>
          <a:p>
            <a:endParaRPr lang="ar-IQ" sz="2100" dirty="0">
              <a:solidFill>
                <a:schemeClr val="accent2"/>
              </a:solidFill>
            </a:endParaRPr>
          </a:p>
          <a:p>
            <a:r>
              <a:rPr lang="ar-IQ" sz="2100" dirty="0">
                <a:solidFill>
                  <a:schemeClr val="accent2"/>
                </a:solidFill>
              </a:rPr>
              <a:t>6)ادارة البيانات مركزيا :</a:t>
            </a:r>
            <a:r>
              <a:rPr lang="ar-IQ" sz="2100" dirty="0"/>
              <a:t>ان نظام ادارة قاعدة البيانات (</a:t>
            </a:r>
            <a:r>
              <a:rPr lang="en-US" sz="2100" dirty="0">
                <a:solidFill>
                  <a:schemeClr val="accent2"/>
                </a:solidFill>
              </a:rPr>
              <a:t>DBMS</a:t>
            </a:r>
            <a:r>
              <a:rPr lang="ar-IQ" sz="2100" dirty="0"/>
              <a:t>) تحافظ وتراقب الوصول الى جميع البيانات ضمن النظام في كل الاوقات , وهي تقف كحارس لقاعدة البيانات وتقدم العرض المنطقي للمستخدمين وبرامج التطبيقات , ان نظم ادارة قاعدة البيانات (</a:t>
            </a:r>
            <a:r>
              <a:rPr lang="en-US" sz="2100" dirty="0">
                <a:solidFill>
                  <a:schemeClr val="accent2"/>
                </a:solidFill>
              </a:rPr>
              <a:t>DBMS</a:t>
            </a:r>
            <a:r>
              <a:rPr lang="ar-IQ" sz="2100" dirty="0"/>
              <a:t>) كذلك يوفر اسناد وتغطية للإجراءات المتعلقة بالأمن والتكامل للبيانات من خلال استخدام كلمة (سر) المرور  </a:t>
            </a:r>
            <a:r>
              <a:rPr lang="en-US" sz="2100" dirty="0">
                <a:solidFill>
                  <a:schemeClr val="accent2"/>
                </a:solidFill>
              </a:rPr>
              <a:t>Password)</a:t>
            </a:r>
            <a:r>
              <a:rPr lang="ar-IQ" sz="2100" dirty="0">
                <a:solidFill>
                  <a:schemeClr val="accent2"/>
                </a:solidFill>
              </a:rPr>
              <a:t>)</a:t>
            </a:r>
            <a:r>
              <a:rPr lang="ar-IQ" sz="2100" dirty="0"/>
              <a:t>.</a:t>
            </a:r>
          </a:p>
          <a:p>
            <a:endParaRPr lang="ar-IQ" sz="2100" dirty="0"/>
          </a:p>
          <a:p>
            <a:r>
              <a:rPr lang="ar-IQ" sz="2100" dirty="0"/>
              <a:t>ان قاعدة البيانات والبيانات التي تحتويها تدار مركزيا من قبل شخص معروف هو </a:t>
            </a:r>
            <a:r>
              <a:rPr lang="ar-IQ" sz="2100" dirty="0">
                <a:solidFill>
                  <a:srgbClr val="00B050"/>
                </a:solidFill>
              </a:rPr>
              <a:t>مدير قاعدة البيانات </a:t>
            </a:r>
            <a:r>
              <a:rPr lang="en-US" sz="2100" dirty="0">
                <a:solidFill>
                  <a:schemeClr val="accent2"/>
                </a:solidFill>
              </a:rPr>
              <a:t>DBA) </a:t>
            </a:r>
            <a:r>
              <a:rPr lang="ar-IQ" sz="2100" dirty="0">
                <a:solidFill>
                  <a:schemeClr val="accent2"/>
                </a:solidFill>
              </a:rPr>
              <a:t>)  </a:t>
            </a:r>
            <a:r>
              <a:rPr lang="en-US" sz="2100" dirty="0">
                <a:solidFill>
                  <a:schemeClr val="tx1">
                    <a:lumMod val="95000"/>
                    <a:lumOff val="5000"/>
                  </a:schemeClr>
                </a:solidFill>
              </a:rPr>
              <a:t>Data-Base Administrator)</a:t>
            </a:r>
            <a:r>
              <a:rPr lang="ar-IQ" sz="2100" dirty="0">
                <a:solidFill>
                  <a:schemeClr val="tx1">
                    <a:lumMod val="95000"/>
                    <a:lumOff val="5000"/>
                  </a:schemeClr>
                </a:solidFill>
              </a:rPr>
              <a:t>) ,</a:t>
            </a:r>
            <a:r>
              <a:rPr lang="ar-IQ" sz="2100" dirty="0"/>
              <a:t>الذي علية مسؤولية كاملة حول موارد البيانات وتثبيت هيكل البيانات وتحديد حقوق المستخدمين للوصول الى البيانات .</a:t>
            </a:r>
            <a:endParaRPr lang="en-US" sz="2100" dirty="0">
              <a:solidFill>
                <a:schemeClr val="accent2"/>
              </a:solidFill>
            </a:endParaRPr>
          </a:p>
        </p:txBody>
      </p:sp>
    </p:spTree>
    <p:extLst>
      <p:ext uri="{BB962C8B-B14F-4D97-AF65-F5344CB8AC3E}">
        <p14:creationId xmlns:p14="http://schemas.microsoft.com/office/powerpoint/2010/main" val="719527096"/>
      </p:ext>
    </p:extLst>
  </p:cSld>
  <p:clrMapOvr>
    <a:masterClrMapping/>
  </p:clrMapOvr>
  <mc:AlternateContent xmlns:mc="http://schemas.openxmlformats.org/markup-compatibility/2006" xmlns:p14="http://schemas.microsoft.com/office/powerpoint/2010/main">
    <mc:Choice Requires="p14">
      <p:transition spd="slow" p14:dur="3900">
        <p14:glitter dir="r"/>
        <p:sndAc>
          <p:stSnd>
            <p:snd r:embed="rId2" name="applause.wav"/>
          </p:stSnd>
        </p:sndAc>
      </p:transition>
    </mc:Choice>
    <mc:Fallback xmlns="">
      <p:transition spd="slow">
        <p:fade/>
        <p:sndAc>
          <p:stSnd>
            <p:snd r:embed="rId3" name="applause.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arn(inVertical)">
                                      <p:cBhvr>
                                        <p:cTn id="11" dur="500"/>
                                        <p:tgtEl>
                                          <p:spTgt spid="3">
                                            <p:txEl>
                                              <p:pRg st="2" end="2"/>
                                            </p:txEl>
                                          </p:spTgt>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arn(inVertical)">
                                      <p:cBhvr>
                                        <p:cTn id="1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22960" y="0"/>
            <a:ext cx="7520940" cy="914400"/>
          </a:xfrm>
        </p:spPr>
        <p:txBody>
          <a:bodyPr/>
          <a:lstStyle/>
          <a:p>
            <a:pPr algn="r"/>
            <a:r>
              <a:rPr lang="ar-IQ" b="1" dirty="0"/>
              <a:t>م / مدخل قاعدة البيانات : </a:t>
            </a:r>
          </a:p>
        </p:txBody>
      </p:sp>
      <p:sp>
        <p:nvSpPr>
          <p:cNvPr id="3" name="عنصر نائب للمحتوى 2"/>
          <p:cNvSpPr>
            <a:spLocks noGrp="1"/>
          </p:cNvSpPr>
          <p:nvPr>
            <p:ph idx="1"/>
          </p:nvPr>
        </p:nvSpPr>
        <p:spPr>
          <a:xfrm>
            <a:off x="0" y="1124744"/>
            <a:ext cx="9144000" cy="5733256"/>
          </a:xfrm>
        </p:spPr>
        <p:txBody>
          <a:bodyPr>
            <a:normAutofit/>
          </a:bodyPr>
          <a:lstStyle/>
          <a:p>
            <a:pPr marL="0" indent="0"/>
            <a:r>
              <a:rPr lang="ar-IQ" sz="2400" dirty="0"/>
              <a:t>       سنركز في هذه المحاضرة على الجانب النظري من موضوع</a:t>
            </a:r>
            <a:r>
              <a:rPr lang="ar-IQ" sz="2400" dirty="0">
                <a:solidFill>
                  <a:srgbClr val="C00000"/>
                </a:solidFill>
              </a:rPr>
              <a:t> </a:t>
            </a:r>
            <a:r>
              <a:rPr lang="ar-IQ" sz="2400" dirty="0"/>
              <a:t>مدخل قاعدة البيانات </a:t>
            </a:r>
            <a:r>
              <a:rPr lang="ar-IQ" sz="2400" dirty="0">
                <a:solidFill>
                  <a:schemeClr val="tx1">
                    <a:lumMod val="95000"/>
                    <a:lumOff val="5000"/>
                  </a:schemeClr>
                </a:solidFill>
              </a:rPr>
              <a:t>في المرحلة الاولى لاستخدام الحاسوب في نظم المعلومات المحاسبية .  اضطرت  الشركات الى زيادة عدد الملفات في كل مرة تحتاج بها الى معلومات جديدة , والنتيجة كانت زيادة عدد الملفات الرئيسية المحزنة بشكل كبير مما قد يسبب الزيادة في </a:t>
            </a:r>
            <a:r>
              <a:rPr lang="ar-IQ" sz="2400" dirty="0">
                <a:solidFill>
                  <a:srgbClr val="FF0000"/>
                </a:solidFill>
              </a:rPr>
              <a:t>التكلفة والوقت والجهد </a:t>
            </a:r>
            <a:r>
              <a:rPr lang="ar-IQ" sz="2400" dirty="0">
                <a:solidFill>
                  <a:schemeClr val="tx1">
                    <a:lumMod val="95000"/>
                    <a:lumOff val="5000"/>
                  </a:schemeClr>
                </a:solidFill>
              </a:rPr>
              <a:t>فضلان عن زيادة الازدواجية </a:t>
            </a:r>
          </a:p>
          <a:p>
            <a:pPr marL="0" indent="0"/>
            <a:r>
              <a:rPr lang="ar-IQ" sz="2400" dirty="0">
                <a:solidFill>
                  <a:schemeClr val="tx1">
                    <a:lumMod val="95000"/>
                    <a:lumOff val="5000"/>
                  </a:schemeClr>
                </a:solidFill>
              </a:rPr>
              <a:t>حيث هذا الكم الهائل من الملفات قد يخلق مشاكل تتمثل بتخزين نفس البيانات في ملفين مستقلين او اكثر مما يؤدي في احيان كثيرة الى عدم تطابق نفس القيم ولنفس البيانات المخزونة في ملفات عديدة فعلى  سبيل المثال عنوان زبون معين قد يكون مختلف في ملفات عديدة نتيجة تحديث في الملف دون اخر وهنا </a:t>
            </a:r>
            <a:r>
              <a:rPr lang="ar-IQ" sz="2400" dirty="0">
                <a:solidFill>
                  <a:srgbClr val="C00000"/>
                </a:solidFill>
              </a:rPr>
              <a:t>يؤدي الى صعوبة ربط البيانات المخزنة</a:t>
            </a:r>
            <a:r>
              <a:rPr lang="ar-IQ" sz="2400" dirty="0">
                <a:solidFill>
                  <a:schemeClr val="tx1">
                    <a:lumMod val="95000"/>
                    <a:lumOff val="5000"/>
                  </a:schemeClr>
                </a:solidFill>
              </a:rPr>
              <a:t> بشكل فاعل</a:t>
            </a:r>
          </a:p>
        </p:txBody>
      </p:sp>
    </p:spTree>
    <p:extLst>
      <p:ext uri="{BB962C8B-B14F-4D97-AF65-F5344CB8AC3E}">
        <p14:creationId xmlns:p14="http://schemas.microsoft.com/office/powerpoint/2010/main" val="2787637239"/>
      </p:ext>
    </p:extLst>
  </p:cSld>
  <p:clrMapOvr>
    <a:masterClrMapping/>
  </p:clrMapOvr>
  <mc:AlternateContent xmlns:mc="http://schemas.openxmlformats.org/markup-compatibility/2006" xmlns:p14="http://schemas.microsoft.com/office/powerpoint/2010/main">
    <mc:Choice Requires="p14">
      <p:transition spd="slow" p14:dur="4400">
        <p14:honeycomb/>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خطط انسيابي: قرص ممغنط 3"/>
          <p:cNvSpPr/>
          <p:nvPr/>
        </p:nvSpPr>
        <p:spPr>
          <a:xfrm>
            <a:off x="6686360" y="136189"/>
            <a:ext cx="1728192" cy="1564620"/>
          </a:xfrm>
          <a:prstGeom prst="flowChartMagneticDisk">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IQ" sz="1400" b="1" dirty="0">
                <a:solidFill>
                  <a:schemeClr val="tx1">
                    <a:lumMod val="95000"/>
                    <a:lumOff val="5000"/>
                  </a:schemeClr>
                </a:solidFill>
              </a:rPr>
              <a:t>ملف 1</a:t>
            </a:r>
          </a:p>
          <a:p>
            <a:pPr algn="ctr"/>
            <a:r>
              <a:rPr lang="ar-IQ" sz="1400" b="1" dirty="0">
                <a:solidFill>
                  <a:schemeClr val="tx1">
                    <a:lumMod val="95000"/>
                    <a:lumOff val="5000"/>
                  </a:schemeClr>
                </a:solidFill>
              </a:rPr>
              <a:t>مفردة مخزنة </a:t>
            </a:r>
            <a:r>
              <a:rPr lang="ar-IQ" sz="1400" dirty="0">
                <a:solidFill>
                  <a:schemeClr val="tx1">
                    <a:lumMod val="95000"/>
                    <a:lumOff val="5000"/>
                  </a:schemeClr>
                </a:solidFill>
              </a:rPr>
              <a:t> أ</a:t>
            </a:r>
          </a:p>
          <a:p>
            <a:pPr algn="ctr"/>
            <a:r>
              <a:rPr lang="ar-IQ" sz="1400" b="1" dirty="0">
                <a:solidFill>
                  <a:schemeClr val="tx1">
                    <a:lumMod val="95000"/>
                    <a:lumOff val="5000"/>
                  </a:schemeClr>
                </a:solidFill>
              </a:rPr>
              <a:t>مفردة مخزنة ب</a:t>
            </a:r>
          </a:p>
          <a:p>
            <a:pPr algn="ctr"/>
            <a:r>
              <a:rPr lang="ar-IQ" sz="1400" b="1" dirty="0">
                <a:solidFill>
                  <a:schemeClr val="tx1">
                    <a:lumMod val="95000"/>
                    <a:lumOff val="5000"/>
                  </a:schemeClr>
                </a:solidFill>
              </a:rPr>
              <a:t>مفردة مخزنة ج </a:t>
            </a:r>
          </a:p>
        </p:txBody>
      </p:sp>
      <p:sp>
        <p:nvSpPr>
          <p:cNvPr id="6" name="مستطيل 5"/>
          <p:cNvSpPr/>
          <p:nvPr/>
        </p:nvSpPr>
        <p:spPr>
          <a:xfrm>
            <a:off x="3756972" y="335926"/>
            <a:ext cx="1414032" cy="128960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IQ" dirty="0">
                <a:solidFill>
                  <a:schemeClr val="tx1">
                    <a:lumMod val="95000"/>
                    <a:lumOff val="5000"/>
                  </a:schemeClr>
                </a:solidFill>
              </a:rPr>
              <a:t>برنامج</a:t>
            </a:r>
            <a:r>
              <a:rPr lang="ar-IQ" sz="2400" dirty="0">
                <a:solidFill>
                  <a:schemeClr val="tx1">
                    <a:lumMod val="95000"/>
                    <a:lumOff val="5000"/>
                  </a:schemeClr>
                </a:solidFill>
              </a:rPr>
              <a:t> </a:t>
            </a:r>
            <a:r>
              <a:rPr lang="ar-IQ" dirty="0">
                <a:solidFill>
                  <a:schemeClr val="tx1">
                    <a:lumMod val="95000"/>
                    <a:lumOff val="5000"/>
                  </a:schemeClr>
                </a:solidFill>
              </a:rPr>
              <a:t>التطبيقات </a:t>
            </a:r>
          </a:p>
          <a:p>
            <a:pPr algn="ctr"/>
            <a:r>
              <a:rPr lang="ar-IQ" sz="1000" dirty="0">
                <a:solidFill>
                  <a:schemeClr val="tx1">
                    <a:lumMod val="95000"/>
                    <a:lumOff val="5000"/>
                  </a:schemeClr>
                </a:solidFill>
              </a:rPr>
              <a:t> </a:t>
            </a:r>
            <a:r>
              <a:rPr lang="ar-IQ" dirty="0">
                <a:solidFill>
                  <a:schemeClr val="tx1">
                    <a:lumMod val="95000"/>
                    <a:lumOff val="5000"/>
                  </a:schemeClr>
                </a:solidFill>
              </a:rPr>
              <a:t>1</a:t>
            </a:r>
            <a:endParaRPr lang="ar-IQ" sz="1400" dirty="0">
              <a:solidFill>
                <a:schemeClr val="tx1">
                  <a:lumMod val="95000"/>
                  <a:lumOff val="5000"/>
                </a:schemeClr>
              </a:solidFill>
            </a:endParaRPr>
          </a:p>
        </p:txBody>
      </p:sp>
      <p:cxnSp>
        <p:nvCxnSpPr>
          <p:cNvPr id="12" name="رابط كسهم مستقيم 11"/>
          <p:cNvCxnSpPr/>
          <p:nvPr/>
        </p:nvCxnSpPr>
        <p:spPr>
          <a:xfrm>
            <a:off x="5220072" y="980728"/>
            <a:ext cx="1368152" cy="0"/>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sp>
        <p:nvSpPr>
          <p:cNvPr id="9" name="مخطط انسيابي: قرص ممغنط 3">
            <a:extLst>
              <a:ext uri="{FF2B5EF4-FFF2-40B4-BE49-F238E27FC236}">
                <a16:creationId xmlns:a16="http://schemas.microsoft.com/office/drawing/2014/main" id="{550B8E64-8507-4B6C-9CF0-18C2CA107F3F}"/>
              </a:ext>
            </a:extLst>
          </p:cNvPr>
          <p:cNvSpPr/>
          <p:nvPr/>
        </p:nvSpPr>
        <p:spPr>
          <a:xfrm>
            <a:off x="6732240" y="1806666"/>
            <a:ext cx="1800200" cy="1440160"/>
          </a:xfrm>
          <a:prstGeom prst="flowChartMagneticDisk">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IQ" sz="1400" b="1" dirty="0">
                <a:solidFill>
                  <a:schemeClr val="tx1">
                    <a:lumMod val="95000"/>
                    <a:lumOff val="5000"/>
                  </a:schemeClr>
                </a:solidFill>
              </a:rPr>
              <a:t>ملف 2</a:t>
            </a:r>
          </a:p>
          <a:p>
            <a:pPr algn="ctr"/>
            <a:r>
              <a:rPr lang="ar-IQ" sz="1400" b="1" dirty="0">
                <a:solidFill>
                  <a:schemeClr val="tx1">
                    <a:lumMod val="95000"/>
                    <a:lumOff val="5000"/>
                  </a:schemeClr>
                </a:solidFill>
              </a:rPr>
              <a:t>مفردة مخزنة </a:t>
            </a:r>
            <a:r>
              <a:rPr lang="ar-IQ" sz="1400" dirty="0">
                <a:solidFill>
                  <a:schemeClr val="tx1">
                    <a:lumMod val="95000"/>
                    <a:lumOff val="5000"/>
                  </a:schemeClr>
                </a:solidFill>
              </a:rPr>
              <a:t> </a:t>
            </a:r>
            <a:r>
              <a:rPr lang="ar-IQ" sz="1400" b="1" dirty="0">
                <a:solidFill>
                  <a:schemeClr val="tx1">
                    <a:lumMod val="95000"/>
                    <a:lumOff val="5000"/>
                  </a:schemeClr>
                </a:solidFill>
              </a:rPr>
              <a:t>ب</a:t>
            </a:r>
            <a:endParaRPr lang="ar-IQ" sz="1400" dirty="0">
              <a:solidFill>
                <a:schemeClr val="tx1">
                  <a:lumMod val="95000"/>
                  <a:lumOff val="5000"/>
                </a:schemeClr>
              </a:solidFill>
            </a:endParaRPr>
          </a:p>
          <a:p>
            <a:pPr algn="ctr"/>
            <a:r>
              <a:rPr lang="ar-IQ" sz="1400" b="1" dirty="0">
                <a:solidFill>
                  <a:schemeClr val="tx1">
                    <a:lumMod val="95000"/>
                    <a:lumOff val="5000"/>
                  </a:schemeClr>
                </a:solidFill>
              </a:rPr>
              <a:t>مفردة مخزنة ج</a:t>
            </a:r>
          </a:p>
          <a:p>
            <a:pPr algn="ctr"/>
            <a:r>
              <a:rPr lang="ar-IQ" sz="1400" b="1" dirty="0">
                <a:solidFill>
                  <a:schemeClr val="tx1">
                    <a:lumMod val="95000"/>
                    <a:lumOff val="5000"/>
                  </a:schemeClr>
                </a:solidFill>
              </a:rPr>
              <a:t>مفردة مخزنة د</a:t>
            </a:r>
          </a:p>
        </p:txBody>
      </p:sp>
      <p:sp>
        <p:nvSpPr>
          <p:cNvPr id="10" name="مستطيل 5">
            <a:extLst>
              <a:ext uri="{FF2B5EF4-FFF2-40B4-BE49-F238E27FC236}">
                <a16:creationId xmlns:a16="http://schemas.microsoft.com/office/drawing/2014/main" id="{B7B7DE53-FAD5-40EE-ACAF-1C666BE97709}"/>
              </a:ext>
            </a:extLst>
          </p:cNvPr>
          <p:cNvSpPr/>
          <p:nvPr/>
        </p:nvSpPr>
        <p:spPr>
          <a:xfrm>
            <a:off x="3804761" y="1878674"/>
            <a:ext cx="1414032" cy="129614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IQ" dirty="0">
                <a:solidFill>
                  <a:schemeClr val="tx1">
                    <a:lumMod val="95000"/>
                    <a:lumOff val="5000"/>
                  </a:schemeClr>
                </a:solidFill>
              </a:rPr>
              <a:t>برنامج التطبيقات </a:t>
            </a:r>
          </a:p>
          <a:p>
            <a:pPr algn="ctr"/>
            <a:r>
              <a:rPr lang="ar-IQ" sz="1000" dirty="0">
                <a:solidFill>
                  <a:schemeClr val="tx1">
                    <a:lumMod val="95000"/>
                    <a:lumOff val="5000"/>
                  </a:schemeClr>
                </a:solidFill>
              </a:rPr>
              <a:t> </a:t>
            </a:r>
            <a:r>
              <a:rPr lang="ar-IQ" dirty="0">
                <a:solidFill>
                  <a:schemeClr val="tx1">
                    <a:lumMod val="95000"/>
                    <a:lumOff val="5000"/>
                  </a:schemeClr>
                </a:solidFill>
              </a:rPr>
              <a:t>2</a:t>
            </a:r>
            <a:endParaRPr lang="ar-IQ" sz="1000" dirty="0">
              <a:solidFill>
                <a:schemeClr val="tx1">
                  <a:lumMod val="95000"/>
                  <a:lumOff val="5000"/>
                </a:schemeClr>
              </a:solidFill>
            </a:endParaRPr>
          </a:p>
        </p:txBody>
      </p:sp>
      <p:cxnSp>
        <p:nvCxnSpPr>
          <p:cNvPr id="11" name="رابط كسهم مستقيم 11">
            <a:extLst>
              <a:ext uri="{FF2B5EF4-FFF2-40B4-BE49-F238E27FC236}">
                <a16:creationId xmlns:a16="http://schemas.microsoft.com/office/drawing/2014/main" id="{1D944F27-0872-449C-8341-7FEC3FA6F64A}"/>
              </a:ext>
            </a:extLst>
          </p:cNvPr>
          <p:cNvCxnSpPr/>
          <p:nvPr/>
        </p:nvCxnSpPr>
        <p:spPr>
          <a:xfrm>
            <a:off x="5318208" y="2420888"/>
            <a:ext cx="1368152" cy="0"/>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sp>
        <p:nvSpPr>
          <p:cNvPr id="3" name="Title 2">
            <a:extLst>
              <a:ext uri="{FF2B5EF4-FFF2-40B4-BE49-F238E27FC236}">
                <a16:creationId xmlns:a16="http://schemas.microsoft.com/office/drawing/2014/main" id="{F00FDA4E-CC80-4B48-919D-1E88A452590C}"/>
              </a:ext>
            </a:extLst>
          </p:cNvPr>
          <p:cNvSpPr>
            <a:spLocks noGrp="1"/>
          </p:cNvSpPr>
          <p:nvPr>
            <p:ph type="title"/>
          </p:nvPr>
        </p:nvSpPr>
        <p:spPr>
          <a:xfrm>
            <a:off x="0" y="136189"/>
            <a:ext cx="2596912" cy="548640"/>
          </a:xfrm>
        </p:spPr>
        <p:txBody>
          <a:bodyPr/>
          <a:lstStyle/>
          <a:p>
            <a:pPr algn="ctr"/>
            <a:r>
              <a:rPr lang="ar-IQ" sz="1800" b="1" dirty="0"/>
              <a:t>شكل رقم 4-1 </a:t>
            </a:r>
            <a:endParaRPr lang="en-US" sz="1800" b="1" dirty="0"/>
          </a:p>
        </p:txBody>
      </p:sp>
      <p:sp>
        <p:nvSpPr>
          <p:cNvPr id="13" name="مخطط انسيابي: قرص ممغنط 3">
            <a:extLst>
              <a:ext uri="{FF2B5EF4-FFF2-40B4-BE49-F238E27FC236}">
                <a16:creationId xmlns:a16="http://schemas.microsoft.com/office/drawing/2014/main" id="{3773F6B9-E021-4FE2-92A0-703A0165F4BF}"/>
              </a:ext>
            </a:extLst>
          </p:cNvPr>
          <p:cNvSpPr/>
          <p:nvPr/>
        </p:nvSpPr>
        <p:spPr>
          <a:xfrm>
            <a:off x="6756889" y="3429000"/>
            <a:ext cx="1800200" cy="1584176"/>
          </a:xfrm>
          <a:prstGeom prst="flowChartMagneticDisk">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IQ" sz="1600" b="1" dirty="0">
                <a:solidFill>
                  <a:schemeClr val="tx1">
                    <a:lumMod val="95000"/>
                    <a:lumOff val="5000"/>
                  </a:schemeClr>
                </a:solidFill>
              </a:rPr>
              <a:t>ملف 3</a:t>
            </a:r>
          </a:p>
          <a:p>
            <a:pPr algn="ctr"/>
            <a:r>
              <a:rPr lang="ar-IQ" sz="1600" b="1" dirty="0">
                <a:solidFill>
                  <a:schemeClr val="tx1">
                    <a:lumMod val="95000"/>
                    <a:lumOff val="5000"/>
                  </a:schemeClr>
                </a:solidFill>
              </a:rPr>
              <a:t>مفردة مخزنة  ب</a:t>
            </a:r>
          </a:p>
          <a:p>
            <a:pPr algn="ctr"/>
            <a:r>
              <a:rPr lang="ar-IQ" sz="1600" b="1" dirty="0">
                <a:solidFill>
                  <a:schemeClr val="tx1">
                    <a:lumMod val="95000"/>
                    <a:lumOff val="5000"/>
                  </a:schemeClr>
                </a:solidFill>
              </a:rPr>
              <a:t>مفردة مخزنة ه</a:t>
            </a:r>
          </a:p>
          <a:p>
            <a:pPr algn="ctr"/>
            <a:r>
              <a:rPr lang="ar-IQ" sz="1600" b="1" dirty="0">
                <a:solidFill>
                  <a:schemeClr val="tx1">
                    <a:lumMod val="95000"/>
                    <a:lumOff val="5000"/>
                  </a:schemeClr>
                </a:solidFill>
              </a:rPr>
              <a:t>مفردة مخزنة  و</a:t>
            </a:r>
          </a:p>
        </p:txBody>
      </p:sp>
      <p:sp>
        <p:nvSpPr>
          <p:cNvPr id="14" name="مستطيل 5">
            <a:extLst>
              <a:ext uri="{FF2B5EF4-FFF2-40B4-BE49-F238E27FC236}">
                <a16:creationId xmlns:a16="http://schemas.microsoft.com/office/drawing/2014/main" id="{30724FE9-CC93-4B55-8FB3-C6DC2C47EB1E}"/>
              </a:ext>
            </a:extLst>
          </p:cNvPr>
          <p:cNvSpPr/>
          <p:nvPr/>
        </p:nvSpPr>
        <p:spPr>
          <a:xfrm>
            <a:off x="3683685" y="3515112"/>
            <a:ext cx="1487319" cy="129614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IQ" dirty="0">
                <a:solidFill>
                  <a:schemeClr val="tx1">
                    <a:lumMod val="95000"/>
                    <a:lumOff val="5000"/>
                  </a:schemeClr>
                </a:solidFill>
              </a:rPr>
              <a:t>برنامج التطبيقات </a:t>
            </a:r>
          </a:p>
          <a:p>
            <a:pPr algn="ctr"/>
            <a:r>
              <a:rPr lang="ar-IQ" sz="2000" dirty="0">
                <a:solidFill>
                  <a:schemeClr val="tx1">
                    <a:lumMod val="95000"/>
                    <a:lumOff val="5000"/>
                  </a:schemeClr>
                </a:solidFill>
              </a:rPr>
              <a:t>3</a:t>
            </a:r>
            <a:endParaRPr lang="ar-IQ" sz="4400" dirty="0">
              <a:solidFill>
                <a:schemeClr val="tx1">
                  <a:lumMod val="95000"/>
                  <a:lumOff val="5000"/>
                </a:schemeClr>
              </a:solidFill>
            </a:endParaRPr>
          </a:p>
        </p:txBody>
      </p:sp>
      <p:cxnSp>
        <p:nvCxnSpPr>
          <p:cNvPr id="15" name="رابط كسهم مستقيم 11">
            <a:extLst>
              <a:ext uri="{FF2B5EF4-FFF2-40B4-BE49-F238E27FC236}">
                <a16:creationId xmlns:a16="http://schemas.microsoft.com/office/drawing/2014/main" id="{4891BF4A-42F2-40EF-B9E0-81A4EF7C11E6}"/>
              </a:ext>
            </a:extLst>
          </p:cNvPr>
          <p:cNvCxnSpPr/>
          <p:nvPr/>
        </p:nvCxnSpPr>
        <p:spPr>
          <a:xfrm>
            <a:off x="5220072" y="4221088"/>
            <a:ext cx="1368152" cy="0"/>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sp>
        <p:nvSpPr>
          <p:cNvPr id="16" name="عنوان 2">
            <a:extLst>
              <a:ext uri="{FF2B5EF4-FFF2-40B4-BE49-F238E27FC236}">
                <a16:creationId xmlns:a16="http://schemas.microsoft.com/office/drawing/2014/main" id="{B677D03C-D021-4071-BE2B-1DAB09A201E8}"/>
              </a:ext>
            </a:extLst>
          </p:cNvPr>
          <p:cNvSpPr txBox="1">
            <a:spLocks/>
          </p:cNvSpPr>
          <p:nvPr/>
        </p:nvSpPr>
        <p:spPr>
          <a:xfrm>
            <a:off x="1187624" y="5602952"/>
            <a:ext cx="7520940" cy="548640"/>
          </a:xfrm>
          <a:prstGeom prst="rect">
            <a:avLst/>
          </a:prstGeom>
        </p:spPr>
        <p:txBody>
          <a:bodyPr vert="horz" lIns="91440" tIns="45720" rIns="91440" bIns="45720" rtlCol="0" anchor="ctr">
            <a:noAutofit/>
          </a:bodyPr>
          <a:lstStyle>
            <a:lvl1pPr algn="l" defTabSz="914400" rtl="1" eaLnBrk="1" latinLnBrk="0" hangingPunct="1">
              <a:spcBef>
                <a:spcPct val="0"/>
              </a:spcBef>
              <a:buNone/>
              <a:defRPr sz="2800" kern="1200" cap="all" baseline="0">
                <a:solidFill>
                  <a:schemeClr val="tx1"/>
                </a:solidFill>
                <a:latin typeface="+mj-lt"/>
                <a:ea typeface="+mj-ea"/>
                <a:cs typeface="+mj-cs"/>
              </a:defRPr>
            </a:lvl1pPr>
          </a:lstStyle>
          <a:p>
            <a:pPr algn="ctr"/>
            <a:r>
              <a:rPr lang="ar-IQ" b="1" dirty="0"/>
              <a:t>مدخل الملفات</a:t>
            </a:r>
            <a:endParaRPr lang="ar-IQ" dirty="0"/>
          </a:p>
        </p:txBody>
      </p:sp>
    </p:spTree>
    <p:extLst>
      <p:ext uri="{BB962C8B-B14F-4D97-AF65-F5344CB8AC3E}">
        <p14:creationId xmlns:p14="http://schemas.microsoft.com/office/powerpoint/2010/main" val="3563966454"/>
      </p:ext>
    </p:extLst>
  </p:cSld>
  <p:clrMapOvr>
    <a:masterClrMapping/>
  </p:clrMapOvr>
  <mc:AlternateContent xmlns:mc="http://schemas.openxmlformats.org/markup-compatibility/2006" xmlns:p14="http://schemas.microsoft.com/office/powerpoint/2010/main">
    <mc:Choice Requires="p14">
      <p:transition spd="slow" p14:dur="3400">
        <p14:reveal thruBlk="1" dir="r"/>
        <p:sndAc>
          <p:stSnd>
            <p:snd r:embed="rId2" name="cashreg.wav"/>
          </p:stSnd>
        </p:sndAc>
      </p:transition>
    </mc:Choice>
    <mc:Fallback xmlns="">
      <p:transition spd="slow">
        <p:fade/>
        <p:sndAc>
          <p:stSnd>
            <p:snd r:embed="rId3" name="cashreg.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par>
                                <p:cTn id="11" presetID="16" presetClass="entr" presetSubtype="21"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arn(inVertical)">
                                      <p:cBhvr>
                                        <p:cTn id="13" dur="500"/>
                                        <p:tgtEl>
                                          <p:spTgt spid="12"/>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heel(1)">
                                      <p:cBhvr>
                                        <p:cTn id="16" dur="2000"/>
                                        <p:tgtEl>
                                          <p:spTgt spid="9"/>
                                        </p:tgtEl>
                                      </p:cBhvr>
                                    </p:animEffect>
                                  </p:childTnLst>
                                </p:cTn>
                              </p:par>
                              <p:par>
                                <p:cTn id="17" presetID="6" presetClass="entr" presetSubtype="16"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circle(in)">
                                      <p:cBhvr>
                                        <p:cTn id="19" dur="2000"/>
                                        <p:tgtEl>
                                          <p:spTgt spid="10"/>
                                        </p:tgtEl>
                                      </p:cBhvr>
                                    </p:animEffect>
                                  </p:childTnLst>
                                </p:cTn>
                              </p:par>
                              <p:par>
                                <p:cTn id="20" presetID="16" presetClass="entr" presetSubtype="21"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par>
                                <p:cTn id="23" presetID="42"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1000"/>
                                        <p:tgtEl>
                                          <p:spTgt spid="13"/>
                                        </p:tgtEl>
                                      </p:cBhvr>
                                    </p:animEffect>
                                    <p:anim calcmode="lin" valueType="num">
                                      <p:cBhvr>
                                        <p:cTn id="26" dur="1000" fill="hold"/>
                                        <p:tgtEl>
                                          <p:spTgt spid="13"/>
                                        </p:tgtEl>
                                        <p:attrNameLst>
                                          <p:attrName>ppt_x</p:attrName>
                                        </p:attrNameLst>
                                      </p:cBhvr>
                                      <p:tavLst>
                                        <p:tav tm="0">
                                          <p:val>
                                            <p:strVal val="#ppt_x"/>
                                          </p:val>
                                        </p:tav>
                                        <p:tav tm="100000">
                                          <p:val>
                                            <p:strVal val="#ppt_x"/>
                                          </p:val>
                                        </p:tav>
                                      </p:tavLst>
                                    </p:anim>
                                    <p:anim calcmode="lin" valueType="num">
                                      <p:cBhvr>
                                        <p:cTn id="27" dur="1000" fill="hold"/>
                                        <p:tgtEl>
                                          <p:spTgt spid="13"/>
                                        </p:tgtEl>
                                        <p:attrNameLst>
                                          <p:attrName>ppt_y</p:attrName>
                                        </p:attrNameLst>
                                      </p:cBhvr>
                                      <p:tavLst>
                                        <p:tav tm="0">
                                          <p:val>
                                            <p:strVal val="#ppt_y+.1"/>
                                          </p:val>
                                        </p:tav>
                                        <p:tav tm="100000">
                                          <p:val>
                                            <p:strVal val="#ppt_y"/>
                                          </p:val>
                                        </p:tav>
                                      </p:tavLst>
                                    </p:anim>
                                  </p:childTnLst>
                                </p:cTn>
                              </p:par>
                              <p:par>
                                <p:cTn id="28" presetID="6" presetClass="entr" presetSubtype="16" fill="hold" grpId="0" nodeType="with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circle(in)">
                                      <p:cBhvr>
                                        <p:cTn id="30" dur="2000"/>
                                        <p:tgtEl>
                                          <p:spTgt spid="14"/>
                                        </p:tgtEl>
                                      </p:cBhvr>
                                    </p:animEffect>
                                  </p:childTnLst>
                                </p:cTn>
                              </p:par>
                              <p:par>
                                <p:cTn id="31" presetID="16" presetClass="entr" presetSubtype="21" fill="hold" nodeType="with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barn(inVertical)">
                                      <p:cBhvr>
                                        <p:cTn id="33" dur="500"/>
                                        <p:tgtEl>
                                          <p:spTgt spid="15"/>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barn(inVertical)">
                                      <p:cBhvr>
                                        <p:cTn id="3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9" grpId="0" animBg="1"/>
      <p:bldP spid="10" grpId="0" animBg="1"/>
      <p:bldP spid="13" grpId="0" animBg="1"/>
      <p:bldP spid="14" grpId="0" animBg="1"/>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827584" y="6021288"/>
            <a:ext cx="7520940" cy="548640"/>
          </a:xfrm>
        </p:spPr>
        <p:txBody>
          <a:bodyPr/>
          <a:lstStyle/>
          <a:p>
            <a:pPr algn="ctr"/>
            <a:r>
              <a:rPr lang="ar-IQ" b="1" dirty="0"/>
              <a:t>مدخل قاعدة البيانات</a:t>
            </a:r>
            <a:endParaRPr lang="ar-IQ" dirty="0"/>
          </a:p>
        </p:txBody>
      </p:sp>
      <p:sp>
        <p:nvSpPr>
          <p:cNvPr id="4" name="مخطط انسيابي: قرص ممغنط 3"/>
          <p:cNvSpPr/>
          <p:nvPr/>
        </p:nvSpPr>
        <p:spPr>
          <a:xfrm>
            <a:off x="7161192" y="0"/>
            <a:ext cx="1875304" cy="4797152"/>
          </a:xfrm>
          <a:prstGeom prst="flowChartMagneticDisk">
            <a:avLst/>
          </a:prstGeom>
        </p:spPr>
        <p:style>
          <a:lnRef idx="3">
            <a:schemeClr val="lt1"/>
          </a:lnRef>
          <a:fillRef idx="1">
            <a:schemeClr val="accent5"/>
          </a:fillRef>
          <a:effectRef idx="1">
            <a:schemeClr val="accent5"/>
          </a:effectRef>
          <a:fontRef idx="minor">
            <a:schemeClr val="lt1"/>
          </a:fontRef>
        </p:style>
        <p:txBody>
          <a:bodyPr rtlCol="1" anchor="ctr"/>
          <a:lstStyle/>
          <a:p>
            <a:pPr algn="ctr"/>
            <a:endParaRPr lang="ar-IQ" dirty="0"/>
          </a:p>
        </p:txBody>
      </p:sp>
      <p:sp>
        <p:nvSpPr>
          <p:cNvPr id="5" name="مستطيل 4"/>
          <p:cNvSpPr/>
          <p:nvPr/>
        </p:nvSpPr>
        <p:spPr>
          <a:xfrm>
            <a:off x="325096" y="3516208"/>
            <a:ext cx="2520280" cy="1152128"/>
          </a:xfrm>
          <a:prstGeom prst="rect">
            <a:avLst/>
          </a:prstGeom>
          <a:scene3d>
            <a:camera prst="orthographicFront"/>
            <a:lightRig rig="threePt" dir="t"/>
          </a:scene3d>
          <a:sp3d>
            <a:bevelT/>
          </a:sp3d>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IQ" sz="2400" b="1" dirty="0">
                <a:solidFill>
                  <a:schemeClr val="tx1">
                    <a:lumMod val="95000"/>
                    <a:lumOff val="5000"/>
                  </a:schemeClr>
                </a:solidFill>
              </a:rPr>
              <a:t>برنامج التطبيقات</a:t>
            </a:r>
          </a:p>
          <a:p>
            <a:pPr algn="ctr"/>
            <a:r>
              <a:rPr lang="ar-IQ" sz="2400" b="1" dirty="0">
                <a:solidFill>
                  <a:schemeClr val="tx1">
                    <a:lumMod val="95000"/>
                    <a:lumOff val="5000"/>
                  </a:schemeClr>
                </a:solidFill>
              </a:rPr>
              <a:t>3 </a:t>
            </a:r>
          </a:p>
        </p:txBody>
      </p:sp>
      <p:sp>
        <p:nvSpPr>
          <p:cNvPr id="6" name="مستطيل 5"/>
          <p:cNvSpPr/>
          <p:nvPr/>
        </p:nvSpPr>
        <p:spPr>
          <a:xfrm>
            <a:off x="325096" y="1978554"/>
            <a:ext cx="2518712" cy="123442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IQ" sz="2400" dirty="0">
                <a:solidFill>
                  <a:schemeClr val="tx1">
                    <a:lumMod val="95000"/>
                    <a:lumOff val="5000"/>
                  </a:schemeClr>
                </a:solidFill>
              </a:rPr>
              <a:t>برنامج التطبيقات</a:t>
            </a:r>
          </a:p>
          <a:p>
            <a:pPr algn="ctr"/>
            <a:r>
              <a:rPr lang="ar-IQ" sz="2400" dirty="0">
                <a:solidFill>
                  <a:schemeClr val="tx1">
                    <a:lumMod val="95000"/>
                    <a:lumOff val="5000"/>
                  </a:schemeClr>
                </a:solidFill>
              </a:rPr>
              <a:t>2</a:t>
            </a:r>
          </a:p>
        </p:txBody>
      </p:sp>
      <p:sp>
        <p:nvSpPr>
          <p:cNvPr id="7" name="مستطيل 6"/>
          <p:cNvSpPr/>
          <p:nvPr/>
        </p:nvSpPr>
        <p:spPr>
          <a:xfrm>
            <a:off x="323528" y="404664"/>
            <a:ext cx="2520280" cy="1195572"/>
          </a:xfrm>
          <a:prstGeom prst="rect">
            <a:avLst/>
          </a:prstGeom>
          <a:scene3d>
            <a:camera prst="orthographicFront"/>
            <a:lightRig rig="threePt" dir="t"/>
          </a:scene3d>
          <a:sp3d>
            <a:bevelT/>
          </a:sp3d>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IQ" sz="2000" b="1" dirty="0">
                <a:solidFill>
                  <a:schemeClr val="tx1">
                    <a:lumMod val="95000"/>
                    <a:lumOff val="5000"/>
                  </a:schemeClr>
                </a:solidFill>
              </a:rPr>
              <a:t>برنامج التطبيقات</a:t>
            </a:r>
          </a:p>
          <a:p>
            <a:pPr algn="ctr"/>
            <a:r>
              <a:rPr lang="ar-IQ" sz="2000" b="1" dirty="0">
                <a:solidFill>
                  <a:schemeClr val="tx1">
                    <a:lumMod val="95000"/>
                    <a:lumOff val="5000"/>
                  </a:schemeClr>
                </a:solidFill>
              </a:rPr>
              <a:t>1</a:t>
            </a:r>
            <a:endParaRPr lang="ar-IQ" sz="2400" b="1" dirty="0">
              <a:solidFill>
                <a:schemeClr val="tx1">
                  <a:lumMod val="95000"/>
                  <a:lumOff val="5000"/>
                </a:schemeClr>
              </a:solidFill>
            </a:endParaRPr>
          </a:p>
        </p:txBody>
      </p:sp>
      <p:cxnSp>
        <p:nvCxnSpPr>
          <p:cNvPr id="10" name="رابط كسهم مستقيم 9"/>
          <p:cNvCxnSpPr/>
          <p:nvPr/>
        </p:nvCxnSpPr>
        <p:spPr>
          <a:xfrm>
            <a:off x="2987824" y="1143036"/>
            <a:ext cx="432048" cy="34174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2" name="رابط كسهم مستقيم 11"/>
          <p:cNvCxnSpPr/>
          <p:nvPr/>
        </p:nvCxnSpPr>
        <p:spPr>
          <a:xfrm>
            <a:off x="2987824" y="2595765"/>
            <a:ext cx="432048"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4" name="رابط كسهم مستقيم 13"/>
          <p:cNvCxnSpPr/>
          <p:nvPr/>
        </p:nvCxnSpPr>
        <p:spPr>
          <a:xfrm flipV="1">
            <a:off x="2987824" y="3551664"/>
            <a:ext cx="576064" cy="576064"/>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9" name="رابط كسهم مستقيم 8"/>
          <p:cNvCxnSpPr/>
          <p:nvPr/>
        </p:nvCxnSpPr>
        <p:spPr>
          <a:xfrm>
            <a:off x="6602680" y="2430034"/>
            <a:ext cx="558512" cy="0"/>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2" name="مستطيل 1"/>
          <p:cNvSpPr/>
          <p:nvPr/>
        </p:nvSpPr>
        <p:spPr>
          <a:xfrm>
            <a:off x="3563888" y="1514872"/>
            <a:ext cx="3038792" cy="2036792"/>
          </a:xfrm>
          <a:prstGeom prst="rec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ar-IQ" sz="3600" b="1" dirty="0">
                <a:solidFill>
                  <a:schemeClr val="tx1"/>
                </a:solidFill>
              </a:rPr>
              <a:t>نظام ادارة قاعدة</a:t>
            </a:r>
          </a:p>
          <a:p>
            <a:pPr algn="ctr"/>
            <a:r>
              <a:rPr lang="ar-IQ" sz="3600" b="1" dirty="0">
                <a:solidFill>
                  <a:schemeClr val="tx1"/>
                </a:solidFill>
              </a:rPr>
              <a:t> البيانات </a:t>
            </a:r>
          </a:p>
        </p:txBody>
      </p:sp>
    </p:spTree>
    <p:extLst>
      <p:ext uri="{BB962C8B-B14F-4D97-AF65-F5344CB8AC3E}">
        <p14:creationId xmlns:p14="http://schemas.microsoft.com/office/powerpoint/2010/main" val="2035489644"/>
      </p:ext>
    </p:extLst>
  </p:cSld>
  <p:clrMapOvr>
    <a:masterClrMapping/>
  </p:clrMapOvr>
  <mc:AlternateContent xmlns:mc="http://schemas.openxmlformats.org/markup-compatibility/2006" xmlns:p14="http://schemas.microsoft.com/office/powerpoint/2010/main">
    <mc:Choice Requires="p14">
      <p:transition spd="slow" p14:dur="3000">
        <p14:shred/>
        <p:sndAc>
          <p:stSnd>
            <p:snd r:embed="rId2" name="cashreg.wav"/>
          </p:stSnd>
        </p:sndAc>
      </p:transition>
    </mc:Choice>
    <mc:Fallback xmlns="">
      <p:transition spd="slow">
        <p:fade/>
        <p:sndAc>
          <p:stSnd>
            <p:snd r:embed="rId3" name="cashreg.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circle(in)">
                                      <p:cBhvr>
                                        <p:cTn id="10" dur="2000"/>
                                        <p:tgtEl>
                                          <p:spTgt spid="2"/>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circle(in)">
                                      <p:cBhvr>
                                        <p:cTn id="13" dur="2000"/>
                                        <p:tgtEl>
                                          <p:spTgt spid="7"/>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randombar(horizontal)">
                                      <p:cBhvr>
                                        <p:cTn id="16" dur="500"/>
                                        <p:tgtEl>
                                          <p:spTgt spid="6"/>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randombar(horizontal)">
                                      <p:cBhvr>
                                        <p:cTn id="19" dur="500"/>
                                        <p:tgtEl>
                                          <p:spTgt spid="5"/>
                                        </p:tgtEl>
                                      </p:cBhvr>
                                    </p:animEffect>
                                  </p:childTnLst>
                                </p:cTn>
                              </p:par>
                              <p:par>
                                <p:cTn id="20" presetID="6" presetClass="entr" presetSubtype="16" fill="hold"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circle(in)">
                                      <p:cBhvr>
                                        <p:cTn id="22" dur="2000"/>
                                        <p:tgtEl>
                                          <p:spTgt spid="14"/>
                                        </p:tgtEl>
                                      </p:cBhvr>
                                    </p:animEffect>
                                  </p:childTnLst>
                                </p:cTn>
                              </p:par>
                              <p:par>
                                <p:cTn id="23" presetID="1" presetClass="entr" presetSubtype="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6" presetClass="entr" presetSubtype="21" fill="hold" grpId="0" nodeType="with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barn(inVertical)">
                                      <p:cBhvr>
                                        <p:cTn id="2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P spid="6" grpId="0" animBg="1"/>
      <p:bldP spid="7" grpId="0" animBg="1"/>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4"/>
          <p:cNvSpPr>
            <a:spLocks noGrp="1"/>
          </p:cNvSpPr>
          <p:nvPr>
            <p:ph type="title"/>
          </p:nvPr>
        </p:nvSpPr>
        <p:spPr>
          <a:xfrm>
            <a:off x="0" y="0"/>
            <a:ext cx="9144000" cy="6858000"/>
          </a:xfrm>
        </p:spPr>
        <p:txBody>
          <a:bodyPr/>
          <a:lstStyle/>
          <a:p>
            <a:pPr algn="r"/>
            <a:r>
              <a:rPr lang="ar-IQ" sz="2000" dirty="0">
                <a:solidFill>
                  <a:schemeClr val="tx1">
                    <a:lumMod val="95000"/>
                    <a:lumOff val="5000"/>
                  </a:schemeClr>
                </a:solidFill>
              </a:rPr>
              <a:t>ان مدخل قاعدة البيانات يعرض البيانات باعتبارها مورد للوحدة الاقتصادية ككل </a:t>
            </a:r>
            <a:r>
              <a:rPr lang="ar-IQ" sz="2000" dirty="0">
                <a:solidFill>
                  <a:srgbClr val="FF0000"/>
                </a:solidFill>
              </a:rPr>
              <a:t>من خلال استخدامها وادارتها للوحدة الاقتصادية وليس حصران على القسم او الوظيفة التي انشاتها , </a:t>
            </a:r>
            <a:r>
              <a:rPr lang="ar-IQ" sz="2000" dirty="0"/>
              <a:t>ان قاعدة البيانات تركز على </a:t>
            </a:r>
            <a:r>
              <a:rPr lang="ar-IQ" sz="2000" dirty="0">
                <a:solidFill>
                  <a:schemeClr val="tx1">
                    <a:lumMod val="95000"/>
                    <a:lumOff val="5000"/>
                  </a:schemeClr>
                </a:solidFill>
              </a:rPr>
              <a:t>ترابط ومشاركة البيانات لجميع المستخدمين المخولين وهذا الترابط ينجز من خلال </a:t>
            </a:r>
            <a:r>
              <a:rPr lang="ar-IQ" sz="2000" dirty="0">
                <a:solidFill>
                  <a:srgbClr val="FF0000"/>
                </a:solidFill>
              </a:rPr>
              <a:t>دمج الملفات الرئيسية </a:t>
            </a:r>
            <a:r>
              <a:rPr lang="ar-IQ" sz="2000" dirty="0">
                <a:solidFill>
                  <a:schemeClr val="tx1">
                    <a:lumMod val="95000"/>
                    <a:lumOff val="5000"/>
                  </a:schemeClr>
                </a:solidFill>
              </a:rPr>
              <a:t>في وعاء كبير للبيانات والذي يتم الوصول اليه عن طريق عدد من البرامج التطبيقية فمثلان قاعدة البيانات تزود معلومات عن موظفي الوحدة الاقتصادية من خلال توحيد الملفات الرئيسية المتعلقة  ب</a:t>
            </a:r>
            <a:r>
              <a:rPr lang="ar-IQ" sz="2000" dirty="0">
                <a:solidFill>
                  <a:srgbClr val="FF0000"/>
                </a:solidFill>
              </a:rPr>
              <a:t>الاجور والمهارات والموارد البشرية .</a:t>
            </a:r>
            <a:br>
              <a:rPr lang="ar-IQ" sz="2000" dirty="0">
                <a:solidFill>
                  <a:srgbClr val="FF0000"/>
                </a:solidFill>
              </a:rPr>
            </a:br>
            <a:br>
              <a:rPr lang="ar-IQ" sz="2400" dirty="0">
                <a:solidFill>
                  <a:srgbClr val="FF0000"/>
                </a:solidFill>
              </a:rPr>
            </a:br>
            <a:r>
              <a:rPr lang="ar-IQ" sz="2400" dirty="0"/>
              <a:t>نظام ادارة قواعد البيانات : </a:t>
            </a:r>
            <a:r>
              <a:rPr lang="ar-IQ" sz="2400" dirty="0">
                <a:solidFill>
                  <a:srgbClr val="FF0000"/>
                </a:solidFill>
              </a:rPr>
              <a:t>وهو النظام الذي يدير ويراقب الوصول الى قاعدة البيانات </a:t>
            </a:r>
            <a:br>
              <a:rPr lang="ar-IQ" sz="2000" dirty="0">
                <a:solidFill>
                  <a:srgbClr val="FF0000"/>
                </a:solidFill>
              </a:rPr>
            </a:br>
            <a:br>
              <a:rPr lang="ar-IQ" sz="2000" dirty="0">
                <a:solidFill>
                  <a:srgbClr val="FF0000"/>
                </a:solidFill>
              </a:rPr>
            </a:br>
            <a:r>
              <a:rPr lang="ar-IQ" sz="2400" dirty="0"/>
              <a:t>نظام قاعدة البيانات : </a:t>
            </a:r>
            <a:r>
              <a:rPr lang="ar-IQ" sz="2400" dirty="0">
                <a:solidFill>
                  <a:srgbClr val="FF0000"/>
                </a:solidFill>
              </a:rPr>
              <a:t>وهي برامج التطبيقات المستخدمة في قاعدة البيانات</a:t>
            </a:r>
            <a:br>
              <a:rPr lang="ar-IQ" sz="2000" dirty="0">
                <a:solidFill>
                  <a:srgbClr val="FF0000"/>
                </a:solidFill>
              </a:rPr>
            </a:br>
            <a:br>
              <a:rPr lang="ar-IQ" sz="2000" dirty="0">
                <a:solidFill>
                  <a:srgbClr val="FF0000"/>
                </a:solidFill>
              </a:rPr>
            </a:br>
            <a:r>
              <a:rPr lang="ar-IQ" dirty="0"/>
              <a:t>مسؤول قاعدة البيانات :</a:t>
            </a:r>
            <a:r>
              <a:rPr lang="ar-IQ" dirty="0">
                <a:solidFill>
                  <a:srgbClr val="FF0000"/>
                </a:solidFill>
              </a:rPr>
              <a:t>وهو الشخص المسؤول عن قاعدة البيانات </a:t>
            </a:r>
            <a:endParaRPr lang="ar-IQ" dirty="0"/>
          </a:p>
        </p:txBody>
      </p:sp>
    </p:spTree>
    <p:extLst>
      <p:ext uri="{BB962C8B-B14F-4D97-AF65-F5344CB8AC3E}">
        <p14:creationId xmlns:p14="http://schemas.microsoft.com/office/powerpoint/2010/main" val="2623475852"/>
      </p:ext>
    </p:extLst>
  </p:cSld>
  <p:clrMapOvr>
    <a:masterClrMapping/>
  </p:clrMapOvr>
  <mc:AlternateContent xmlns:mc="http://schemas.openxmlformats.org/markup-compatibility/2006" xmlns:p14="http://schemas.microsoft.com/office/powerpoint/2010/main">
    <mc:Choice Requires="p14">
      <p:transition spd="slow" p14:dur="2500">
        <p:checker/>
        <p:sndAc>
          <p:stSnd>
            <p:snd r:embed="rId2" name="chimes.wav"/>
          </p:stSnd>
        </p:sndAc>
      </p:transition>
    </mc:Choice>
    <mc:Fallback xmlns="">
      <p:transition spd="slow">
        <p:checker/>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a:solidFill>
                  <a:schemeClr val="accent2"/>
                </a:solidFill>
              </a:rPr>
              <a:t>خصائص قاعدة البيانات </a:t>
            </a:r>
          </a:p>
        </p:txBody>
      </p:sp>
      <p:sp>
        <p:nvSpPr>
          <p:cNvPr id="3" name="عنصر نائب للمحتوى 2"/>
          <p:cNvSpPr>
            <a:spLocks noGrp="1"/>
          </p:cNvSpPr>
          <p:nvPr>
            <p:ph idx="1"/>
          </p:nvPr>
        </p:nvSpPr>
        <p:spPr>
          <a:xfrm>
            <a:off x="0" y="1124744"/>
            <a:ext cx="9144000" cy="5733256"/>
          </a:xfrm>
        </p:spPr>
        <p:txBody>
          <a:bodyPr>
            <a:noAutofit/>
          </a:bodyPr>
          <a:lstStyle/>
          <a:p>
            <a:pPr>
              <a:buFont typeface="+mj-lt"/>
              <a:buAutoNum type="arabicParenR"/>
            </a:pPr>
            <a:r>
              <a:rPr lang="ar-IQ" sz="2000" dirty="0">
                <a:solidFill>
                  <a:schemeClr val="accent2"/>
                </a:solidFill>
              </a:rPr>
              <a:t>استقلالية البيانات  </a:t>
            </a:r>
            <a:r>
              <a:rPr lang="ar-IQ" sz="2000" dirty="0"/>
              <a:t>:نقصد به فصل البيانات عن مختلف التطبيقات التي من خلالها نصل ونعالج تلك البيانات عن طريق نظام ادارة قاعدة البيانات.</a:t>
            </a:r>
          </a:p>
          <a:p>
            <a:pPr>
              <a:buFont typeface="+mj-lt"/>
              <a:buAutoNum type="arabicParenR"/>
            </a:pPr>
            <a:r>
              <a:rPr lang="ar-IQ" sz="2000" dirty="0">
                <a:solidFill>
                  <a:schemeClr val="accent2"/>
                </a:solidFill>
              </a:rPr>
              <a:t>فصل العرض المنطقي عن البيانات: </a:t>
            </a:r>
            <a:r>
              <a:rPr lang="ar-IQ" sz="2000" dirty="0"/>
              <a:t>يقصد بل العرض المنطقي للبيانات وهو كيف ينظم ويفهم المستخدم او المبرمج البيانات من الناحية المفاهيمية  فمثلان مدير الائتمان ممكن ان يفهم جميع المعلومات المتعلقة بل الزبائن كان تكون محزنة بشكل جدول  بحيث كل صنف من هذه الجداول يحتوي على معلومات ملائمة حول زبون واحد </a:t>
            </a:r>
          </a:p>
          <a:p>
            <a:pPr marL="0" indent="0"/>
            <a:r>
              <a:rPr lang="ar-IQ" sz="2000" dirty="0">
                <a:solidFill>
                  <a:srgbClr val="FF0000"/>
                </a:solidFill>
              </a:rPr>
              <a:t>اما العرض المادي للبيانات  </a:t>
            </a:r>
            <a:r>
              <a:rPr lang="ar-IQ" sz="2000" dirty="0">
                <a:solidFill>
                  <a:schemeClr val="tx1">
                    <a:lumMod val="95000"/>
                    <a:lumOff val="5000"/>
                  </a:schemeClr>
                </a:solidFill>
              </a:rPr>
              <a:t>يشير الى كيفية ؟ واين ؟ يتم ترتيب وخزن البيانات على دسك او شريط </a:t>
            </a:r>
          </a:p>
          <a:p>
            <a:pPr marL="0" indent="0"/>
            <a:r>
              <a:rPr lang="ar-IQ" sz="2000" dirty="0">
                <a:solidFill>
                  <a:schemeClr val="tx1">
                    <a:lumMod val="95000"/>
                    <a:lumOff val="5000"/>
                  </a:schemeClr>
                </a:solidFill>
              </a:rPr>
              <a:t> (</a:t>
            </a:r>
            <a:r>
              <a:rPr lang="en-US" sz="2000" dirty="0">
                <a:solidFill>
                  <a:schemeClr val="accent2"/>
                </a:solidFill>
              </a:rPr>
              <a:t>CD-ROM</a:t>
            </a:r>
            <a:r>
              <a:rPr lang="ar-IQ" sz="2000" dirty="0">
                <a:solidFill>
                  <a:schemeClr val="tx1">
                    <a:lumMod val="95000"/>
                    <a:lumOff val="5000"/>
                  </a:schemeClr>
                </a:solidFill>
              </a:rPr>
              <a:t> )او اي وسيلة اخرى </a:t>
            </a:r>
          </a:p>
          <a:p>
            <a:pPr marL="0" indent="0"/>
            <a:r>
              <a:rPr lang="ar-IQ" sz="2000" dirty="0">
                <a:solidFill>
                  <a:schemeClr val="tx1">
                    <a:lumMod val="95000"/>
                    <a:lumOff val="5000"/>
                  </a:schemeClr>
                </a:solidFill>
              </a:rPr>
              <a:t>انفصل العرض المنطقي عن المادي يسهل عملية تطوير التطبيقات </a:t>
            </a:r>
            <a:r>
              <a:rPr lang="ar-IQ" sz="2000" dirty="0">
                <a:solidFill>
                  <a:srgbClr val="FF0000"/>
                </a:solidFill>
              </a:rPr>
              <a:t>لان المبرمجين سيركزون على الترميز المنطقي  لهذه التطبيقات اي بمعنى اخر </a:t>
            </a:r>
            <a:r>
              <a:rPr lang="ar-IQ" sz="2000" dirty="0"/>
              <a:t>(ماذا سيعمل المبرمج) دون الحاجة الى الاهتمام على كيفية ؟واين ؟ستخزن البيانات المختلفة و سبل الوصول اليها .</a:t>
            </a:r>
          </a:p>
          <a:p>
            <a:pPr marL="0" indent="0"/>
            <a:r>
              <a:rPr lang="ar-IQ" sz="2000" dirty="0"/>
              <a:t>ومن الجدير بل الذكر ان نشير هنا الى </a:t>
            </a:r>
            <a:r>
              <a:rPr lang="ar-IQ" sz="2000" dirty="0">
                <a:solidFill>
                  <a:srgbClr val="FF0000"/>
                </a:solidFill>
              </a:rPr>
              <a:t>المخططات </a:t>
            </a:r>
            <a:r>
              <a:rPr lang="ar-IQ" sz="2000" dirty="0">
                <a:solidFill>
                  <a:schemeClr val="tx1">
                    <a:lumMod val="95000"/>
                    <a:lumOff val="5000"/>
                  </a:schemeClr>
                </a:solidFill>
              </a:rPr>
              <a:t>فلمخططات تساعد على فهم التركيب المنطقي لقاعدة البيانات </a:t>
            </a:r>
          </a:p>
          <a:p>
            <a:pPr marL="0" indent="0"/>
            <a:r>
              <a:rPr lang="ar-IQ" sz="2000" dirty="0">
                <a:solidFill>
                  <a:schemeClr val="tx1">
                    <a:lumMod val="95000"/>
                    <a:lumOff val="5000"/>
                  </a:schemeClr>
                </a:solidFill>
              </a:rPr>
              <a:t>من حلال نظام ادارة قواعد البيانات (</a:t>
            </a:r>
            <a:r>
              <a:rPr lang="en-US" sz="2000" dirty="0">
                <a:solidFill>
                  <a:schemeClr val="accent2"/>
                </a:solidFill>
              </a:rPr>
              <a:t>DBMS</a:t>
            </a:r>
            <a:r>
              <a:rPr lang="ar-IQ" sz="2000" dirty="0">
                <a:solidFill>
                  <a:schemeClr val="tx1">
                    <a:lumMod val="95000"/>
                    <a:lumOff val="5000"/>
                  </a:schemeClr>
                </a:solidFill>
              </a:rPr>
              <a:t>) التي تعرف بمجموعة من البرامج المترابطة المصممة لتسهيل مهمات تكوبن و وصول و ادارة قاعدة البيانات .</a:t>
            </a:r>
            <a:endParaRPr lang="ar-IQ" sz="2000" dirty="0">
              <a:solidFill>
                <a:srgbClr val="FF0000"/>
              </a:solidFill>
            </a:endParaRPr>
          </a:p>
        </p:txBody>
      </p:sp>
    </p:spTree>
    <p:extLst>
      <p:ext uri="{BB962C8B-B14F-4D97-AF65-F5344CB8AC3E}">
        <p14:creationId xmlns:p14="http://schemas.microsoft.com/office/powerpoint/2010/main" val="2936113360"/>
      </p:ext>
    </p:extLst>
  </p:cSld>
  <p:clrMapOvr>
    <a:masterClrMapping/>
  </p:clrMapOvr>
  <mc:AlternateContent xmlns:mc="http://schemas.openxmlformats.org/markup-compatibility/2006" xmlns:p14="http://schemas.microsoft.com/office/powerpoint/2010/main">
    <mc:Choice Requires="p14">
      <p:transition spd="slow" p14:dur="3900">
        <p14:glitter dir="r"/>
        <p:sndAc>
          <p:stSnd>
            <p:snd r:embed="rId2" name="wind.wav"/>
          </p:stSnd>
        </p:sndAc>
      </p:transition>
    </mc:Choice>
    <mc:Fallback xmlns="">
      <p:transition spd="slow">
        <p:fade/>
        <p:sndAc>
          <p:stSnd>
            <p:snd r:embed="rId3" name="wind.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31"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par>
                          <p:cTn id="16" fill="hold">
                            <p:stCondLst>
                              <p:cond delay="1500"/>
                            </p:stCondLst>
                            <p:childTnLst>
                              <p:par>
                                <p:cTn id="17" presetID="31"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1" end="1"/>
                                            </p:txEl>
                                          </p:spTgt>
                                        </p:tgtEl>
                                      </p:cBhvr>
                                    </p:animEffect>
                                  </p:childTnLst>
                                </p:cTn>
                              </p:par>
                            </p:childTnLst>
                          </p:cTn>
                        </p:par>
                        <p:par>
                          <p:cTn id="23" fill="hold">
                            <p:stCondLst>
                              <p:cond delay="2500"/>
                            </p:stCondLst>
                            <p:childTnLst>
                              <p:par>
                                <p:cTn id="24" presetID="31" presetClass="entr" presetSubtype="0" fill="hold" grpId="0" nodeType="after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8"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9" dur="1000"/>
                                        <p:tgtEl>
                                          <p:spTgt spid="3">
                                            <p:txEl>
                                              <p:pRg st="2" end="2"/>
                                            </p:txEl>
                                          </p:spTgt>
                                        </p:tgtEl>
                                      </p:cBhvr>
                                    </p:animEffect>
                                  </p:childTnLst>
                                </p:cTn>
                              </p:par>
                            </p:childTnLst>
                          </p:cTn>
                        </p:par>
                        <p:par>
                          <p:cTn id="30" fill="hold">
                            <p:stCondLst>
                              <p:cond delay="3500"/>
                            </p:stCondLst>
                            <p:childTnLst>
                              <p:par>
                                <p:cTn id="31" presetID="31" presetClass="entr" presetSubtype="0" fill="hold" grpId="0" nodeType="after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3" end="3"/>
                                            </p:txEl>
                                          </p:spTgt>
                                        </p:tgtEl>
                                      </p:cBhvr>
                                    </p:animEffect>
                                  </p:childTnLst>
                                </p:cTn>
                              </p:par>
                            </p:childTnLst>
                          </p:cTn>
                        </p:par>
                        <p:par>
                          <p:cTn id="37" fill="hold">
                            <p:stCondLst>
                              <p:cond delay="4500"/>
                            </p:stCondLst>
                            <p:childTnLst>
                              <p:par>
                                <p:cTn id="38" presetID="31" presetClass="entr" presetSubtype="0" fill="hold" grpId="0" nodeType="after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 calcmode="lin" valueType="num">
                                      <p:cBhvr>
                                        <p:cTn id="40"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1"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2"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3" dur="1000"/>
                                        <p:tgtEl>
                                          <p:spTgt spid="3">
                                            <p:txEl>
                                              <p:pRg st="4" end="4"/>
                                            </p:txEl>
                                          </p:spTgt>
                                        </p:tgtEl>
                                      </p:cBhvr>
                                    </p:animEffect>
                                  </p:childTnLst>
                                </p:cTn>
                              </p:par>
                            </p:childTnLst>
                          </p:cTn>
                        </p:par>
                        <p:par>
                          <p:cTn id="44" fill="hold">
                            <p:stCondLst>
                              <p:cond delay="5500"/>
                            </p:stCondLst>
                            <p:childTnLst>
                              <p:par>
                                <p:cTn id="45" presetID="31" presetClass="entr" presetSubtype="0" fill="hold" grpId="0" nodeType="after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par>
                          <p:cTn id="51" fill="hold">
                            <p:stCondLst>
                              <p:cond delay="6500"/>
                            </p:stCondLst>
                            <p:childTnLst>
                              <p:par>
                                <p:cTn id="52" presetID="31" presetClass="entr" presetSubtype="0" fill="hold" grpId="0" nodeType="after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 calcmode="lin" valueType="num">
                                      <p:cBhvr>
                                        <p:cTn id="54"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5"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6"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a:noFill/>
        </p:spPr>
        <p:txBody>
          <a:bodyPr>
            <a:normAutofit/>
          </a:bodyPr>
          <a:lstStyle/>
          <a:p>
            <a:r>
              <a:rPr lang="ar-IQ" sz="2400" dirty="0">
                <a:solidFill>
                  <a:srgbClr val="FF0000"/>
                </a:solidFill>
              </a:rPr>
              <a:t>ان نظم ادارة قاعدة البيانات تنجز عدد من الوظائف منها :</a:t>
            </a:r>
            <a:endParaRPr lang="ar-IQ" sz="1800" dirty="0">
              <a:solidFill>
                <a:srgbClr val="FF0000"/>
              </a:solidFill>
            </a:endParaRPr>
          </a:p>
          <a:p>
            <a:pPr marL="457200" indent="-457200">
              <a:buFont typeface="Wingdings" pitchFamily="2" charset="2"/>
              <a:buChar char="q"/>
            </a:pPr>
            <a:r>
              <a:rPr lang="ar-IQ" sz="2200" dirty="0">
                <a:solidFill>
                  <a:schemeClr val="accent2"/>
                </a:solidFill>
              </a:rPr>
              <a:t>تحديد البيانات </a:t>
            </a:r>
          </a:p>
          <a:p>
            <a:pPr marL="457200" indent="-457200">
              <a:buFont typeface="Wingdings" pitchFamily="2" charset="2"/>
              <a:buChar char="q"/>
            </a:pPr>
            <a:r>
              <a:rPr lang="ar-IQ" sz="2200" dirty="0"/>
              <a:t>تحديد العلاقة ضمن البيانات (فيما اذ كان هيكل البيانات ترابطي ,موضوعي ,هرمي, شبكي ) </a:t>
            </a:r>
          </a:p>
          <a:p>
            <a:pPr marL="457200" indent="-457200">
              <a:buFont typeface="Wingdings" pitchFamily="2" charset="2"/>
              <a:buChar char="q"/>
            </a:pPr>
            <a:r>
              <a:rPr lang="ar-IQ" sz="2400" dirty="0">
                <a:solidFill>
                  <a:schemeClr val="accent2"/>
                </a:solidFill>
              </a:rPr>
              <a:t>التوصيل بين نظام العمليات والبيانات المخزنة ماديا على أحد وسائل التخزين </a:t>
            </a:r>
          </a:p>
          <a:p>
            <a:pPr marL="457200" indent="-457200">
              <a:buFont typeface="Wingdings" pitchFamily="2" charset="2"/>
              <a:buChar char="q"/>
            </a:pPr>
            <a:r>
              <a:rPr lang="ar-IQ" sz="2400" dirty="0"/>
              <a:t>التخطيط لكل عرض للبيانات من قبل المستخدم (من خلال المخططات , واجزاء المخططات )</a:t>
            </a:r>
          </a:p>
          <a:p>
            <a:pPr marL="0" indent="0"/>
            <a:r>
              <a:rPr lang="ar-IQ" sz="2400" dirty="0">
                <a:solidFill>
                  <a:schemeClr val="accent2"/>
                </a:solidFill>
              </a:rPr>
              <a:t>في لغة </a:t>
            </a:r>
            <a:r>
              <a:rPr lang="en-US" sz="2400" dirty="0">
                <a:solidFill>
                  <a:schemeClr val="accent2"/>
                </a:solidFill>
              </a:rPr>
              <a:t>DBMS</a:t>
            </a:r>
            <a:r>
              <a:rPr lang="en-US" sz="2400" dirty="0">
                <a:solidFill>
                  <a:schemeClr val="tx1">
                    <a:lumMod val="95000"/>
                    <a:lumOff val="5000"/>
                  </a:schemeClr>
                </a:solidFill>
              </a:rPr>
              <a:t>)</a:t>
            </a:r>
            <a:r>
              <a:rPr lang="ar-IQ" sz="2400" dirty="0">
                <a:solidFill>
                  <a:schemeClr val="accent2"/>
                </a:solidFill>
              </a:rPr>
              <a:t>)</a:t>
            </a:r>
            <a:r>
              <a:rPr lang="ar-IQ" sz="2400" dirty="0"/>
              <a:t>تمثل المخططات وصف متكامل لترتيب انواع السجلات ومفردات البيانات والعلاقة فيما بينهم .</a:t>
            </a:r>
          </a:p>
          <a:p>
            <a:pPr marL="0" indent="0"/>
            <a:r>
              <a:rPr lang="ar-IQ" sz="2400" dirty="0">
                <a:solidFill>
                  <a:schemeClr val="tx1">
                    <a:lumMod val="95000"/>
                    <a:lumOff val="5000"/>
                  </a:schemeClr>
                </a:solidFill>
              </a:rPr>
              <a:t>اما فيما يتعلق </a:t>
            </a:r>
            <a:r>
              <a:rPr lang="ar-IQ" sz="2400" dirty="0">
                <a:solidFill>
                  <a:srgbClr val="FF0000"/>
                </a:solidFill>
              </a:rPr>
              <a:t>بأجزاء المخططات </a:t>
            </a:r>
            <a:r>
              <a:rPr lang="ar-IQ" sz="2400" dirty="0">
                <a:solidFill>
                  <a:schemeClr val="tx1">
                    <a:lumMod val="95000"/>
                    <a:lumOff val="5000"/>
                  </a:schemeClr>
                </a:solidFill>
              </a:rPr>
              <a:t>(</a:t>
            </a:r>
            <a:r>
              <a:rPr lang="en-US" sz="2400" dirty="0">
                <a:solidFill>
                  <a:schemeClr val="accent2"/>
                </a:solidFill>
              </a:rPr>
              <a:t>Subschema</a:t>
            </a:r>
            <a:r>
              <a:rPr lang="ar-IQ" sz="2400" dirty="0">
                <a:solidFill>
                  <a:schemeClr val="tx1">
                    <a:lumMod val="95000"/>
                    <a:lumOff val="5000"/>
                  </a:schemeClr>
                </a:solidFill>
              </a:rPr>
              <a:t>) فهي توصيف لجزء من المخططات </a:t>
            </a:r>
          </a:p>
          <a:p>
            <a:pPr marL="0" indent="0"/>
            <a:r>
              <a:rPr lang="ar-IQ" sz="2400" dirty="0">
                <a:solidFill>
                  <a:schemeClr val="tx1">
                    <a:lumMod val="95000"/>
                    <a:lumOff val="5000"/>
                  </a:schemeClr>
                </a:solidFill>
              </a:rPr>
              <a:t>وفيما يتعلق ب </a:t>
            </a:r>
            <a:r>
              <a:rPr lang="en-US" sz="2400" dirty="0">
                <a:solidFill>
                  <a:schemeClr val="accent2"/>
                </a:solidFill>
              </a:rPr>
              <a:t>DBMS)</a:t>
            </a:r>
            <a:r>
              <a:rPr lang="ar-IQ" sz="2400" dirty="0">
                <a:solidFill>
                  <a:schemeClr val="tx1">
                    <a:lumMod val="95000"/>
                    <a:lumOff val="5000"/>
                  </a:schemeClr>
                </a:solidFill>
              </a:rPr>
              <a:t>) فهي تخطط كل عرض بياني يطلبه المستخدم من خلال اقسام المخططات ,وبهذه الطريقة فان </a:t>
            </a:r>
            <a:r>
              <a:rPr lang="en-US" sz="2400" dirty="0">
                <a:solidFill>
                  <a:schemeClr val="accent2"/>
                </a:solidFill>
              </a:rPr>
              <a:t>DBMS</a:t>
            </a:r>
            <a:r>
              <a:rPr lang="ar-IQ" sz="2400" dirty="0">
                <a:solidFill>
                  <a:schemeClr val="accent2"/>
                </a:solidFill>
              </a:rPr>
              <a:t> </a:t>
            </a:r>
            <a:r>
              <a:rPr lang="ar-IQ" sz="2400" dirty="0">
                <a:solidFill>
                  <a:schemeClr val="tx1">
                    <a:lumMod val="95000"/>
                    <a:lumOff val="5000"/>
                  </a:schemeClr>
                </a:solidFill>
              </a:rPr>
              <a:t>توفر بمرونة عملية تحديد واختيار السجلات .ان لاستقلالية البيانات لها من الاهمية بمكان بحيث توفر امكانية تغيير في البيانات </a:t>
            </a:r>
            <a:r>
              <a:rPr lang="ar-IQ" sz="2400" dirty="0">
                <a:solidFill>
                  <a:srgbClr val="FF0000"/>
                </a:solidFill>
              </a:rPr>
              <a:t>بسهوله وبسرعة واقل تكلفة </a:t>
            </a:r>
            <a:r>
              <a:rPr lang="ar-IQ" sz="2400" dirty="0">
                <a:solidFill>
                  <a:schemeClr val="tx1">
                    <a:lumMod val="95000"/>
                    <a:lumOff val="5000"/>
                  </a:schemeClr>
                </a:solidFill>
              </a:rPr>
              <a:t>بمقارنتها بمدخل الملفات , والسبب هو ان تغيير البيانات يقتصر فقط على قاعدة البيانات باستخدام نظام ادارة قواعد البيانات </a:t>
            </a:r>
            <a:r>
              <a:rPr lang="en-US" sz="2400" dirty="0">
                <a:solidFill>
                  <a:schemeClr val="accent2"/>
                </a:solidFill>
              </a:rPr>
              <a:t>DBMS</a:t>
            </a:r>
            <a:r>
              <a:rPr lang="en-US" sz="2400" dirty="0">
                <a:solidFill>
                  <a:schemeClr val="tx1">
                    <a:lumMod val="95000"/>
                    <a:lumOff val="5000"/>
                  </a:schemeClr>
                </a:solidFill>
              </a:rPr>
              <a:t>)</a:t>
            </a:r>
            <a:r>
              <a:rPr lang="ar-IQ" sz="2400" dirty="0">
                <a:solidFill>
                  <a:schemeClr val="tx1">
                    <a:lumMod val="95000"/>
                    <a:lumOff val="5000"/>
                  </a:schemeClr>
                </a:solidFill>
              </a:rPr>
              <a:t>) بدل من تغيير جميع البيانات الموحدة في برامج التطبيقات .</a:t>
            </a:r>
          </a:p>
        </p:txBody>
      </p:sp>
    </p:spTree>
    <p:extLst>
      <p:ext uri="{BB962C8B-B14F-4D97-AF65-F5344CB8AC3E}">
        <p14:creationId xmlns:p14="http://schemas.microsoft.com/office/powerpoint/2010/main" val="2330642154"/>
      </p:ext>
    </p:extLst>
  </p:cSld>
  <p:clrMapOvr>
    <a:masterClrMapping/>
  </p:clrMapOvr>
  <p:transition spd="slow">
    <p:wipe dir="r"/>
    <p:sndAc>
      <p:stSnd>
        <p:snd r:embed="rId2" name="cashreg.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3">
                                            <p:txEl>
                                              <p:pRg st="5" end="5"/>
                                            </p:txEl>
                                          </p:spTgt>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9" dur="500"/>
                                        <p:tgtEl>
                                          <p:spTgt spid="3">
                                            <p:txEl>
                                              <p:pRg st="6" end="6"/>
                                            </p:txEl>
                                          </p:spTgt>
                                        </p:tgtEl>
                                      </p:cBhvr>
                                    </p:animEffect>
                                  </p:childTnLst>
                                </p:cTn>
                              </p:par>
                              <p:par>
                                <p:cTn id="40" presetID="53" presetClass="entr" presetSubtype="16" fill="hold" grpId="0"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p:cTn id="42"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a:bodyPr>
          <a:lstStyle/>
          <a:p>
            <a:r>
              <a:rPr lang="ar-IQ" sz="2200" dirty="0">
                <a:solidFill>
                  <a:schemeClr val="accent2"/>
                </a:solidFill>
              </a:rPr>
              <a:t>3)اتساق البيانات </a:t>
            </a:r>
            <a:r>
              <a:rPr lang="ar-IQ" sz="2200" dirty="0"/>
              <a:t>:</a:t>
            </a:r>
            <a:r>
              <a:rPr lang="ar-IQ" sz="2200" dirty="0">
                <a:solidFill>
                  <a:schemeClr val="accent2"/>
                </a:solidFill>
              </a:rPr>
              <a:t> </a:t>
            </a:r>
            <a:r>
              <a:rPr lang="ar-IQ" sz="2200" dirty="0"/>
              <a:t>ان اي عنصر من البيانات في قاعدة البيانات له تحديد قياس لذلك يكون هذا العنصر ثابت عبر كافة التطبيقات المستخدمة له , فمثلان عند تغيير عنوان احد موظفي الوحدة الاقتصادية التي كانت تستخدم </a:t>
            </a:r>
            <a:r>
              <a:rPr lang="ar-IQ" sz="2200" dirty="0">
                <a:solidFill>
                  <a:schemeClr val="accent2"/>
                </a:solidFill>
              </a:rPr>
              <a:t>مدخل الملفات </a:t>
            </a:r>
            <a:r>
              <a:rPr lang="ar-IQ" sz="2200" dirty="0"/>
              <a:t>فينبغي تغيير عنوانه في جميع ملفات الوحدة الاقتصادية ذات الصلة بشؤون الموظفين وعلى الاغلب فان هذا التغيير سوف لا يشمل جميع الملفات وعليه سيكون لهذا الموظف </a:t>
            </a:r>
            <a:r>
              <a:rPr lang="ar-IQ" sz="2200" dirty="0">
                <a:solidFill>
                  <a:schemeClr val="accent2"/>
                </a:solidFill>
              </a:rPr>
              <a:t>عنوانين احدهما جديد(الحالي)في بعض الملفات والاخر قديم في بقية الملفات</a:t>
            </a:r>
            <a:r>
              <a:rPr lang="ar-IQ" sz="2200" dirty="0"/>
              <a:t>, </a:t>
            </a:r>
            <a:r>
              <a:rPr lang="ar-IQ" sz="2200" dirty="0">
                <a:solidFill>
                  <a:srgbClr val="FF0000"/>
                </a:solidFill>
              </a:rPr>
              <a:t>اي ان هناك عدم اتساق لإحدى البيانات </a:t>
            </a:r>
            <a:r>
              <a:rPr lang="ar-IQ" sz="2200" dirty="0"/>
              <a:t>, لكن لو طبقت الوحدة الاقتصادية </a:t>
            </a:r>
            <a:r>
              <a:rPr lang="ar-IQ" sz="2200" dirty="0">
                <a:solidFill>
                  <a:schemeClr val="accent4"/>
                </a:solidFill>
              </a:rPr>
              <a:t>مدخل قاعدة البيانات </a:t>
            </a:r>
            <a:r>
              <a:rPr lang="ar-IQ" sz="2200" dirty="0"/>
              <a:t>فان التغيير سيتم مرة واحدة. وبمكان مجدد في قاعدة البيانات مما سيصاحبه تغيير في العنوان المذكور لكل التطبيقات ولأي مستخدم.</a:t>
            </a:r>
          </a:p>
          <a:p>
            <a:r>
              <a:rPr lang="ar-IQ" sz="2200" dirty="0">
                <a:solidFill>
                  <a:schemeClr val="accent2"/>
                </a:solidFill>
              </a:rPr>
              <a:t>4)تكامل التطبيقات </a:t>
            </a:r>
            <a:r>
              <a:rPr lang="ar-IQ" sz="2200" dirty="0"/>
              <a:t>: من الخصائص الرئيسية الاخرى </a:t>
            </a:r>
            <a:r>
              <a:rPr lang="ar-IQ" sz="2200" dirty="0">
                <a:solidFill>
                  <a:schemeClr val="accent4"/>
                </a:solidFill>
              </a:rPr>
              <a:t>لمدخل قاعدة البيانات </a:t>
            </a:r>
            <a:r>
              <a:rPr lang="ar-IQ" sz="2200" dirty="0"/>
              <a:t>هو </a:t>
            </a:r>
            <a:r>
              <a:rPr lang="ar-IQ" sz="2200" dirty="0">
                <a:solidFill>
                  <a:schemeClr val="accent2"/>
                </a:solidFill>
              </a:rPr>
              <a:t>تكامل البيانات </a:t>
            </a:r>
            <a:r>
              <a:rPr lang="ar-IQ" sz="2200" dirty="0"/>
              <a:t>اي توحيد البيانات في مستودع منفرد لها, </a:t>
            </a:r>
            <a:r>
              <a:rPr lang="ar-IQ" sz="2200" dirty="0">
                <a:solidFill>
                  <a:srgbClr val="FF0000"/>
                </a:solidFill>
              </a:rPr>
              <a:t>ان مدخل قاعدة البيانات يوفر مخزن ومركز للبيانات</a:t>
            </a:r>
            <a:r>
              <a:rPr lang="ar-IQ" sz="2200" dirty="0"/>
              <a:t> </a:t>
            </a:r>
            <a:r>
              <a:rPr lang="ar-IQ" sz="2200" dirty="0">
                <a:solidFill>
                  <a:srgbClr val="FF0000"/>
                </a:solidFill>
              </a:rPr>
              <a:t>للاستخدام اليومي من قبل عدة مستخدمين , وعدة برامج وتطبيقات</a:t>
            </a:r>
            <a:r>
              <a:rPr lang="ar-IQ" sz="2200" dirty="0"/>
              <a:t> , هذه الخاصية ستسهل من نشاط تحديث البيانات .</a:t>
            </a:r>
          </a:p>
          <a:p>
            <a:r>
              <a:rPr lang="ar-IQ" sz="2200" dirty="0">
                <a:solidFill>
                  <a:schemeClr val="accent2"/>
                </a:solidFill>
              </a:rPr>
              <a:t>5)المشاركة في الملكية </a:t>
            </a:r>
            <a:r>
              <a:rPr lang="ar-IQ" sz="2200" dirty="0"/>
              <a:t>: ان جميع البيانات تكون بقاعدة البيانات ذات ملكية عامة من قبل مستخدميها سواء كان من قسم الحسابات ام من قسم التسويق ام من قسم الانتاج .</a:t>
            </a:r>
          </a:p>
          <a:p>
            <a:r>
              <a:rPr lang="ar-IQ" sz="2200" dirty="0"/>
              <a:t>ان المشاركة في ملكية قاعدة البيانات تعني ان كل مستخدم لها يحتاج الى الوصول فقط الى قسم من المخطط والتي تمكنه لا نجاز مسؤوليات محددة , هذا القسم من المخطط الذي يهتم به مستخدم معين ويعكس عرض المستخدم يدعى </a:t>
            </a:r>
            <a:r>
              <a:rPr lang="ar-IQ" sz="2200" dirty="0">
                <a:solidFill>
                  <a:srgbClr val="FF0000"/>
                </a:solidFill>
              </a:rPr>
              <a:t>جزء المخطط (</a:t>
            </a:r>
            <a:r>
              <a:rPr lang="en-US" sz="2200" dirty="0">
                <a:solidFill>
                  <a:srgbClr val="FF0000"/>
                </a:solidFill>
              </a:rPr>
              <a:t>Subschema</a:t>
            </a:r>
            <a:r>
              <a:rPr lang="ar-IQ" sz="2200" dirty="0"/>
              <a:t> </a:t>
            </a:r>
            <a:r>
              <a:rPr lang="ar-IQ" sz="2200" dirty="0">
                <a:solidFill>
                  <a:srgbClr val="FF0000"/>
                </a:solidFill>
              </a:rPr>
              <a:t>) </a:t>
            </a:r>
            <a:r>
              <a:rPr lang="ar-IQ" sz="2200" dirty="0"/>
              <a:t>كما نوهنا عنه سابقا .</a:t>
            </a:r>
            <a:endParaRPr lang="ar-IQ" sz="2200" dirty="0">
              <a:solidFill>
                <a:srgbClr val="FF0000"/>
              </a:solidFill>
            </a:endParaRPr>
          </a:p>
        </p:txBody>
      </p:sp>
    </p:spTree>
    <p:extLst>
      <p:ext uri="{BB962C8B-B14F-4D97-AF65-F5344CB8AC3E}">
        <p14:creationId xmlns:p14="http://schemas.microsoft.com/office/powerpoint/2010/main" val="1996934594"/>
      </p:ext>
    </p:extLst>
  </p:cSld>
  <p:clrMapOvr>
    <a:masterClrMapping/>
  </p:clrMapOvr>
  <mc:AlternateContent xmlns:mc="http://schemas.openxmlformats.org/markup-compatibility/2006" xmlns:p14="http://schemas.microsoft.com/office/powerpoint/2010/main">
    <mc:Choice Requires="p14">
      <p:transition spd="slow" p14:dur="3400">
        <p14:reveal thruBlk="1" dir="r"/>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a:bodyPr>
          <a:lstStyle/>
          <a:p>
            <a:r>
              <a:rPr lang="ar-IQ" sz="2200" dirty="0"/>
              <a:t>ان جزء المخطط يتضمن محتوى البيانات والعلاقة بين عناصر البيانات وهو كالمخطط يتضمن صيانته وتحديثه من خلال نظم ادارة قاعدة البيانات . في الشكل (2-4) يوضح ان مخطط قاعدة البيانات يمثل مجموعة من العروض المنطقية والتي تقسم الى عدد من الاجزاء المخططات والمتمددة بين قاعدة البيانات المادية , ونظام ادارة قواعد البيانات </a:t>
            </a:r>
            <a:r>
              <a:rPr lang="ar-IQ" sz="2200" dirty="0">
                <a:solidFill>
                  <a:schemeClr val="accent2"/>
                </a:solidFill>
              </a:rPr>
              <a:t>(</a:t>
            </a:r>
            <a:r>
              <a:rPr lang="en-US" sz="2200" dirty="0">
                <a:solidFill>
                  <a:schemeClr val="accent2"/>
                </a:solidFill>
              </a:rPr>
              <a:t>DBMS</a:t>
            </a:r>
            <a:r>
              <a:rPr lang="ar-IQ" sz="2200" dirty="0">
                <a:solidFill>
                  <a:schemeClr val="accent2"/>
                </a:solidFill>
              </a:rPr>
              <a:t>)  .</a:t>
            </a:r>
            <a:r>
              <a:rPr lang="ar-IQ" sz="2200" dirty="0"/>
              <a:t> في هذا المخطط نرى  من الاسفل ثلاثة اجزاء للمخطط يتم الوصول اليها من قبل ثلاثة انواع من المستخدمين .</a:t>
            </a:r>
          </a:p>
          <a:p>
            <a:pPr>
              <a:buFont typeface="Wingdings" pitchFamily="2" charset="2"/>
              <a:buChar char="v"/>
            </a:pPr>
            <a:endParaRPr lang="ar-IQ" sz="2200" dirty="0">
              <a:solidFill>
                <a:schemeClr val="accent2"/>
              </a:solidFill>
            </a:endParaRPr>
          </a:p>
          <a:p>
            <a:pPr>
              <a:buFont typeface="Wingdings" pitchFamily="2" charset="2"/>
              <a:buChar char="v"/>
            </a:pPr>
            <a:r>
              <a:rPr lang="ar-IQ" sz="2200" dirty="0">
                <a:solidFill>
                  <a:schemeClr val="accent2"/>
                </a:solidFill>
              </a:rPr>
              <a:t>المستخدم الاول :</a:t>
            </a:r>
            <a:r>
              <a:rPr lang="ar-IQ" sz="2200" dirty="0"/>
              <a:t> يمثل </a:t>
            </a:r>
            <a:r>
              <a:rPr lang="ar-IQ" sz="2200" dirty="0">
                <a:solidFill>
                  <a:srgbClr val="FF0000"/>
                </a:solidFill>
              </a:rPr>
              <a:t>كاتب المبيعات </a:t>
            </a:r>
            <a:r>
              <a:rPr lang="ar-IQ" sz="2200" dirty="0"/>
              <a:t>الذي يصل الجزء المخطط الذي يعنيه لمعالجة امر البيع بواسطة برامج المعالجة الفوري المتعلق ببرامج التطبيق .</a:t>
            </a:r>
          </a:p>
          <a:p>
            <a:pPr>
              <a:buFont typeface="Wingdings" pitchFamily="2" charset="2"/>
              <a:buChar char="v"/>
            </a:pPr>
            <a:endParaRPr lang="ar-IQ" sz="2200" dirty="0">
              <a:solidFill>
                <a:schemeClr val="accent2"/>
              </a:solidFill>
            </a:endParaRPr>
          </a:p>
          <a:p>
            <a:pPr>
              <a:buFont typeface="Wingdings" pitchFamily="2" charset="2"/>
              <a:buChar char="v"/>
            </a:pPr>
            <a:r>
              <a:rPr lang="ar-IQ" sz="2200" dirty="0">
                <a:solidFill>
                  <a:schemeClr val="accent2"/>
                </a:solidFill>
              </a:rPr>
              <a:t>المستخدم الثاني  : </a:t>
            </a:r>
            <a:r>
              <a:rPr lang="ar-IQ" sz="2200" dirty="0"/>
              <a:t>هو </a:t>
            </a:r>
            <a:r>
              <a:rPr lang="ar-IQ" sz="2200" dirty="0">
                <a:solidFill>
                  <a:srgbClr val="FF0000"/>
                </a:solidFill>
              </a:rPr>
              <a:t>المدقق</a:t>
            </a:r>
            <a:r>
              <a:rPr lang="ar-IQ" sz="2200" dirty="0"/>
              <a:t> والذي يكتب القوائم المالية على اساس البيانات ضمن جزء المخطط الذي يعنيه وعلى اساس برامج التطبيقات المحاسبية للأستاذ العام .</a:t>
            </a:r>
          </a:p>
          <a:p>
            <a:pPr>
              <a:buFont typeface="Wingdings" pitchFamily="2" charset="2"/>
              <a:buChar char="v"/>
            </a:pPr>
            <a:endParaRPr lang="ar-IQ" sz="2200" dirty="0">
              <a:solidFill>
                <a:schemeClr val="accent2"/>
              </a:solidFill>
            </a:endParaRPr>
          </a:p>
          <a:p>
            <a:pPr>
              <a:buFont typeface="Wingdings" pitchFamily="2" charset="2"/>
              <a:buChar char="v"/>
            </a:pPr>
            <a:r>
              <a:rPr lang="ar-IQ" sz="2200" dirty="0">
                <a:solidFill>
                  <a:schemeClr val="accent2"/>
                </a:solidFill>
              </a:rPr>
              <a:t>المستخدم الثالث :</a:t>
            </a:r>
            <a:r>
              <a:rPr lang="ar-IQ" sz="2200" dirty="0"/>
              <a:t> والذي يمثل </a:t>
            </a:r>
            <a:r>
              <a:rPr lang="ar-IQ" sz="2200" dirty="0">
                <a:solidFill>
                  <a:srgbClr val="FF0000"/>
                </a:solidFill>
              </a:rPr>
              <a:t>مدير المخزون </a:t>
            </a:r>
            <a:r>
              <a:rPr lang="ar-IQ" sz="2200" dirty="0"/>
              <a:t>والذي يحدد حالة المخزون عن طريق جزء المخطط المتعلق بالمخازن بواسطة استعلام قاعدة البيانات .</a:t>
            </a:r>
            <a:endParaRPr lang="en-US" sz="2200" dirty="0">
              <a:solidFill>
                <a:schemeClr val="accent2"/>
              </a:solidFill>
            </a:endParaRPr>
          </a:p>
          <a:p>
            <a:pPr>
              <a:buFont typeface="Wingdings" pitchFamily="2" charset="2"/>
              <a:buChar char="v"/>
            </a:pPr>
            <a:endParaRPr lang="ar-IQ" sz="2200" dirty="0">
              <a:solidFill>
                <a:schemeClr val="accent2"/>
              </a:solidFill>
            </a:endParaRPr>
          </a:p>
          <a:p>
            <a:pPr>
              <a:buFont typeface="Wingdings" pitchFamily="2" charset="2"/>
              <a:buChar char="v"/>
            </a:pPr>
            <a:endParaRPr lang="ar-IQ" sz="2200" dirty="0">
              <a:solidFill>
                <a:schemeClr val="accent2"/>
              </a:solidFill>
            </a:endParaRPr>
          </a:p>
        </p:txBody>
      </p:sp>
    </p:spTree>
    <p:extLst>
      <p:ext uri="{BB962C8B-B14F-4D97-AF65-F5344CB8AC3E}">
        <p14:creationId xmlns:p14="http://schemas.microsoft.com/office/powerpoint/2010/main" val="833867855"/>
      </p:ext>
    </p:extLst>
  </p:cSld>
  <p:clrMapOvr>
    <a:masterClrMapping/>
  </p:clrMapOvr>
  <p:transition spd="slow">
    <p:cover dir="r"/>
    <p:sndAc>
      <p:stSnd>
        <p:snd r:embed="rId2" name="whoosh.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par>
                          <p:cTn id="21" fill="hold">
                            <p:stCondLst>
                              <p:cond delay="2000"/>
                            </p:stCondLst>
                            <p:childTnLst>
                              <p:par>
                                <p:cTn id="22" presetID="26" presetClass="entr" presetSubtype="0" fill="hold" grpId="0"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down)">
                                      <p:cBhvr>
                                        <p:cTn id="24" dur="580">
                                          <p:stCondLst>
                                            <p:cond delay="0"/>
                                          </p:stCondLst>
                                        </p:cTn>
                                        <p:tgtEl>
                                          <p:spTgt spid="3">
                                            <p:txEl>
                                              <p:pRg st="2" end="2"/>
                                            </p:txEl>
                                          </p:spTgt>
                                        </p:tgtEl>
                                      </p:cBhvr>
                                    </p:animEffect>
                                    <p:anim calcmode="lin" valueType="num">
                                      <p:cBhvr>
                                        <p:cTn id="25"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0" dur="26">
                                          <p:stCondLst>
                                            <p:cond delay="650"/>
                                          </p:stCondLst>
                                        </p:cTn>
                                        <p:tgtEl>
                                          <p:spTgt spid="3">
                                            <p:txEl>
                                              <p:pRg st="2" end="2"/>
                                            </p:txEl>
                                          </p:spTgt>
                                        </p:tgtEl>
                                      </p:cBhvr>
                                      <p:to x="100000" y="60000"/>
                                    </p:animScale>
                                    <p:animScale>
                                      <p:cBhvr>
                                        <p:cTn id="31" dur="166" decel="50000">
                                          <p:stCondLst>
                                            <p:cond delay="676"/>
                                          </p:stCondLst>
                                        </p:cTn>
                                        <p:tgtEl>
                                          <p:spTgt spid="3">
                                            <p:txEl>
                                              <p:pRg st="2" end="2"/>
                                            </p:txEl>
                                          </p:spTgt>
                                        </p:tgtEl>
                                      </p:cBhvr>
                                      <p:to x="100000" y="100000"/>
                                    </p:animScale>
                                    <p:animScale>
                                      <p:cBhvr>
                                        <p:cTn id="32" dur="26">
                                          <p:stCondLst>
                                            <p:cond delay="1312"/>
                                          </p:stCondLst>
                                        </p:cTn>
                                        <p:tgtEl>
                                          <p:spTgt spid="3">
                                            <p:txEl>
                                              <p:pRg st="2" end="2"/>
                                            </p:txEl>
                                          </p:spTgt>
                                        </p:tgtEl>
                                      </p:cBhvr>
                                      <p:to x="100000" y="80000"/>
                                    </p:animScale>
                                    <p:animScale>
                                      <p:cBhvr>
                                        <p:cTn id="33" dur="166" decel="50000">
                                          <p:stCondLst>
                                            <p:cond delay="1338"/>
                                          </p:stCondLst>
                                        </p:cTn>
                                        <p:tgtEl>
                                          <p:spTgt spid="3">
                                            <p:txEl>
                                              <p:pRg st="2" end="2"/>
                                            </p:txEl>
                                          </p:spTgt>
                                        </p:tgtEl>
                                      </p:cBhvr>
                                      <p:to x="100000" y="100000"/>
                                    </p:animScale>
                                    <p:animScale>
                                      <p:cBhvr>
                                        <p:cTn id="34" dur="26">
                                          <p:stCondLst>
                                            <p:cond delay="1642"/>
                                          </p:stCondLst>
                                        </p:cTn>
                                        <p:tgtEl>
                                          <p:spTgt spid="3">
                                            <p:txEl>
                                              <p:pRg st="2" end="2"/>
                                            </p:txEl>
                                          </p:spTgt>
                                        </p:tgtEl>
                                      </p:cBhvr>
                                      <p:to x="100000" y="90000"/>
                                    </p:animScale>
                                    <p:animScale>
                                      <p:cBhvr>
                                        <p:cTn id="35" dur="166" decel="50000">
                                          <p:stCondLst>
                                            <p:cond delay="1668"/>
                                          </p:stCondLst>
                                        </p:cTn>
                                        <p:tgtEl>
                                          <p:spTgt spid="3">
                                            <p:txEl>
                                              <p:pRg st="2" end="2"/>
                                            </p:txEl>
                                          </p:spTgt>
                                        </p:tgtEl>
                                      </p:cBhvr>
                                      <p:to x="100000" y="100000"/>
                                    </p:animScale>
                                    <p:animScale>
                                      <p:cBhvr>
                                        <p:cTn id="36" dur="26">
                                          <p:stCondLst>
                                            <p:cond delay="1808"/>
                                          </p:stCondLst>
                                        </p:cTn>
                                        <p:tgtEl>
                                          <p:spTgt spid="3">
                                            <p:txEl>
                                              <p:pRg st="2" end="2"/>
                                            </p:txEl>
                                          </p:spTgt>
                                        </p:tgtEl>
                                      </p:cBhvr>
                                      <p:to x="100000" y="95000"/>
                                    </p:animScale>
                                    <p:animScale>
                                      <p:cBhvr>
                                        <p:cTn id="37" dur="166" decel="50000">
                                          <p:stCondLst>
                                            <p:cond delay="1834"/>
                                          </p:stCondLst>
                                        </p:cTn>
                                        <p:tgtEl>
                                          <p:spTgt spid="3">
                                            <p:txEl>
                                              <p:pRg st="2" end="2"/>
                                            </p:txEl>
                                          </p:spTgt>
                                        </p:tgtEl>
                                      </p:cBhvr>
                                      <p:to x="100000" y="100000"/>
                                    </p:animScale>
                                  </p:childTnLst>
                                </p:cTn>
                              </p:par>
                            </p:childTnLst>
                          </p:cTn>
                        </p:par>
                        <p:par>
                          <p:cTn id="38" fill="hold">
                            <p:stCondLst>
                              <p:cond delay="4000"/>
                            </p:stCondLst>
                            <p:childTnLst>
                              <p:par>
                                <p:cTn id="39" presetID="26" presetClass="entr" presetSubtype="0" fill="hold" grpId="0" nodeType="after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wipe(down)">
                                      <p:cBhvr>
                                        <p:cTn id="41" dur="580">
                                          <p:stCondLst>
                                            <p:cond delay="0"/>
                                          </p:stCondLst>
                                        </p:cTn>
                                        <p:tgtEl>
                                          <p:spTgt spid="3">
                                            <p:txEl>
                                              <p:pRg st="4" end="4"/>
                                            </p:txEl>
                                          </p:spTgt>
                                        </p:tgtEl>
                                      </p:cBhvr>
                                    </p:animEffect>
                                    <p:anim calcmode="lin" valueType="num">
                                      <p:cBhvr>
                                        <p:cTn id="4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3">
                                            <p:txEl>
                                              <p:pRg st="4" end="4"/>
                                            </p:txEl>
                                          </p:spTgt>
                                        </p:tgtEl>
                                      </p:cBhvr>
                                      <p:to x="100000" y="60000"/>
                                    </p:animScale>
                                    <p:animScale>
                                      <p:cBhvr>
                                        <p:cTn id="48" dur="166" decel="50000">
                                          <p:stCondLst>
                                            <p:cond delay="676"/>
                                          </p:stCondLst>
                                        </p:cTn>
                                        <p:tgtEl>
                                          <p:spTgt spid="3">
                                            <p:txEl>
                                              <p:pRg st="4" end="4"/>
                                            </p:txEl>
                                          </p:spTgt>
                                        </p:tgtEl>
                                      </p:cBhvr>
                                      <p:to x="100000" y="100000"/>
                                    </p:animScale>
                                    <p:animScale>
                                      <p:cBhvr>
                                        <p:cTn id="49" dur="26">
                                          <p:stCondLst>
                                            <p:cond delay="1312"/>
                                          </p:stCondLst>
                                        </p:cTn>
                                        <p:tgtEl>
                                          <p:spTgt spid="3">
                                            <p:txEl>
                                              <p:pRg st="4" end="4"/>
                                            </p:txEl>
                                          </p:spTgt>
                                        </p:tgtEl>
                                      </p:cBhvr>
                                      <p:to x="100000" y="80000"/>
                                    </p:animScale>
                                    <p:animScale>
                                      <p:cBhvr>
                                        <p:cTn id="50" dur="166" decel="50000">
                                          <p:stCondLst>
                                            <p:cond delay="1338"/>
                                          </p:stCondLst>
                                        </p:cTn>
                                        <p:tgtEl>
                                          <p:spTgt spid="3">
                                            <p:txEl>
                                              <p:pRg st="4" end="4"/>
                                            </p:txEl>
                                          </p:spTgt>
                                        </p:tgtEl>
                                      </p:cBhvr>
                                      <p:to x="100000" y="100000"/>
                                    </p:animScale>
                                    <p:animScale>
                                      <p:cBhvr>
                                        <p:cTn id="51" dur="26">
                                          <p:stCondLst>
                                            <p:cond delay="1642"/>
                                          </p:stCondLst>
                                        </p:cTn>
                                        <p:tgtEl>
                                          <p:spTgt spid="3">
                                            <p:txEl>
                                              <p:pRg st="4" end="4"/>
                                            </p:txEl>
                                          </p:spTgt>
                                        </p:tgtEl>
                                      </p:cBhvr>
                                      <p:to x="100000" y="90000"/>
                                    </p:animScale>
                                    <p:animScale>
                                      <p:cBhvr>
                                        <p:cTn id="52" dur="166" decel="50000">
                                          <p:stCondLst>
                                            <p:cond delay="1668"/>
                                          </p:stCondLst>
                                        </p:cTn>
                                        <p:tgtEl>
                                          <p:spTgt spid="3">
                                            <p:txEl>
                                              <p:pRg st="4" end="4"/>
                                            </p:txEl>
                                          </p:spTgt>
                                        </p:tgtEl>
                                      </p:cBhvr>
                                      <p:to x="100000" y="100000"/>
                                    </p:animScale>
                                    <p:animScale>
                                      <p:cBhvr>
                                        <p:cTn id="53" dur="26">
                                          <p:stCondLst>
                                            <p:cond delay="1808"/>
                                          </p:stCondLst>
                                        </p:cTn>
                                        <p:tgtEl>
                                          <p:spTgt spid="3">
                                            <p:txEl>
                                              <p:pRg st="4" end="4"/>
                                            </p:txEl>
                                          </p:spTgt>
                                        </p:tgtEl>
                                      </p:cBhvr>
                                      <p:to x="100000" y="95000"/>
                                    </p:animScale>
                                    <p:animScale>
                                      <p:cBhvr>
                                        <p:cTn id="54" dur="166" decel="50000">
                                          <p:stCondLst>
                                            <p:cond delay="1834"/>
                                          </p:stCondLst>
                                        </p:cTn>
                                        <p:tgtEl>
                                          <p:spTgt spid="3">
                                            <p:txEl>
                                              <p:pRg st="4" end="4"/>
                                            </p:txEl>
                                          </p:spTgt>
                                        </p:tgtEl>
                                      </p:cBhvr>
                                      <p:to x="100000" y="100000"/>
                                    </p:animScale>
                                  </p:childTnLst>
                                </p:cTn>
                              </p:par>
                            </p:childTnLst>
                          </p:cTn>
                        </p:par>
                        <p:par>
                          <p:cTn id="55" fill="hold">
                            <p:stCondLst>
                              <p:cond delay="6000"/>
                            </p:stCondLst>
                            <p:childTnLst>
                              <p:par>
                                <p:cTn id="56" presetID="26" presetClass="entr" presetSubtype="0" fill="hold" grpId="0" nodeType="afterEffect">
                                  <p:stCondLst>
                                    <p:cond delay="0"/>
                                  </p:stCondLst>
                                  <p:childTnLst>
                                    <p:set>
                                      <p:cBhvr>
                                        <p:cTn id="57" dur="1" fill="hold">
                                          <p:stCondLst>
                                            <p:cond delay="0"/>
                                          </p:stCondLst>
                                        </p:cTn>
                                        <p:tgtEl>
                                          <p:spTgt spid="3">
                                            <p:txEl>
                                              <p:pRg st="6" end="6"/>
                                            </p:txEl>
                                          </p:spTgt>
                                        </p:tgtEl>
                                        <p:attrNameLst>
                                          <p:attrName>style.visibility</p:attrName>
                                        </p:attrNameLst>
                                      </p:cBhvr>
                                      <p:to>
                                        <p:strVal val="visible"/>
                                      </p:to>
                                    </p:set>
                                    <p:animEffect transition="in" filter="wipe(down)">
                                      <p:cBhvr>
                                        <p:cTn id="58" dur="580">
                                          <p:stCondLst>
                                            <p:cond delay="0"/>
                                          </p:stCondLst>
                                        </p:cTn>
                                        <p:tgtEl>
                                          <p:spTgt spid="3">
                                            <p:txEl>
                                              <p:pRg st="6" end="6"/>
                                            </p:txEl>
                                          </p:spTgt>
                                        </p:tgtEl>
                                      </p:cBhvr>
                                    </p:animEffect>
                                    <p:anim calcmode="lin" valueType="num">
                                      <p:cBhvr>
                                        <p:cTn id="59"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60"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61"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62"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63"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64" dur="26">
                                          <p:stCondLst>
                                            <p:cond delay="650"/>
                                          </p:stCondLst>
                                        </p:cTn>
                                        <p:tgtEl>
                                          <p:spTgt spid="3">
                                            <p:txEl>
                                              <p:pRg st="6" end="6"/>
                                            </p:txEl>
                                          </p:spTgt>
                                        </p:tgtEl>
                                      </p:cBhvr>
                                      <p:to x="100000" y="60000"/>
                                    </p:animScale>
                                    <p:animScale>
                                      <p:cBhvr>
                                        <p:cTn id="65" dur="166" decel="50000">
                                          <p:stCondLst>
                                            <p:cond delay="676"/>
                                          </p:stCondLst>
                                        </p:cTn>
                                        <p:tgtEl>
                                          <p:spTgt spid="3">
                                            <p:txEl>
                                              <p:pRg st="6" end="6"/>
                                            </p:txEl>
                                          </p:spTgt>
                                        </p:tgtEl>
                                      </p:cBhvr>
                                      <p:to x="100000" y="100000"/>
                                    </p:animScale>
                                    <p:animScale>
                                      <p:cBhvr>
                                        <p:cTn id="66" dur="26">
                                          <p:stCondLst>
                                            <p:cond delay="1312"/>
                                          </p:stCondLst>
                                        </p:cTn>
                                        <p:tgtEl>
                                          <p:spTgt spid="3">
                                            <p:txEl>
                                              <p:pRg st="6" end="6"/>
                                            </p:txEl>
                                          </p:spTgt>
                                        </p:tgtEl>
                                      </p:cBhvr>
                                      <p:to x="100000" y="80000"/>
                                    </p:animScale>
                                    <p:animScale>
                                      <p:cBhvr>
                                        <p:cTn id="67" dur="166" decel="50000">
                                          <p:stCondLst>
                                            <p:cond delay="1338"/>
                                          </p:stCondLst>
                                        </p:cTn>
                                        <p:tgtEl>
                                          <p:spTgt spid="3">
                                            <p:txEl>
                                              <p:pRg st="6" end="6"/>
                                            </p:txEl>
                                          </p:spTgt>
                                        </p:tgtEl>
                                      </p:cBhvr>
                                      <p:to x="100000" y="100000"/>
                                    </p:animScale>
                                    <p:animScale>
                                      <p:cBhvr>
                                        <p:cTn id="68" dur="26">
                                          <p:stCondLst>
                                            <p:cond delay="1642"/>
                                          </p:stCondLst>
                                        </p:cTn>
                                        <p:tgtEl>
                                          <p:spTgt spid="3">
                                            <p:txEl>
                                              <p:pRg st="6" end="6"/>
                                            </p:txEl>
                                          </p:spTgt>
                                        </p:tgtEl>
                                      </p:cBhvr>
                                      <p:to x="100000" y="90000"/>
                                    </p:animScale>
                                    <p:animScale>
                                      <p:cBhvr>
                                        <p:cTn id="69" dur="166" decel="50000">
                                          <p:stCondLst>
                                            <p:cond delay="1668"/>
                                          </p:stCondLst>
                                        </p:cTn>
                                        <p:tgtEl>
                                          <p:spTgt spid="3">
                                            <p:txEl>
                                              <p:pRg st="6" end="6"/>
                                            </p:txEl>
                                          </p:spTgt>
                                        </p:tgtEl>
                                      </p:cBhvr>
                                      <p:to x="100000" y="100000"/>
                                    </p:animScale>
                                    <p:animScale>
                                      <p:cBhvr>
                                        <p:cTn id="70" dur="26">
                                          <p:stCondLst>
                                            <p:cond delay="1808"/>
                                          </p:stCondLst>
                                        </p:cTn>
                                        <p:tgtEl>
                                          <p:spTgt spid="3">
                                            <p:txEl>
                                              <p:pRg st="6" end="6"/>
                                            </p:txEl>
                                          </p:spTgt>
                                        </p:tgtEl>
                                      </p:cBhvr>
                                      <p:to x="100000" y="95000"/>
                                    </p:animScale>
                                    <p:animScale>
                                      <p:cBhvr>
                                        <p:cTn id="71"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زوايا">
  <a:themeElements>
    <a:clrScheme name="زوايا">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زوايا">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زوايا">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709</TotalTime>
  <Words>1376</Words>
  <Application>Microsoft Office PowerPoint</Application>
  <PresentationFormat>On-screen Show (4:3)</PresentationFormat>
  <Paragraphs>90</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Century Gothic</vt:lpstr>
      <vt:lpstr>Franklin Gothic Book</vt:lpstr>
      <vt:lpstr>Franklin Gothic Medium</vt:lpstr>
      <vt:lpstr>Wingdings</vt:lpstr>
      <vt:lpstr>زوايا</vt:lpstr>
      <vt:lpstr>نظم المعلومات المحاسبية والمصرفية  للعام الدراسي 2019 – 2020</vt:lpstr>
      <vt:lpstr>م / مدخل قاعدة البيانات : </vt:lpstr>
      <vt:lpstr>شكل رقم 4-1 </vt:lpstr>
      <vt:lpstr>مدخل قاعدة البيانات</vt:lpstr>
      <vt:lpstr>ان مدخل قاعدة البيانات يعرض البيانات باعتبارها مورد للوحدة الاقتصادية ككل من خلال استخدامها وادارتها للوحدة الاقتصادية وليس حصران على القسم او الوظيفة التي انشاتها , ان قاعدة البيانات تركز على ترابط ومشاركة البيانات لجميع المستخدمين المخولين وهذا الترابط ينجز من خلال دمج الملفات الرئيسية في وعاء كبير للبيانات والذي يتم الوصول اليه عن طريق عدد من البرامج التطبيقية فمثلان قاعدة البيانات تزود معلومات عن موظفي الوحدة الاقتصادية من خلال توحيد الملفات الرئيسية المتعلقة  بالاجور والمهارات والموارد البشرية .  نظام ادارة قواعد البيانات : وهو النظام الذي يدير ويراقب الوصول الى قاعدة البيانات   نظام قاعدة البيانات : وهي برامج التطبيقات المستخدمة في قاعدة البيانات  مسؤول قاعدة البيانات :وهو الشخص المسؤول عن قاعدة البيانات </vt:lpstr>
      <vt:lpstr>خصائص قاعدة البيانات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الرابع</dc:title>
  <dc:creator>الافق الجديد</dc:creator>
  <cp:lastModifiedBy>asrashnan@gmail.com</cp:lastModifiedBy>
  <cp:revision>61</cp:revision>
  <dcterms:created xsi:type="dcterms:W3CDTF">2020-02-05T18:18:12Z</dcterms:created>
  <dcterms:modified xsi:type="dcterms:W3CDTF">2020-03-20T20:19:53Z</dcterms:modified>
</cp:coreProperties>
</file>