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7" r:id="rId5"/>
    <p:sldId id="268" r:id="rId6"/>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26/07/1441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26/07/1441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26/07/1441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26/07/1441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26/07/1441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26/07/1441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26/07/1441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26/07/1441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solidFill>
                  <a:srgbClr val="0070C0"/>
                </a:solidFill>
              </a:rPr>
              <a:t>نظام الانفاق </a:t>
            </a:r>
            <a:r>
              <a:rPr lang="ar-IQ" b="1" dirty="0" smtClean="0">
                <a:solidFill>
                  <a:srgbClr val="0070C0"/>
                </a:solidFill>
              </a:rPr>
              <a:t>(4)</a:t>
            </a:r>
            <a:endParaRPr lang="ar-IQ" b="1" dirty="0">
              <a:solidFill>
                <a:srgbClr val="0070C0"/>
              </a:solidFill>
            </a:endParaRPr>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3206" y="758420"/>
            <a:ext cx="11109278" cy="4524315"/>
          </a:xfrm>
          <a:prstGeom prst="rect">
            <a:avLst/>
          </a:prstGeom>
        </p:spPr>
        <p:txBody>
          <a:bodyPr wrap="square">
            <a:spAutoFit/>
          </a:bodyPr>
          <a:lstStyle/>
          <a:p>
            <a:pPr algn="just" rtl="1"/>
            <a:r>
              <a:rPr lang="ar-IQ" sz="3600" b="1" dirty="0" smtClean="0"/>
              <a:t>اذا توفرت لديك البيانات الاتية:</a:t>
            </a:r>
          </a:p>
          <a:p>
            <a:pPr algn="just" rtl="1"/>
            <a:r>
              <a:rPr lang="ar-IQ" sz="3600" b="1" dirty="0" smtClean="0"/>
              <a:t>الانفاق </a:t>
            </a:r>
            <a:r>
              <a:rPr lang="ar-IQ" sz="3600" b="1" dirty="0"/>
              <a:t>الاستهلاكي الخاص </a:t>
            </a:r>
            <a:r>
              <a:rPr lang="ar-IQ" sz="3600" b="1" dirty="0" smtClean="0"/>
              <a:t>(7000) </a:t>
            </a:r>
            <a:r>
              <a:rPr lang="ar-IQ" sz="3600" b="1" dirty="0"/>
              <a:t>الانفاق الاستهلاكي العام </a:t>
            </a:r>
            <a:r>
              <a:rPr lang="ar-IQ" sz="3600" b="1" dirty="0" smtClean="0"/>
              <a:t>(80%) من </a:t>
            </a:r>
            <a:r>
              <a:rPr lang="ar-IQ" sz="3600" b="1" dirty="0"/>
              <a:t>الانفاق الاستهلاكي الخاص </a:t>
            </a:r>
            <a:r>
              <a:rPr lang="ar-IQ" sz="3600" b="1" dirty="0" smtClean="0"/>
              <a:t>، اجمالي </a:t>
            </a:r>
            <a:r>
              <a:rPr lang="ar-IQ" sz="3600" b="1" dirty="0"/>
              <a:t>تكوين راس المال الثابت المحلي </a:t>
            </a:r>
            <a:r>
              <a:rPr lang="ar-IQ" sz="3600" b="1" dirty="0" smtClean="0"/>
              <a:t>(4500) مخزون اخر المدة (3000) مخزون اول المدة (2300) الصادرات (4600) الاستيرادات (2500) الضرائب غير المباشرة (2700) الاعانات الانتاجية (1600) الاندثار (2000) الدخول المحولة من الخارج (6100) الدخول المحولة الى الخارج (5000).</a:t>
            </a:r>
          </a:p>
          <a:p>
            <a:pPr algn="just" rtl="1"/>
            <a:r>
              <a:rPr lang="ar-IQ" sz="3600" b="1" dirty="0" smtClean="0"/>
              <a:t>المطلوب: الانفاق </a:t>
            </a:r>
            <a:r>
              <a:rPr lang="ar-IQ" sz="3600" b="1" dirty="0" smtClean="0"/>
              <a:t>القومي </a:t>
            </a:r>
            <a:r>
              <a:rPr lang="ar-IQ" sz="3600" b="1" dirty="0" smtClean="0"/>
              <a:t>الصافي بسعر الكلفة؟</a:t>
            </a:r>
            <a:endParaRPr lang="en-US" sz="3600" b="1" dirty="0"/>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1247" y="671206"/>
            <a:ext cx="11122925" cy="5078313"/>
          </a:xfrm>
          <a:prstGeom prst="rect">
            <a:avLst/>
          </a:prstGeom>
        </p:spPr>
        <p:txBody>
          <a:bodyPr wrap="square">
            <a:spAutoFit/>
          </a:bodyPr>
          <a:lstStyle/>
          <a:p>
            <a:pPr algn="just" rtl="1"/>
            <a:r>
              <a:rPr lang="ar-IQ" sz="3600" b="1" dirty="0" smtClean="0"/>
              <a:t>الانفاق </a:t>
            </a:r>
            <a:r>
              <a:rPr lang="ar-IQ" sz="3600" b="1" dirty="0"/>
              <a:t>المحلي الاجمالي بسعر السوق = الانفاق الاستهلاكي الخاص + الانفاق الاستهلاكي العام + اجمالي تكوين راس المال الثابت المحلي + صافي المخزون السلعي + الصادرات – </a:t>
            </a:r>
            <a:r>
              <a:rPr lang="ar-IQ" sz="3600" b="1" dirty="0" smtClean="0"/>
              <a:t>الاستيرادات</a:t>
            </a:r>
          </a:p>
          <a:p>
            <a:pPr algn="just" rtl="1"/>
            <a:endParaRPr lang="ar-IQ" sz="3600" b="1" dirty="0">
              <a:effectLst/>
            </a:endParaRPr>
          </a:p>
          <a:p>
            <a:pPr algn="just" rtl="1"/>
            <a:r>
              <a:rPr lang="ar-IQ" sz="3600" b="1" dirty="0" smtClean="0">
                <a:solidFill>
                  <a:srgbClr val="C00000"/>
                </a:solidFill>
                <a:effectLst/>
              </a:rPr>
              <a:t>7000 + </a:t>
            </a:r>
            <a:r>
              <a:rPr lang="ar-IQ" sz="3600" b="1" dirty="0" smtClean="0">
                <a:solidFill>
                  <a:srgbClr val="00B050"/>
                </a:solidFill>
                <a:effectLst/>
              </a:rPr>
              <a:t>(0.80 * 7000) </a:t>
            </a:r>
            <a:r>
              <a:rPr lang="ar-IQ" sz="3600" b="1" dirty="0" smtClean="0">
                <a:solidFill>
                  <a:srgbClr val="C00000"/>
                </a:solidFill>
                <a:effectLst/>
              </a:rPr>
              <a:t>+ 4500 + </a:t>
            </a:r>
            <a:r>
              <a:rPr lang="ar-IQ" sz="3600" b="1" dirty="0" smtClean="0">
                <a:solidFill>
                  <a:srgbClr val="00B050"/>
                </a:solidFill>
                <a:effectLst/>
              </a:rPr>
              <a:t>(3000-2300)</a:t>
            </a:r>
            <a:r>
              <a:rPr lang="ar-IQ" sz="3600" b="1" dirty="0" smtClean="0">
                <a:solidFill>
                  <a:srgbClr val="C00000"/>
                </a:solidFill>
                <a:effectLst/>
              </a:rPr>
              <a:t> + 4600 – 2500</a:t>
            </a:r>
          </a:p>
          <a:p>
            <a:pPr algn="just" rtl="1"/>
            <a:r>
              <a:rPr lang="ar-IQ" sz="3600" b="1" dirty="0"/>
              <a:t>الانفاق المحلي الاجمالي بسعر السوق </a:t>
            </a:r>
            <a:r>
              <a:rPr lang="ar-IQ" sz="3600" b="1" dirty="0" smtClean="0"/>
              <a:t>=</a:t>
            </a:r>
          </a:p>
          <a:p>
            <a:pPr algn="just" rtl="1"/>
            <a:r>
              <a:rPr lang="ar-IQ" sz="3600" b="1" dirty="0" smtClean="0"/>
              <a:t> 7000+5600+4500+700+4600-2500</a:t>
            </a:r>
          </a:p>
          <a:p>
            <a:pPr algn="just" rtl="1"/>
            <a:r>
              <a:rPr lang="ar-IQ" sz="3600" b="1" dirty="0" smtClean="0">
                <a:solidFill>
                  <a:srgbClr val="C00000"/>
                </a:solidFill>
                <a:effectLst/>
              </a:rPr>
              <a:t> </a:t>
            </a:r>
            <a:r>
              <a:rPr lang="ar-IQ" sz="3600" b="1" dirty="0"/>
              <a:t>الانفاق المحلي الاجمالي بسعر </a:t>
            </a:r>
            <a:r>
              <a:rPr lang="ar-IQ" sz="3600" b="1" dirty="0" smtClean="0"/>
              <a:t>السوق</a:t>
            </a:r>
            <a:r>
              <a:rPr lang="ar-IQ" sz="3600" b="1" dirty="0" smtClean="0">
                <a:solidFill>
                  <a:srgbClr val="C00000"/>
                </a:solidFill>
                <a:effectLst/>
              </a:rPr>
              <a:t>     = 19900</a:t>
            </a:r>
            <a:endParaRPr lang="en-US" sz="3600" b="1" dirty="0">
              <a:solidFill>
                <a:srgbClr val="C00000"/>
              </a:solidFill>
              <a:effectLst/>
            </a:endParaRPr>
          </a:p>
        </p:txBody>
      </p:sp>
    </p:spTree>
    <p:extLst>
      <p:ext uri="{BB962C8B-B14F-4D97-AF65-F5344CB8AC3E}">
        <p14:creationId xmlns:p14="http://schemas.microsoft.com/office/powerpoint/2010/main" val="946345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247" y="671206"/>
            <a:ext cx="11122925" cy="4524315"/>
          </a:xfrm>
          <a:prstGeom prst="rect">
            <a:avLst/>
          </a:prstGeom>
        </p:spPr>
        <p:txBody>
          <a:bodyPr wrap="square">
            <a:spAutoFit/>
          </a:bodyPr>
          <a:lstStyle/>
          <a:p>
            <a:pPr algn="just" rtl="1"/>
            <a:r>
              <a:rPr lang="ar-IQ" sz="3600" b="1" dirty="0" smtClean="0"/>
              <a:t>الانفاق </a:t>
            </a:r>
            <a:r>
              <a:rPr lang="ar-IQ" sz="3600" b="1" dirty="0"/>
              <a:t>المحلي الاجمالي بسعر </a:t>
            </a:r>
            <a:r>
              <a:rPr lang="ar-IQ" sz="3600" b="1" dirty="0" smtClean="0"/>
              <a:t>الكلفة </a:t>
            </a:r>
            <a:r>
              <a:rPr lang="ar-IQ" sz="3600" b="1" dirty="0"/>
              <a:t>= الانفاق المحلي الاجمالي بسعر </a:t>
            </a:r>
            <a:r>
              <a:rPr lang="ar-IQ" sz="3600" b="1" dirty="0" smtClean="0"/>
              <a:t>السوق – الضرائب غير المباشرة + الاعانات الانتاجية</a:t>
            </a:r>
          </a:p>
          <a:p>
            <a:pPr algn="just" rtl="1"/>
            <a:r>
              <a:rPr lang="ar-IQ" sz="3600" b="1" dirty="0" smtClean="0"/>
              <a:t>                               =</a:t>
            </a:r>
            <a:r>
              <a:rPr lang="ar-IQ" sz="3600" b="1" dirty="0" smtClean="0">
                <a:solidFill>
                  <a:srgbClr val="C00000"/>
                </a:solidFill>
                <a:effectLst/>
              </a:rPr>
              <a:t> 19900 – 2700 + 1600</a:t>
            </a:r>
          </a:p>
          <a:p>
            <a:pPr algn="just" rtl="1"/>
            <a:r>
              <a:rPr lang="ar-IQ" sz="3600" b="1" dirty="0">
                <a:solidFill>
                  <a:srgbClr val="C00000"/>
                </a:solidFill>
              </a:rPr>
              <a:t> </a:t>
            </a:r>
            <a:r>
              <a:rPr lang="ar-IQ" sz="3600" b="1" dirty="0" smtClean="0">
                <a:solidFill>
                  <a:srgbClr val="C00000"/>
                </a:solidFill>
              </a:rPr>
              <a:t>                              = 18800</a:t>
            </a:r>
          </a:p>
          <a:p>
            <a:pPr algn="just" rtl="1"/>
            <a:r>
              <a:rPr lang="ar-IQ" sz="3600" b="1" dirty="0"/>
              <a:t>الانفاق المحلي </a:t>
            </a:r>
            <a:r>
              <a:rPr lang="ar-IQ" sz="3600" b="1" dirty="0" smtClean="0"/>
              <a:t>الصافي </a:t>
            </a:r>
            <a:r>
              <a:rPr lang="ar-IQ" sz="3600" b="1" dirty="0"/>
              <a:t>بسعر الكلفة </a:t>
            </a:r>
            <a:r>
              <a:rPr lang="ar-IQ" sz="3600" b="1" dirty="0" smtClean="0"/>
              <a:t>=</a:t>
            </a:r>
            <a:r>
              <a:rPr lang="ar-IQ" sz="3600" b="1" dirty="0"/>
              <a:t> الانفاق المحلي الاجمالي بسعر الكلفة </a:t>
            </a:r>
            <a:r>
              <a:rPr lang="ar-IQ" sz="3600" b="1" dirty="0" smtClean="0"/>
              <a:t>– الاندثار</a:t>
            </a:r>
          </a:p>
          <a:p>
            <a:pPr algn="just" rtl="1"/>
            <a:r>
              <a:rPr lang="ar-IQ" sz="3600" b="1" dirty="0"/>
              <a:t> </a:t>
            </a:r>
            <a:r>
              <a:rPr lang="ar-IQ" sz="3600" b="1" dirty="0" smtClean="0"/>
              <a:t>                                             = 18800 – 2000</a:t>
            </a:r>
          </a:p>
          <a:p>
            <a:pPr algn="just" rtl="1"/>
            <a:r>
              <a:rPr lang="ar-IQ" sz="3600" b="1" dirty="0">
                <a:solidFill>
                  <a:srgbClr val="C00000"/>
                </a:solidFill>
              </a:rPr>
              <a:t> </a:t>
            </a:r>
            <a:r>
              <a:rPr lang="ar-IQ" sz="3600" b="1" dirty="0" smtClean="0">
                <a:solidFill>
                  <a:srgbClr val="C00000"/>
                </a:solidFill>
              </a:rPr>
              <a:t>                                    = 16800</a:t>
            </a:r>
            <a:endParaRPr lang="ar-IQ" sz="3600" b="1" dirty="0">
              <a:solidFill>
                <a:srgbClr val="C00000"/>
              </a:solidFill>
              <a:effectLst/>
            </a:endParaRPr>
          </a:p>
        </p:txBody>
      </p:sp>
    </p:spTree>
    <p:extLst>
      <p:ext uri="{BB962C8B-B14F-4D97-AF65-F5344CB8AC3E}">
        <p14:creationId xmlns:p14="http://schemas.microsoft.com/office/powerpoint/2010/main" val="3629551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316" y="903218"/>
            <a:ext cx="11122925" cy="2308324"/>
          </a:xfrm>
          <a:prstGeom prst="rect">
            <a:avLst/>
          </a:prstGeom>
        </p:spPr>
        <p:txBody>
          <a:bodyPr wrap="square">
            <a:spAutoFit/>
          </a:bodyPr>
          <a:lstStyle/>
          <a:p>
            <a:pPr algn="just" rtl="1"/>
            <a:r>
              <a:rPr lang="ar-IQ" sz="3600" b="1" dirty="0" smtClean="0"/>
              <a:t>الانفاق </a:t>
            </a:r>
            <a:r>
              <a:rPr lang="ar-IQ" sz="3600" b="1" dirty="0" smtClean="0"/>
              <a:t>القومي الصافي </a:t>
            </a:r>
            <a:r>
              <a:rPr lang="ar-IQ" sz="3600" b="1" dirty="0"/>
              <a:t>بسعر </a:t>
            </a:r>
            <a:r>
              <a:rPr lang="ar-IQ" sz="3600" b="1" dirty="0" smtClean="0"/>
              <a:t>الكلفة </a:t>
            </a:r>
            <a:r>
              <a:rPr lang="ar-IQ" sz="3600" b="1" dirty="0"/>
              <a:t>= </a:t>
            </a:r>
            <a:r>
              <a:rPr lang="ar-IQ" sz="3600" b="1" dirty="0"/>
              <a:t>الانفاق المحلي الصافي بسعر الكلفة </a:t>
            </a:r>
            <a:r>
              <a:rPr lang="ar-IQ" sz="3600" b="1" dirty="0" smtClean="0"/>
              <a:t>+ الدخول المحولة </a:t>
            </a:r>
            <a:r>
              <a:rPr lang="ar-IQ" sz="3600" b="1" dirty="0"/>
              <a:t>من الخارج - الدخول المحولة </a:t>
            </a:r>
            <a:r>
              <a:rPr lang="ar-IQ" sz="3600" b="1" dirty="0" smtClean="0"/>
              <a:t>الى </a:t>
            </a:r>
            <a:r>
              <a:rPr lang="ar-IQ" sz="3600" b="1" dirty="0"/>
              <a:t>الخارج</a:t>
            </a:r>
            <a:endParaRPr lang="ar-IQ" sz="3600" b="1" dirty="0" smtClean="0"/>
          </a:p>
          <a:p>
            <a:pPr algn="just" rtl="1"/>
            <a:r>
              <a:rPr lang="ar-IQ" sz="3600" b="1" dirty="0" smtClean="0"/>
              <a:t>                               =</a:t>
            </a:r>
            <a:r>
              <a:rPr lang="ar-IQ" sz="3600" b="1" dirty="0" smtClean="0">
                <a:solidFill>
                  <a:srgbClr val="C00000"/>
                </a:solidFill>
                <a:effectLst/>
              </a:rPr>
              <a:t> </a:t>
            </a:r>
            <a:r>
              <a:rPr lang="ar-IQ" sz="3600" b="1" dirty="0" smtClean="0">
                <a:solidFill>
                  <a:srgbClr val="C00000"/>
                </a:solidFill>
                <a:effectLst/>
              </a:rPr>
              <a:t>16800 + 6100 - 5000</a:t>
            </a:r>
            <a:endParaRPr lang="ar-IQ" sz="3600" b="1" dirty="0" smtClean="0">
              <a:solidFill>
                <a:srgbClr val="C00000"/>
              </a:solidFill>
              <a:effectLst/>
            </a:endParaRPr>
          </a:p>
          <a:p>
            <a:pPr algn="just" rtl="1"/>
            <a:r>
              <a:rPr lang="ar-IQ" sz="3600" b="1" dirty="0">
                <a:solidFill>
                  <a:srgbClr val="C00000"/>
                </a:solidFill>
              </a:rPr>
              <a:t> </a:t>
            </a:r>
            <a:r>
              <a:rPr lang="ar-IQ" sz="3600" b="1" dirty="0" smtClean="0">
                <a:solidFill>
                  <a:srgbClr val="C00000"/>
                </a:solidFill>
              </a:rPr>
              <a:t>                              = </a:t>
            </a:r>
            <a:r>
              <a:rPr lang="ar-IQ" sz="3600" b="1" dirty="0" smtClean="0">
                <a:solidFill>
                  <a:srgbClr val="C00000"/>
                </a:solidFill>
              </a:rPr>
              <a:t>17900</a:t>
            </a:r>
            <a:endParaRPr lang="ar-IQ" sz="3600" b="1" dirty="0" smtClean="0">
              <a:solidFill>
                <a:srgbClr val="C00000"/>
              </a:solidFill>
            </a:endParaRPr>
          </a:p>
        </p:txBody>
      </p:sp>
    </p:spTree>
    <p:extLst>
      <p:ext uri="{BB962C8B-B14F-4D97-AF65-F5344CB8AC3E}">
        <p14:creationId xmlns:p14="http://schemas.microsoft.com/office/powerpoint/2010/main" val="3133590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239</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نظام الانفاق (4)</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16</cp:revision>
  <dcterms:created xsi:type="dcterms:W3CDTF">2020-03-12T17:44:57Z</dcterms:created>
  <dcterms:modified xsi:type="dcterms:W3CDTF">2020-03-20T12:12:08Z</dcterms:modified>
</cp:coreProperties>
</file>