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1" r:id="rId4"/>
    <p:sldId id="262" r:id="rId5"/>
    <p:sldId id="263" r:id="rId6"/>
    <p:sldId id="264" r:id="rId7"/>
    <p:sldId id="265" r:id="rId8"/>
    <p:sldId id="267" r:id="rId9"/>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168400EB-1C88-4A52-85D4-A0CC564DD5CC}" type="datetimeFigureOut">
              <a:rPr lang="ar-IQ" smtClean="0"/>
              <a:t>25/07/1441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4208140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68400EB-1C88-4A52-85D4-A0CC564DD5CC}" type="datetimeFigureOut">
              <a:rPr lang="ar-IQ" smtClean="0"/>
              <a:t>25/07/1441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3101927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68400EB-1C88-4A52-85D4-A0CC564DD5CC}" type="datetimeFigureOut">
              <a:rPr lang="ar-IQ" smtClean="0"/>
              <a:t>25/07/1441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298697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68400EB-1C88-4A52-85D4-A0CC564DD5CC}" type="datetimeFigureOut">
              <a:rPr lang="ar-IQ" smtClean="0"/>
              <a:t>25/07/1441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306475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68400EB-1C88-4A52-85D4-A0CC564DD5CC}" type="datetimeFigureOut">
              <a:rPr lang="ar-IQ" smtClean="0"/>
              <a:t>25/07/1441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3143931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168400EB-1C88-4A52-85D4-A0CC564DD5CC}" type="datetimeFigureOut">
              <a:rPr lang="ar-IQ" smtClean="0"/>
              <a:t>25/07/1441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4052804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168400EB-1C88-4A52-85D4-A0CC564DD5CC}" type="datetimeFigureOut">
              <a:rPr lang="ar-IQ" smtClean="0"/>
              <a:t>25/07/1441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2362381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168400EB-1C88-4A52-85D4-A0CC564DD5CC}" type="datetimeFigureOut">
              <a:rPr lang="ar-IQ" smtClean="0"/>
              <a:t>25/07/1441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1931007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8400EB-1C88-4A52-85D4-A0CC564DD5CC}" type="datetimeFigureOut">
              <a:rPr lang="ar-IQ" smtClean="0"/>
              <a:t>25/07/1441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3704850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68400EB-1C88-4A52-85D4-A0CC564DD5CC}" type="datetimeFigureOut">
              <a:rPr lang="ar-IQ" smtClean="0"/>
              <a:t>25/07/1441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129041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68400EB-1C88-4A52-85D4-A0CC564DD5CC}" type="datetimeFigureOut">
              <a:rPr lang="ar-IQ" smtClean="0"/>
              <a:t>25/07/1441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2A8C7C6-E8A0-4F50-9B97-31FEC1AEAFC2}" type="slidenum">
              <a:rPr lang="ar-IQ" smtClean="0"/>
              <a:t>‹#›</a:t>
            </a:fld>
            <a:endParaRPr lang="ar-IQ"/>
          </a:p>
        </p:txBody>
      </p:sp>
    </p:spTree>
    <p:extLst>
      <p:ext uri="{BB962C8B-B14F-4D97-AF65-F5344CB8AC3E}">
        <p14:creationId xmlns:p14="http://schemas.microsoft.com/office/powerpoint/2010/main" val="950272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8400EB-1C88-4A52-85D4-A0CC564DD5CC}" type="datetimeFigureOut">
              <a:rPr lang="ar-IQ" smtClean="0"/>
              <a:t>25/07/1441</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A8C7C6-E8A0-4F50-9B97-31FEC1AEAFC2}" type="slidenum">
              <a:rPr lang="ar-IQ" smtClean="0"/>
              <a:t>‹#›</a:t>
            </a:fld>
            <a:endParaRPr lang="ar-IQ"/>
          </a:p>
        </p:txBody>
      </p:sp>
    </p:spTree>
    <p:extLst>
      <p:ext uri="{BB962C8B-B14F-4D97-AF65-F5344CB8AC3E}">
        <p14:creationId xmlns:p14="http://schemas.microsoft.com/office/powerpoint/2010/main" val="21294570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b="1" dirty="0" smtClean="0">
                <a:solidFill>
                  <a:srgbClr val="0070C0"/>
                </a:solidFill>
              </a:rPr>
              <a:t>نظام </a:t>
            </a:r>
            <a:r>
              <a:rPr lang="ar-IQ" b="1" dirty="0" smtClean="0">
                <a:solidFill>
                  <a:srgbClr val="0070C0"/>
                </a:solidFill>
              </a:rPr>
              <a:t>الانفاق (1)</a:t>
            </a:r>
            <a:endParaRPr lang="ar-IQ" b="1" dirty="0">
              <a:solidFill>
                <a:srgbClr val="0070C0"/>
              </a:solidFill>
            </a:endParaRPr>
          </a:p>
        </p:txBody>
      </p:sp>
      <p:sp>
        <p:nvSpPr>
          <p:cNvPr id="3" name="Subtitle 2"/>
          <p:cNvSpPr>
            <a:spLocks noGrp="1"/>
          </p:cNvSpPr>
          <p:nvPr>
            <p:ph type="subTitle" idx="1"/>
          </p:nvPr>
        </p:nvSpPr>
        <p:spPr/>
        <p:txBody>
          <a:bodyPr>
            <a:normAutofit/>
          </a:bodyPr>
          <a:lstStyle/>
          <a:p>
            <a:r>
              <a:rPr lang="ar-IQ" sz="4000" b="1" dirty="0" smtClean="0"/>
              <a:t>استاذ المادة</a:t>
            </a:r>
          </a:p>
          <a:p>
            <a:r>
              <a:rPr lang="ar-IQ" sz="4000" b="1" dirty="0" smtClean="0"/>
              <a:t>د.مصطفى كامل</a:t>
            </a:r>
            <a:endParaRPr lang="ar-IQ" sz="4000" b="1" dirty="0"/>
          </a:p>
        </p:txBody>
      </p:sp>
    </p:spTree>
    <p:extLst>
      <p:ext uri="{BB962C8B-B14F-4D97-AF65-F5344CB8AC3E}">
        <p14:creationId xmlns:p14="http://schemas.microsoft.com/office/powerpoint/2010/main" val="1792283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7673" y="2419403"/>
            <a:ext cx="11368584" cy="1200329"/>
          </a:xfrm>
          <a:prstGeom prst="rect">
            <a:avLst/>
          </a:prstGeom>
        </p:spPr>
        <p:txBody>
          <a:bodyPr wrap="square">
            <a:spAutoFit/>
          </a:bodyPr>
          <a:lstStyle/>
          <a:p>
            <a:pPr algn="just" rtl="1"/>
            <a:r>
              <a:rPr lang="ar-IQ" sz="3600" b="1" dirty="0"/>
              <a:t>يعني الدخل القومي بموجب هذه الطريقة مجموع صافي ما ينفق على السلع والخدمات النهائية اي استبعاد ما ينفق على السلع والخدمات الوسيطة.</a:t>
            </a:r>
            <a:endParaRPr lang="en-US" sz="3600" b="1" dirty="0">
              <a:effectLst/>
            </a:endParaRPr>
          </a:p>
        </p:txBody>
      </p:sp>
    </p:spTree>
    <p:extLst>
      <p:ext uri="{BB962C8B-B14F-4D97-AF65-F5344CB8AC3E}">
        <p14:creationId xmlns:p14="http://schemas.microsoft.com/office/powerpoint/2010/main" val="2022643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0502" y="730001"/>
            <a:ext cx="10768083" cy="5078313"/>
          </a:xfrm>
          <a:prstGeom prst="rect">
            <a:avLst/>
          </a:prstGeom>
        </p:spPr>
        <p:txBody>
          <a:bodyPr wrap="square">
            <a:spAutoFit/>
          </a:bodyPr>
          <a:lstStyle/>
          <a:p>
            <a:pPr algn="just" rtl="1"/>
            <a:r>
              <a:rPr lang="ar-IQ" sz="3600" b="1" dirty="0"/>
              <a:t>مكونات الانفاق القومي</a:t>
            </a:r>
            <a:endParaRPr lang="en-US" sz="3600" b="1" dirty="0"/>
          </a:p>
          <a:p>
            <a:pPr algn="just" rtl="1"/>
            <a:r>
              <a:rPr lang="ar-IQ" sz="3600" b="1" dirty="0"/>
              <a:t>1- الانفاق الاستهلاكي: ويتالف من:-</a:t>
            </a:r>
            <a:endParaRPr lang="en-US" sz="3600" b="1" dirty="0"/>
          </a:p>
          <a:p>
            <a:pPr algn="just" rtl="1"/>
            <a:r>
              <a:rPr lang="ar-IQ" sz="3600" b="1" dirty="0"/>
              <a:t>أ- الانفاق الاستهلاكي الخاص: وهو مجموع ما ينفقه الافراد والمؤسسات من اجل اقتناء السلع والخدمات الاستهلاكية بغرض اشباع حاجاتهم اليومية منها وتشمل ماياتي:-</a:t>
            </a:r>
            <a:endParaRPr lang="en-US" sz="3600" b="1" dirty="0"/>
          </a:p>
          <a:p>
            <a:pPr algn="just" rtl="1"/>
            <a:r>
              <a:rPr lang="ar-IQ" sz="3600" b="1" dirty="0"/>
              <a:t>- السلع المعمرة: وهي السلع التي تستمر في منح خدماتها لمدة طويلة من الزمن مثل التلفاز والثلاجات ... الخ.</a:t>
            </a:r>
            <a:endParaRPr lang="en-US" sz="3600" b="1" dirty="0"/>
          </a:p>
          <a:p>
            <a:pPr algn="just" rtl="1"/>
            <a:r>
              <a:rPr lang="ar-IQ" sz="3600" b="1" dirty="0"/>
              <a:t>- السلع غير المعمرة: وهي السلع التي تقدم اشباع سريع للمستهلك ولا يدوم عطائها مثل المواد الغذائية، الادوية .... الخ.</a:t>
            </a:r>
            <a:endParaRPr lang="en-US" sz="3600" b="1" dirty="0">
              <a:effectLst/>
            </a:endParaRPr>
          </a:p>
        </p:txBody>
      </p:sp>
    </p:spTree>
    <p:extLst>
      <p:ext uri="{BB962C8B-B14F-4D97-AF65-F5344CB8AC3E}">
        <p14:creationId xmlns:p14="http://schemas.microsoft.com/office/powerpoint/2010/main" val="1448040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0627" y="1318877"/>
            <a:ext cx="10358651" cy="3416320"/>
          </a:xfrm>
          <a:prstGeom prst="rect">
            <a:avLst/>
          </a:prstGeom>
        </p:spPr>
        <p:txBody>
          <a:bodyPr wrap="square">
            <a:spAutoFit/>
          </a:bodyPr>
          <a:lstStyle/>
          <a:p>
            <a:pPr algn="just" rtl="1"/>
            <a:r>
              <a:rPr lang="ar-IQ" sz="3600" b="1" dirty="0"/>
              <a:t>ب- الانفاق الاستهلاكي العام: وهو مجموع ما تنفقه الدولة من اجل اقتناء السلع والخدمات الاستهلاكية (المعمرة وغير المعمرة) من اجل تسيير نشاط المؤسسات العامة اليومي، مثل شراء المستلزمات الادارية، شراء الاثاث ... الخ. اما الانفاق على الخدمات فيتمثل بمجموع ما تنفقه الدولة من اجل تأمين الامن والدفاع والتربية والصحة العامة والمرافق العامة... الخ.</a:t>
            </a:r>
            <a:endParaRPr lang="en-US" sz="3600" b="1" dirty="0">
              <a:effectLst/>
            </a:endParaRPr>
          </a:p>
        </p:txBody>
      </p:sp>
    </p:spTree>
    <p:extLst>
      <p:ext uri="{BB962C8B-B14F-4D97-AF65-F5344CB8AC3E}">
        <p14:creationId xmlns:p14="http://schemas.microsoft.com/office/powerpoint/2010/main" val="4144865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77921" y="776500"/>
            <a:ext cx="10959153" cy="5509200"/>
          </a:xfrm>
          <a:prstGeom prst="rect">
            <a:avLst/>
          </a:prstGeom>
        </p:spPr>
        <p:txBody>
          <a:bodyPr wrap="square">
            <a:spAutoFit/>
          </a:bodyPr>
          <a:lstStyle/>
          <a:p>
            <a:pPr algn="just" rtl="1"/>
            <a:r>
              <a:rPr lang="ar-IQ" sz="3200" b="1" dirty="0"/>
              <a:t>- الانفاق الاستثماري: ويتالف من:-</a:t>
            </a:r>
            <a:endParaRPr lang="en-US" sz="3200" b="1" dirty="0"/>
          </a:p>
          <a:p>
            <a:pPr algn="just" rtl="1"/>
            <a:r>
              <a:rPr lang="ar-IQ" sz="3200" b="1" dirty="0"/>
              <a:t>أ- الانفاق على اجمالي تكوين راس المال الثابت المحلي: وهو مجموع ما ينفق على المعدات والمكائن والاجهزة والابنية والعمارات والدور ... الخ، فضلا عن بناء المعامل والمصانع والبنى التحتية (راس المال الاجتماعي). ويمكن ان يكون راس المال الثابت المحلي الاجمالي ذات ملكية عامة او ملكية خاصة.</a:t>
            </a:r>
            <a:endParaRPr lang="en-US" sz="3200" b="1" dirty="0"/>
          </a:p>
          <a:p>
            <a:pPr algn="just" rtl="1"/>
            <a:r>
              <a:rPr lang="ar-IQ" sz="3200" b="1" dirty="0"/>
              <a:t>ب- صافي المخزون السلعي: يدعى كذلك بالتغير في المخزون السلعي وهو يعني (مجموع المخزون السلعي في اخر المدة – مجموع المخزون السلعي في اول المدة)، اي ما يبقى من سلع لدى بائع الجملة او المفرد فضلا عن المنتج في نهاية المدة الزمنية، ويشمل المواد الاولية، السلع نصف المصنعة والسلع تامة الصنع، علما ان الانفاق على موجودات المخزون السلعي يعد انفاقاً استثمارياً نهائياً يدخل في حساب الدخل القومي بعد استبعاد الوسيط منه.</a:t>
            </a:r>
            <a:endParaRPr lang="en-US" sz="3200" b="1" dirty="0"/>
          </a:p>
        </p:txBody>
      </p:sp>
    </p:spTree>
    <p:extLst>
      <p:ext uri="{BB962C8B-B14F-4D97-AF65-F5344CB8AC3E}">
        <p14:creationId xmlns:p14="http://schemas.microsoft.com/office/powerpoint/2010/main" val="3854048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2137" y="832513"/>
            <a:ext cx="11177517" cy="4425287"/>
          </a:xfrm>
        </p:spPr>
        <p:txBody>
          <a:bodyPr>
            <a:noAutofit/>
          </a:bodyPr>
          <a:lstStyle/>
          <a:p>
            <a:pPr algn="just" rtl="1"/>
            <a:r>
              <a:rPr lang="ar-IQ" sz="3200" b="1" dirty="0"/>
              <a:t>3- فائض الميزان التجاري: ويتالف من:-</a:t>
            </a:r>
            <a:endParaRPr lang="en-US" sz="3200" b="1" dirty="0"/>
          </a:p>
          <a:p>
            <a:pPr algn="just" rtl="1"/>
            <a:r>
              <a:rPr lang="ar-IQ" sz="3200" b="1" dirty="0"/>
              <a:t>- الفائض في الميزان التجاري يحدث عندما تكون الصادرات اكبر من الاستيرادات وهو ما يعرف (الزيادة بالاستثمار الصافي الخارجي الموجب)، اي ان هنالك اضافة لثروة البلاد الوطنية مما يترتب للدولة حقوق على الدول الاخرى (عملات اجنبية و/او اوراق مالية وموجودات مادية).</a:t>
            </a:r>
            <a:endParaRPr lang="en-US" sz="3200" b="1" dirty="0"/>
          </a:p>
          <a:p>
            <a:pPr algn="just" rtl="1"/>
            <a:r>
              <a:rPr lang="ar-IQ" sz="3200" b="1" dirty="0"/>
              <a:t>- قد يكون الميزان التجاري في حالة توازن اي ان الصادرات تعادل الاستيرادات وفي هذه الحالة لا يبقى للبلد اي فائض موجب، مما يعني ان قيمة الصادرات استنفذت من اجل تغطية قيمة الاستيرادات. </a:t>
            </a:r>
            <a:endParaRPr lang="en-US" sz="3200" b="1" dirty="0"/>
          </a:p>
          <a:p>
            <a:pPr algn="just" rtl="1"/>
            <a:r>
              <a:rPr lang="ar-IQ" sz="3200" b="1" dirty="0"/>
              <a:t>- ان يكون الميزان التجاري في حالة عجز وبذلك تكون الصادرات اقل من الاستيرادات، مما يعني وجود فائض سلعي سالب يدعى (الاستثمار الصافي الخارجي السالب) اي وجود تسرب في مجموع الثروة الوطنية للبلاد.</a:t>
            </a:r>
            <a:endParaRPr lang="en-US" sz="3200" b="1" dirty="0">
              <a:effectLst/>
            </a:endParaRPr>
          </a:p>
        </p:txBody>
      </p:sp>
    </p:spTree>
    <p:extLst>
      <p:ext uri="{BB962C8B-B14F-4D97-AF65-F5344CB8AC3E}">
        <p14:creationId xmlns:p14="http://schemas.microsoft.com/office/powerpoint/2010/main" val="3770209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59558" y="1674841"/>
            <a:ext cx="11122925" cy="3416320"/>
          </a:xfrm>
          <a:prstGeom prst="rect">
            <a:avLst/>
          </a:prstGeom>
        </p:spPr>
        <p:txBody>
          <a:bodyPr wrap="square">
            <a:spAutoFit/>
          </a:bodyPr>
          <a:lstStyle/>
          <a:p>
            <a:pPr algn="just" rtl="1"/>
            <a:r>
              <a:rPr lang="ar-IQ" sz="3600" b="1" dirty="0"/>
              <a:t>يمكن احتساب </a:t>
            </a:r>
            <a:r>
              <a:rPr lang="ar-IQ" sz="3600" b="1" dirty="0" smtClean="0"/>
              <a:t>الناتج </a:t>
            </a:r>
            <a:r>
              <a:rPr lang="ar-IQ" sz="3600" b="1" dirty="0"/>
              <a:t>القومي بموجب </a:t>
            </a:r>
            <a:r>
              <a:rPr lang="ar-IQ" sz="3600" b="1" dirty="0" smtClean="0"/>
              <a:t>نظام </a:t>
            </a:r>
            <a:r>
              <a:rPr lang="ar-IQ" sz="3600" b="1" dirty="0"/>
              <a:t>الانفاق القومي وفق المعادلة الاتية</a:t>
            </a:r>
            <a:r>
              <a:rPr lang="ar-IQ" sz="3600" b="1" dirty="0" smtClean="0"/>
              <a:t>:-</a:t>
            </a:r>
          </a:p>
          <a:p>
            <a:pPr algn="just" rtl="1"/>
            <a:r>
              <a:rPr lang="ar-IQ" sz="3600" b="1" dirty="0" smtClean="0"/>
              <a:t>-----------------------------------------------------------------------</a:t>
            </a:r>
            <a:endParaRPr lang="en-US" sz="3600" b="1" dirty="0"/>
          </a:p>
          <a:p>
            <a:pPr algn="just" rtl="1"/>
            <a:r>
              <a:rPr lang="ar-IQ" sz="3600" b="1" dirty="0">
                <a:solidFill>
                  <a:srgbClr val="FF0000"/>
                </a:solidFill>
              </a:rPr>
              <a:t>الانفاق</a:t>
            </a:r>
            <a:r>
              <a:rPr lang="ar-IQ" sz="3600" b="1" dirty="0" smtClean="0">
                <a:solidFill>
                  <a:srgbClr val="FF0000"/>
                </a:solidFill>
              </a:rPr>
              <a:t> </a:t>
            </a:r>
            <a:r>
              <a:rPr lang="ar-IQ" sz="3600" b="1" dirty="0">
                <a:solidFill>
                  <a:srgbClr val="FF0000"/>
                </a:solidFill>
              </a:rPr>
              <a:t>المحلي الاجمالي بسعر السوق = الانفاق الاستهلاكي الخاص + الانفاق الاستهلاكي العام + اجمالي تكوين راس المال الثابت المحلي + صافي المخزون السلعي + الصادرات – الاستيرادات</a:t>
            </a:r>
            <a:endParaRPr lang="en-US" sz="3600" b="1" dirty="0">
              <a:solidFill>
                <a:srgbClr val="FF0000"/>
              </a:solidFill>
              <a:effectLst/>
            </a:endParaRPr>
          </a:p>
        </p:txBody>
      </p:sp>
    </p:spTree>
    <p:extLst>
      <p:ext uri="{BB962C8B-B14F-4D97-AF65-F5344CB8AC3E}">
        <p14:creationId xmlns:p14="http://schemas.microsoft.com/office/powerpoint/2010/main" val="946345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4024" y="883271"/>
            <a:ext cx="11122925" cy="5016758"/>
          </a:xfrm>
          <a:prstGeom prst="rect">
            <a:avLst/>
          </a:prstGeom>
        </p:spPr>
        <p:txBody>
          <a:bodyPr wrap="square">
            <a:spAutoFit/>
          </a:bodyPr>
          <a:lstStyle/>
          <a:p>
            <a:pPr algn="just" rtl="1"/>
            <a:r>
              <a:rPr lang="ar-IQ" sz="3200" b="1" dirty="0" smtClean="0">
                <a:solidFill>
                  <a:schemeClr val="accent1">
                    <a:lumMod val="75000"/>
                  </a:schemeClr>
                </a:solidFill>
              </a:rPr>
              <a:t>الانفاق </a:t>
            </a:r>
            <a:r>
              <a:rPr lang="ar-IQ" sz="3200" b="1" dirty="0">
                <a:solidFill>
                  <a:schemeClr val="accent1">
                    <a:lumMod val="75000"/>
                  </a:schemeClr>
                </a:solidFill>
              </a:rPr>
              <a:t>المحلي الاجمالي بسعر الكلفة = </a:t>
            </a:r>
            <a:r>
              <a:rPr lang="ar-IQ" sz="3200" b="1" dirty="0">
                <a:solidFill>
                  <a:schemeClr val="accent1">
                    <a:lumMod val="75000"/>
                  </a:schemeClr>
                </a:solidFill>
              </a:rPr>
              <a:t>الانفاق</a:t>
            </a:r>
            <a:r>
              <a:rPr lang="ar-IQ" sz="3200" b="1" dirty="0" smtClean="0">
                <a:solidFill>
                  <a:schemeClr val="accent1">
                    <a:lumMod val="75000"/>
                  </a:schemeClr>
                </a:solidFill>
              </a:rPr>
              <a:t> </a:t>
            </a:r>
            <a:r>
              <a:rPr lang="ar-IQ" sz="3200" b="1" dirty="0">
                <a:solidFill>
                  <a:schemeClr val="accent1">
                    <a:lumMod val="75000"/>
                  </a:schemeClr>
                </a:solidFill>
              </a:rPr>
              <a:t>المحلي الاجمالي بسعر السوق – صافي الضرائب غير </a:t>
            </a:r>
            <a:r>
              <a:rPr lang="ar-IQ" sz="3200" b="1" dirty="0" smtClean="0">
                <a:solidFill>
                  <a:schemeClr val="accent1">
                    <a:lumMod val="75000"/>
                  </a:schemeClr>
                </a:solidFill>
              </a:rPr>
              <a:t>المباشرة</a:t>
            </a:r>
          </a:p>
          <a:p>
            <a:pPr algn="just" rtl="1"/>
            <a:r>
              <a:rPr lang="ar-IQ" sz="3200" b="1" dirty="0" smtClean="0">
                <a:effectLst/>
              </a:rPr>
              <a:t>---------------------------------------------------------------------------------</a:t>
            </a:r>
            <a:endParaRPr lang="ar-IQ" sz="3200" b="1" dirty="0">
              <a:effectLst/>
            </a:endParaRPr>
          </a:p>
          <a:p>
            <a:pPr algn="just" rtl="1"/>
            <a:endParaRPr lang="ar-IQ" sz="3200" b="1" dirty="0"/>
          </a:p>
          <a:p>
            <a:pPr algn="just" rtl="1"/>
            <a:r>
              <a:rPr lang="ar-IQ" sz="3200" b="1" dirty="0">
                <a:solidFill>
                  <a:schemeClr val="accent2">
                    <a:lumMod val="75000"/>
                  </a:schemeClr>
                </a:solidFill>
              </a:rPr>
              <a:t>الانفاق</a:t>
            </a:r>
            <a:r>
              <a:rPr lang="ar-IQ" sz="3200" b="1" dirty="0" smtClean="0">
                <a:solidFill>
                  <a:schemeClr val="accent2">
                    <a:lumMod val="75000"/>
                  </a:schemeClr>
                </a:solidFill>
              </a:rPr>
              <a:t> </a:t>
            </a:r>
            <a:r>
              <a:rPr lang="ar-IQ" sz="3200" b="1" dirty="0">
                <a:solidFill>
                  <a:schemeClr val="accent2">
                    <a:lumMod val="75000"/>
                  </a:schemeClr>
                </a:solidFill>
              </a:rPr>
              <a:t>المحلي الصافي بسعر الكلفة = </a:t>
            </a:r>
            <a:r>
              <a:rPr lang="ar-IQ" sz="3200" b="1" dirty="0">
                <a:solidFill>
                  <a:schemeClr val="accent2">
                    <a:lumMod val="75000"/>
                  </a:schemeClr>
                </a:solidFill>
              </a:rPr>
              <a:t>الانفاق</a:t>
            </a:r>
            <a:r>
              <a:rPr lang="ar-IQ" sz="3200" b="1" dirty="0" smtClean="0">
                <a:solidFill>
                  <a:schemeClr val="accent2">
                    <a:lumMod val="75000"/>
                  </a:schemeClr>
                </a:solidFill>
              </a:rPr>
              <a:t> </a:t>
            </a:r>
            <a:r>
              <a:rPr lang="ar-IQ" sz="3200" b="1" dirty="0">
                <a:solidFill>
                  <a:schemeClr val="accent2">
                    <a:lumMod val="75000"/>
                  </a:schemeClr>
                </a:solidFill>
              </a:rPr>
              <a:t>المحلي الاجمالي بسعر الكلفة – </a:t>
            </a:r>
            <a:r>
              <a:rPr lang="ar-IQ" sz="3200" b="1" dirty="0" smtClean="0">
                <a:solidFill>
                  <a:schemeClr val="accent2">
                    <a:lumMod val="75000"/>
                  </a:schemeClr>
                </a:solidFill>
              </a:rPr>
              <a:t>الاندثار</a:t>
            </a:r>
          </a:p>
          <a:p>
            <a:pPr algn="just" rtl="1"/>
            <a:r>
              <a:rPr lang="ar-IQ" sz="3200" b="1" dirty="0" smtClean="0"/>
              <a:t>---------------------------------------------------------------------------------</a:t>
            </a:r>
            <a:endParaRPr lang="en-US" sz="3200" b="1" dirty="0"/>
          </a:p>
          <a:p>
            <a:pPr algn="just" rtl="1"/>
            <a:r>
              <a:rPr lang="ar-IQ" sz="3200" b="1" dirty="0">
                <a:solidFill>
                  <a:schemeClr val="accent6">
                    <a:lumMod val="75000"/>
                  </a:schemeClr>
                </a:solidFill>
              </a:rPr>
              <a:t>الانفاق</a:t>
            </a:r>
            <a:r>
              <a:rPr lang="ar-IQ" sz="3200" b="1" dirty="0" smtClean="0">
                <a:solidFill>
                  <a:schemeClr val="accent6">
                    <a:lumMod val="75000"/>
                  </a:schemeClr>
                </a:solidFill>
              </a:rPr>
              <a:t> </a:t>
            </a:r>
            <a:r>
              <a:rPr lang="ar-IQ" sz="3200" b="1" dirty="0">
                <a:solidFill>
                  <a:schemeClr val="accent6">
                    <a:lumMod val="75000"/>
                  </a:schemeClr>
                </a:solidFill>
              </a:rPr>
              <a:t>القومي الصافي بسعر الكلفة </a:t>
            </a:r>
            <a:r>
              <a:rPr lang="ar-IQ" sz="3200" b="1" dirty="0" smtClean="0">
                <a:solidFill>
                  <a:schemeClr val="accent6">
                    <a:lumMod val="75000"/>
                  </a:schemeClr>
                </a:solidFill>
              </a:rPr>
              <a:t>= </a:t>
            </a:r>
            <a:r>
              <a:rPr lang="ar-IQ" sz="3200" b="1" dirty="0">
                <a:solidFill>
                  <a:schemeClr val="accent6">
                    <a:lumMod val="75000"/>
                  </a:schemeClr>
                </a:solidFill>
              </a:rPr>
              <a:t>الانفاق</a:t>
            </a:r>
            <a:r>
              <a:rPr lang="ar-IQ" sz="3200" b="1" dirty="0" smtClean="0">
                <a:solidFill>
                  <a:schemeClr val="accent6">
                    <a:lumMod val="75000"/>
                  </a:schemeClr>
                </a:solidFill>
              </a:rPr>
              <a:t> </a:t>
            </a:r>
            <a:r>
              <a:rPr lang="ar-IQ" sz="3200" b="1" dirty="0">
                <a:solidFill>
                  <a:schemeClr val="accent6">
                    <a:lumMod val="75000"/>
                  </a:schemeClr>
                </a:solidFill>
              </a:rPr>
              <a:t>المحلي الصافي بسعر الكلفة + صافي الدخول المحولة من الخارج</a:t>
            </a:r>
            <a:endParaRPr lang="en-US" sz="3200" b="1" dirty="0">
              <a:solidFill>
                <a:schemeClr val="accent6">
                  <a:lumMod val="75000"/>
                </a:schemeClr>
              </a:solidFill>
            </a:endParaRPr>
          </a:p>
          <a:p>
            <a:pPr algn="just" rtl="1"/>
            <a:endParaRPr lang="en-US" sz="3200" b="1" dirty="0"/>
          </a:p>
        </p:txBody>
      </p:sp>
    </p:spTree>
    <p:extLst>
      <p:ext uri="{BB962C8B-B14F-4D97-AF65-F5344CB8AC3E}">
        <p14:creationId xmlns:p14="http://schemas.microsoft.com/office/powerpoint/2010/main" val="26077586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TotalTime>
  <Words>522</Words>
  <Application>Microsoft Office PowerPoint</Application>
  <PresentationFormat>Widescreen</PresentationFormat>
  <Paragraphs>26</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نظام الانفاق (1)</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نظام الحصص الموزعة</dc:title>
  <dc:creator>Adhm kamel</dc:creator>
  <cp:lastModifiedBy>Adhm kamel</cp:lastModifiedBy>
  <cp:revision>12</cp:revision>
  <dcterms:created xsi:type="dcterms:W3CDTF">2020-03-12T17:44:57Z</dcterms:created>
  <dcterms:modified xsi:type="dcterms:W3CDTF">2020-03-19T19:01:10Z</dcterms:modified>
</cp:coreProperties>
</file>