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7" r:id="rId9"/>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25/07/1441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t>نظام الحصص الموزعة </a:t>
            </a:r>
            <a:r>
              <a:rPr lang="ar-IQ" b="1" dirty="0" smtClean="0"/>
              <a:t>(5)</a:t>
            </a:r>
            <a:endParaRPr lang="ar-IQ" b="1" dirty="0"/>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3" y="372239"/>
            <a:ext cx="11368584" cy="6186309"/>
          </a:xfrm>
          <a:prstGeom prst="rect">
            <a:avLst/>
          </a:prstGeom>
        </p:spPr>
        <p:txBody>
          <a:bodyPr wrap="square">
            <a:spAutoFit/>
          </a:bodyPr>
          <a:lstStyle/>
          <a:p>
            <a:pPr algn="just" rtl="1"/>
            <a:r>
              <a:rPr lang="ar-IQ" sz="3600" dirty="0" smtClean="0">
                <a:latin typeface="Simplified Arabic" pitchFamily="2" charset="-78"/>
                <a:cs typeface="Simplified Arabic" pitchFamily="2" charset="-78"/>
              </a:rPr>
              <a:t>اذا توفرت لديك البيانات الاتية:</a:t>
            </a:r>
          </a:p>
          <a:p>
            <a:pPr algn="just" rtl="1"/>
            <a:r>
              <a:rPr lang="ar-IQ" sz="3600" dirty="0" smtClean="0">
                <a:effectLst/>
                <a:cs typeface="Simplified Arabic" pitchFamily="2" charset="-78"/>
              </a:rPr>
              <a:t>الاجور النقدية (1000)، الرواتب (1500)، المكافاة والحوافز (500)، الفوائد على رأس المال (2000)، ايجار الابنية والمساكن (1300)، ريع المؤسسات والاراضي الزراعية (2100)، الارباح الموزعة (1500)، الضرائب المباشرة (3000)، الضرائب غير المباشرة (700)، الاعانات الانتاجية (300)، الرسوم (150)، الدومين (400)، استقطاعات التقاعد والضمان الاجتماعي (1300)، التامينات التقاعدية (1500)، الارباح غير الموزعة (1000)، الدخول المحولة من الخارج (1000)، الدخول المحولة الى الخارج (700).</a:t>
            </a:r>
          </a:p>
          <a:p>
            <a:pPr algn="just" rtl="1"/>
            <a:r>
              <a:rPr lang="ar-IQ" sz="3600" dirty="0" smtClean="0">
                <a:cs typeface="Simplified Arabic" pitchFamily="2" charset="-78"/>
              </a:rPr>
              <a:t>المطلوب: حساب الدخل </a:t>
            </a:r>
            <a:r>
              <a:rPr lang="ar-IQ" sz="3600" dirty="0" smtClean="0">
                <a:cs typeface="Simplified Arabic" pitchFamily="2" charset="-78"/>
              </a:rPr>
              <a:t>القومي </a:t>
            </a:r>
            <a:r>
              <a:rPr lang="ar-IQ" sz="3600" dirty="0" smtClean="0">
                <a:cs typeface="Simplified Arabic" pitchFamily="2" charset="-78"/>
              </a:rPr>
              <a:t>الصافي </a:t>
            </a:r>
            <a:r>
              <a:rPr lang="ar-IQ" sz="3600" dirty="0" smtClean="0">
                <a:cs typeface="Simplified Arabic" pitchFamily="2" charset="-78"/>
              </a:rPr>
              <a:t>بسعر الكلفة </a:t>
            </a:r>
            <a:r>
              <a:rPr lang="ar-IQ" sz="3600" dirty="0" smtClean="0">
                <a:cs typeface="Simplified Arabic" pitchFamily="2" charset="-78"/>
              </a:rPr>
              <a:t>بموجب نظام الحصص الموزعة؟</a:t>
            </a:r>
            <a:endParaRPr lang="en-US" sz="3600" dirty="0">
              <a:effectLst/>
            </a:endParaRPr>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1522" y="1180377"/>
            <a:ext cx="8225051" cy="4524315"/>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اولا: عوائد الافراد:</a:t>
            </a:r>
            <a:endParaRPr lang="en-US" sz="3600" dirty="0" smtClean="0">
              <a:effectLst/>
            </a:endParaRPr>
          </a:p>
          <a:p>
            <a:pPr algn="just" rtl="1"/>
            <a:r>
              <a:rPr lang="ar-IQ" sz="3600" dirty="0">
                <a:latin typeface="Simplified Arabic" pitchFamily="2" charset="-78"/>
                <a:cs typeface="Simplified Arabic" pitchFamily="2" charset="-78"/>
              </a:rPr>
              <a:t>1- </a:t>
            </a:r>
            <a:r>
              <a:rPr lang="ar-IQ" sz="3600" dirty="0" smtClean="0">
                <a:latin typeface="Simplified Arabic" pitchFamily="2" charset="-78"/>
                <a:cs typeface="Simplified Arabic" pitchFamily="2" charset="-78"/>
              </a:rPr>
              <a:t>الاجور (1000) </a:t>
            </a:r>
          </a:p>
          <a:p>
            <a:pPr algn="just" rtl="1"/>
            <a:r>
              <a:rPr lang="ar-IQ" sz="3600" dirty="0" smtClean="0">
                <a:latin typeface="Simplified Arabic" pitchFamily="2" charset="-78"/>
                <a:cs typeface="Simplified Arabic" pitchFamily="2" charset="-78"/>
              </a:rPr>
              <a:t>2- الرواتب (1500)</a:t>
            </a:r>
          </a:p>
          <a:p>
            <a:pPr algn="just" rtl="1"/>
            <a:r>
              <a:rPr lang="ar-IQ" sz="3600" dirty="0" smtClean="0">
                <a:latin typeface="Simplified Arabic" pitchFamily="2" charset="-78"/>
                <a:cs typeface="Simplified Arabic" pitchFamily="2" charset="-78"/>
              </a:rPr>
              <a:t>3- </a:t>
            </a:r>
            <a:r>
              <a:rPr lang="ar-IQ" sz="3600" dirty="0">
                <a:latin typeface="Simplified Arabic" pitchFamily="2" charset="-78"/>
                <a:cs typeface="Simplified Arabic" pitchFamily="2" charset="-78"/>
              </a:rPr>
              <a:t>المزايا </a:t>
            </a:r>
            <a:r>
              <a:rPr lang="ar-IQ" sz="3600" dirty="0" smtClean="0">
                <a:latin typeface="Simplified Arabic" pitchFamily="2" charset="-78"/>
                <a:cs typeface="Simplified Arabic" pitchFamily="2" charset="-78"/>
              </a:rPr>
              <a:t>العينية (500)</a:t>
            </a:r>
            <a:endParaRPr lang="en-US" sz="3600" dirty="0" smtClean="0">
              <a:effectLst/>
            </a:endParaRPr>
          </a:p>
          <a:p>
            <a:pPr algn="just" rtl="1"/>
            <a:r>
              <a:rPr lang="ar-IQ" sz="3600" dirty="0" smtClean="0">
                <a:latin typeface="Simplified Arabic" pitchFamily="2" charset="-78"/>
                <a:cs typeface="Simplified Arabic" pitchFamily="2" charset="-78"/>
              </a:rPr>
              <a:t>4- الفوائد (2000)</a:t>
            </a:r>
            <a:endParaRPr lang="en-US" sz="3600" dirty="0" smtClean="0">
              <a:effectLst/>
            </a:endParaRPr>
          </a:p>
          <a:p>
            <a:pPr algn="just" rtl="1"/>
            <a:r>
              <a:rPr lang="ar-IQ" sz="3600" dirty="0" smtClean="0">
                <a:latin typeface="Simplified Arabic" pitchFamily="2" charset="-78"/>
                <a:cs typeface="Simplified Arabic" pitchFamily="2" charset="-78"/>
              </a:rPr>
              <a:t>5- </a:t>
            </a:r>
            <a:r>
              <a:rPr lang="ar-IQ" sz="3600" dirty="0">
                <a:latin typeface="Simplified Arabic" pitchFamily="2" charset="-78"/>
                <a:cs typeface="Simplified Arabic" pitchFamily="2" charset="-78"/>
              </a:rPr>
              <a:t>الريع </a:t>
            </a:r>
            <a:r>
              <a:rPr lang="ar-IQ" sz="3600" dirty="0" smtClean="0">
                <a:latin typeface="Simplified Arabic" pitchFamily="2" charset="-78"/>
                <a:cs typeface="Simplified Arabic" pitchFamily="2" charset="-78"/>
              </a:rPr>
              <a:t>والايجارات (1300+ 2100)</a:t>
            </a:r>
            <a:endParaRPr lang="en-US" sz="3600" dirty="0" smtClean="0">
              <a:effectLst/>
            </a:endParaRPr>
          </a:p>
          <a:p>
            <a:pPr algn="just" rtl="1"/>
            <a:r>
              <a:rPr lang="ar-IQ" sz="3600" dirty="0" smtClean="0">
                <a:latin typeface="Simplified Arabic" pitchFamily="2" charset="-78"/>
                <a:cs typeface="Simplified Arabic" pitchFamily="2" charset="-78"/>
              </a:rPr>
              <a:t>6- </a:t>
            </a:r>
            <a:r>
              <a:rPr lang="ar-IQ" sz="3600" dirty="0">
                <a:latin typeface="Simplified Arabic" pitchFamily="2" charset="-78"/>
                <a:cs typeface="Simplified Arabic" pitchFamily="2" charset="-78"/>
              </a:rPr>
              <a:t>الارباح </a:t>
            </a:r>
            <a:r>
              <a:rPr lang="ar-IQ" sz="3600" dirty="0" smtClean="0">
                <a:latin typeface="Simplified Arabic" pitchFamily="2" charset="-78"/>
                <a:cs typeface="Simplified Arabic" pitchFamily="2" charset="-78"/>
              </a:rPr>
              <a:t>الموزعة (1500)</a:t>
            </a:r>
          </a:p>
          <a:p>
            <a:pPr algn="just" rtl="1"/>
            <a:r>
              <a:rPr lang="ar-IQ" sz="3600" dirty="0" smtClean="0">
                <a:effectLst/>
                <a:cs typeface="Simplified Arabic" pitchFamily="2" charset="-78"/>
              </a:rPr>
              <a:t>المجموع = 9900</a:t>
            </a:r>
            <a:endParaRPr lang="en-US" sz="3600" dirty="0">
              <a:effectLst/>
            </a:endParaRPr>
          </a:p>
        </p:txBody>
      </p:sp>
    </p:spTree>
    <p:extLst>
      <p:ext uri="{BB962C8B-B14F-4D97-AF65-F5344CB8AC3E}">
        <p14:creationId xmlns:p14="http://schemas.microsoft.com/office/powerpoint/2010/main" val="144804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7750" y="1318877"/>
            <a:ext cx="8361528" cy="3416320"/>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ثانيا: عوائد الحكومة:</a:t>
            </a:r>
            <a:endParaRPr lang="en-US" sz="3600" dirty="0" smtClean="0">
              <a:effectLst/>
            </a:endParaRPr>
          </a:p>
          <a:p>
            <a:pPr algn="just" rtl="1"/>
            <a:r>
              <a:rPr lang="ar-IQ" sz="3600" dirty="0">
                <a:latin typeface="Simplified Arabic" pitchFamily="2" charset="-78"/>
                <a:cs typeface="Simplified Arabic" pitchFamily="2" charset="-78"/>
              </a:rPr>
              <a:t>1- الضرائب </a:t>
            </a:r>
            <a:r>
              <a:rPr lang="ar-IQ" sz="3600" dirty="0" smtClean="0">
                <a:latin typeface="Simplified Arabic" pitchFamily="2" charset="-78"/>
                <a:cs typeface="Simplified Arabic" pitchFamily="2" charset="-78"/>
              </a:rPr>
              <a:t>المباشرة (3000)</a:t>
            </a:r>
            <a:endParaRPr lang="en-US" sz="3600" dirty="0" smtClean="0">
              <a:effectLst/>
            </a:endParaRPr>
          </a:p>
          <a:p>
            <a:pPr algn="just" rtl="1"/>
            <a:r>
              <a:rPr lang="ar-IQ" sz="3600" dirty="0">
                <a:latin typeface="Simplified Arabic" pitchFamily="2" charset="-78"/>
                <a:cs typeface="Simplified Arabic" pitchFamily="2" charset="-78"/>
              </a:rPr>
              <a:t>2- صافي الضرائب غير </a:t>
            </a:r>
            <a:r>
              <a:rPr lang="ar-IQ" sz="3600" dirty="0" smtClean="0">
                <a:latin typeface="Simplified Arabic" pitchFamily="2" charset="-78"/>
                <a:cs typeface="Simplified Arabic" pitchFamily="2" charset="-78"/>
              </a:rPr>
              <a:t>المباشرة (700-300)</a:t>
            </a:r>
            <a:endParaRPr lang="en-US" sz="3600" dirty="0" smtClean="0">
              <a:effectLst/>
            </a:endParaRPr>
          </a:p>
          <a:p>
            <a:pPr algn="just" rtl="1"/>
            <a:r>
              <a:rPr lang="ar-IQ" sz="3600" dirty="0">
                <a:latin typeface="Simplified Arabic" pitchFamily="2" charset="-78"/>
                <a:cs typeface="Simplified Arabic" pitchFamily="2" charset="-78"/>
              </a:rPr>
              <a:t>3- الرسوم والايرادات </a:t>
            </a:r>
            <a:r>
              <a:rPr lang="ar-IQ" sz="3600" dirty="0" smtClean="0">
                <a:latin typeface="Simplified Arabic" pitchFamily="2" charset="-78"/>
                <a:cs typeface="Simplified Arabic" pitchFamily="2" charset="-78"/>
              </a:rPr>
              <a:t>الاخرى (150)</a:t>
            </a:r>
          </a:p>
          <a:p>
            <a:pPr algn="just" rtl="1"/>
            <a:r>
              <a:rPr lang="ar-IQ" sz="3600" dirty="0" smtClean="0">
                <a:latin typeface="Simplified Arabic" pitchFamily="2" charset="-78"/>
                <a:cs typeface="Simplified Arabic" pitchFamily="2" charset="-78"/>
              </a:rPr>
              <a:t>4- الدومين (400)</a:t>
            </a:r>
          </a:p>
          <a:p>
            <a:pPr algn="just" rtl="1"/>
            <a:r>
              <a:rPr lang="ar-IQ" sz="3600" dirty="0" smtClean="0">
                <a:latin typeface="Simplified Arabic" pitchFamily="2" charset="-78"/>
                <a:cs typeface="Simplified Arabic" pitchFamily="2" charset="-78"/>
              </a:rPr>
              <a:t>المجموع = 3950 </a:t>
            </a:r>
            <a:endParaRPr lang="en-US" sz="3600" dirty="0">
              <a:effectLst/>
            </a:endParaRPr>
          </a:p>
        </p:txBody>
      </p:sp>
    </p:spTree>
    <p:extLst>
      <p:ext uri="{BB962C8B-B14F-4D97-AF65-F5344CB8AC3E}">
        <p14:creationId xmlns:p14="http://schemas.microsoft.com/office/powerpoint/2010/main" val="414486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223343"/>
            <a:ext cx="10481481" cy="2862322"/>
          </a:xfrm>
          <a:prstGeom prst="rect">
            <a:avLst/>
          </a:prstGeom>
        </p:spPr>
        <p:txBody>
          <a:bodyPr wrap="square">
            <a:spAutoFit/>
          </a:bodyPr>
          <a:lstStyle/>
          <a:p>
            <a:pPr algn="just" rtl="1"/>
            <a:r>
              <a:rPr lang="ar-IQ" sz="3600" u="sng" dirty="0" smtClean="0">
                <a:effectLst/>
                <a:latin typeface="Simplified Arabic" pitchFamily="2" charset="-78"/>
                <a:cs typeface="AF_Quseem" pitchFamily="2" charset="-78"/>
              </a:rPr>
              <a:t>ثالثا: العوائد غير الموزعة:</a:t>
            </a:r>
            <a:endParaRPr lang="en-US" sz="3600" dirty="0" smtClean="0">
              <a:effectLst/>
            </a:endParaRPr>
          </a:p>
          <a:p>
            <a:pPr algn="just" rtl="1"/>
            <a:r>
              <a:rPr lang="ar-IQ" sz="3600" dirty="0">
                <a:latin typeface="Simplified Arabic" pitchFamily="2" charset="-78"/>
                <a:cs typeface="Simplified Arabic" pitchFamily="2" charset="-78"/>
              </a:rPr>
              <a:t>1- استقطاعات التقاعد </a:t>
            </a:r>
            <a:r>
              <a:rPr lang="ar-IQ" sz="3600" dirty="0" smtClean="0">
                <a:latin typeface="Simplified Arabic" pitchFamily="2" charset="-78"/>
                <a:cs typeface="Simplified Arabic" pitchFamily="2" charset="-78"/>
              </a:rPr>
              <a:t>والضمان (1300)</a:t>
            </a:r>
            <a:endParaRPr lang="en-US" sz="3600" dirty="0" smtClean="0">
              <a:effectLst/>
            </a:endParaRPr>
          </a:p>
          <a:p>
            <a:pPr algn="just" rtl="1"/>
            <a:r>
              <a:rPr lang="ar-IQ" sz="3600" dirty="0">
                <a:latin typeface="Simplified Arabic" pitchFamily="2" charset="-78"/>
                <a:cs typeface="Simplified Arabic" pitchFamily="2" charset="-78"/>
              </a:rPr>
              <a:t>2- التامينات </a:t>
            </a:r>
            <a:r>
              <a:rPr lang="ar-IQ" sz="3600" dirty="0" smtClean="0">
                <a:latin typeface="Simplified Arabic" pitchFamily="2" charset="-78"/>
                <a:cs typeface="Simplified Arabic" pitchFamily="2" charset="-78"/>
              </a:rPr>
              <a:t>الاجتماعية (1500)</a:t>
            </a:r>
            <a:endParaRPr lang="en-US" sz="3600" dirty="0" smtClean="0">
              <a:effectLst/>
            </a:endParaRPr>
          </a:p>
          <a:p>
            <a:pPr algn="just" rtl="1"/>
            <a:r>
              <a:rPr lang="ar-IQ" sz="3600" dirty="0">
                <a:latin typeface="Simplified Arabic" pitchFamily="2" charset="-78"/>
                <a:cs typeface="Simplified Arabic" pitchFamily="2" charset="-78"/>
              </a:rPr>
              <a:t>3- الارباح غير الموزعة </a:t>
            </a:r>
            <a:r>
              <a:rPr lang="ar-IQ" sz="3600" dirty="0" smtClean="0">
                <a:latin typeface="Simplified Arabic" pitchFamily="2" charset="-78"/>
                <a:cs typeface="Simplified Arabic" pitchFamily="2" charset="-78"/>
              </a:rPr>
              <a:t>(1000)</a:t>
            </a:r>
          </a:p>
          <a:p>
            <a:pPr algn="just" rtl="1"/>
            <a:r>
              <a:rPr lang="ar-IQ" sz="3600" dirty="0" smtClean="0">
                <a:effectLst/>
                <a:cs typeface="Simplified Arabic" pitchFamily="2" charset="-78"/>
              </a:rPr>
              <a:t>المجموع = 3800</a:t>
            </a:r>
            <a:endParaRPr lang="en-US" sz="3600" dirty="0">
              <a:effectLst/>
            </a:endParaRPr>
          </a:p>
        </p:txBody>
      </p:sp>
    </p:spTree>
    <p:extLst>
      <p:ext uri="{BB962C8B-B14F-4D97-AF65-F5344CB8AC3E}">
        <p14:creationId xmlns:p14="http://schemas.microsoft.com/office/powerpoint/2010/main" val="385404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32513"/>
            <a:ext cx="9144000" cy="4425287"/>
          </a:xfrm>
        </p:spPr>
        <p:txBody>
          <a:bodyPr>
            <a:normAutofit/>
          </a:bodyPr>
          <a:lstStyle/>
          <a:p>
            <a:pPr algn="r"/>
            <a:r>
              <a:rPr lang="ar-IQ" sz="4000" b="1" dirty="0">
                <a:cs typeface="Simplified Arabic" pitchFamily="2" charset="-78"/>
              </a:rPr>
              <a:t>الدخل </a:t>
            </a:r>
            <a:r>
              <a:rPr lang="ar-IQ" sz="4000" b="1" dirty="0" smtClean="0">
                <a:cs typeface="Simplified Arabic" pitchFamily="2" charset="-78"/>
              </a:rPr>
              <a:t>المحلي الصافي </a:t>
            </a:r>
            <a:r>
              <a:rPr lang="ar-IQ" sz="4000" b="1" dirty="0" smtClean="0">
                <a:cs typeface="Simplified Arabic" pitchFamily="2" charset="-78"/>
              </a:rPr>
              <a:t>بسعر </a:t>
            </a:r>
            <a:r>
              <a:rPr lang="ar-IQ" sz="4000" b="1" dirty="0" smtClean="0">
                <a:cs typeface="Simplified Arabic" pitchFamily="2" charset="-78"/>
              </a:rPr>
              <a:t>السوق = عوائد الافراد + عوائد الحكومة + العوائد غير الموزعة</a:t>
            </a:r>
          </a:p>
          <a:p>
            <a:pPr algn="r"/>
            <a:endParaRPr lang="ar-IQ" sz="4000" b="1" dirty="0" smtClean="0"/>
          </a:p>
          <a:p>
            <a:pPr algn="r"/>
            <a:r>
              <a:rPr lang="ar-IQ" sz="4000" b="1" dirty="0">
                <a:cs typeface="Simplified Arabic" pitchFamily="2" charset="-78"/>
              </a:rPr>
              <a:t>الدخل المحلي الصافي </a:t>
            </a:r>
            <a:r>
              <a:rPr lang="ar-IQ" sz="4000" b="1" dirty="0" smtClean="0">
                <a:cs typeface="Simplified Arabic" pitchFamily="2" charset="-78"/>
              </a:rPr>
              <a:t>بسعر </a:t>
            </a:r>
            <a:r>
              <a:rPr lang="ar-IQ" sz="4000" b="1" dirty="0">
                <a:cs typeface="Simplified Arabic" pitchFamily="2" charset="-78"/>
              </a:rPr>
              <a:t>السوق </a:t>
            </a:r>
            <a:r>
              <a:rPr lang="ar-IQ" sz="4000" b="1" dirty="0" smtClean="0">
                <a:cs typeface="Simplified Arabic" pitchFamily="2" charset="-78"/>
              </a:rPr>
              <a:t>=9900+ 3950 + 3800</a:t>
            </a:r>
          </a:p>
          <a:p>
            <a:pPr algn="r"/>
            <a:r>
              <a:rPr lang="ar-IQ" sz="4000" b="1" dirty="0" smtClean="0">
                <a:cs typeface="Simplified Arabic" pitchFamily="2" charset="-78"/>
              </a:rPr>
              <a:t>= 17650</a:t>
            </a:r>
            <a:endParaRPr lang="ar-IQ" sz="4000" b="1" dirty="0"/>
          </a:p>
        </p:txBody>
      </p:sp>
    </p:spTree>
    <p:extLst>
      <p:ext uri="{BB962C8B-B14F-4D97-AF65-F5344CB8AC3E}">
        <p14:creationId xmlns:p14="http://schemas.microsoft.com/office/powerpoint/2010/main" val="377020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012" y="1019749"/>
            <a:ext cx="11122925" cy="3416320"/>
          </a:xfrm>
          <a:prstGeom prst="rect">
            <a:avLst/>
          </a:prstGeom>
        </p:spPr>
        <p:txBody>
          <a:bodyPr wrap="square">
            <a:spAutoFit/>
          </a:bodyPr>
          <a:lstStyle/>
          <a:p>
            <a:pPr algn="r" rtl="1"/>
            <a:r>
              <a:rPr lang="ar-IQ" sz="3600" b="1" dirty="0">
                <a:cs typeface="Simplified Arabic" pitchFamily="2" charset="-78"/>
              </a:rPr>
              <a:t>الدخل </a:t>
            </a:r>
            <a:r>
              <a:rPr lang="ar-IQ" sz="3600" b="1" dirty="0" smtClean="0">
                <a:cs typeface="Simplified Arabic" pitchFamily="2" charset="-78"/>
              </a:rPr>
              <a:t>القومي </a:t>
            </a:r>
            <a:r>
              <a:rPr lang="ar-IQ" sz="3600" b="1" dirty="0">
                <a:cs typeface="Simplified Arabic" pitchFamily="2" charset="-78"/>
              </a:rPr>
              <a:t>الصافي </a:t>
            </a:r>
            <a:r>
              <a:rPr lang="ar-IQ" sz="3600" b="1" dirty="0" smtClean="0">
                <a:cs typeface="Simplified Arabic" pitchFamily="2" charset="-78"/>
              </a:rPr>
              <a:t>بسعر السوق = الدخل المحلي الصافي بسعر السوق + الدخول المحولة من الخارج – الدخول المحولة الى الخارج</a:t>
            </a:r>
          </a:p>
          <a:p>
            <a:pPr algn="r" rtl="1"/>
            <a:endParaRPr lang="ar-IQ" sz="3600" b="1" dirty="0">
              <a:cs typeface="Simplified Arabic" pitchFamily="2" charset="-78"/>
            </a:endParaRPr>
          </a:p>
          <a:p>
            <a:pPr algn="r" rtl="1"/>
            <a:endParaRPr lang="ar-IQ" sz="3600" b="1" dirty="0" smtClean="0">
              <a:cs typeface="Simplified Arabic" pitchFamily="2" charset="-78"/>
            </a:endParaRPr>
          </a:p>
          <a:p>
            <a:pPr algn="r" rtl="1"/>
            <a:r>
              <a:rPr lang="ar-IQ" sz="3600" b="1" dirty="0">
                <a:cs typeface="Simplified Arabic" pitchFamily="2" charset="-78"/>
              </a:rPr>
              <a:t>الدخل القومي الصافي بسعر السوق </a:t>
            </a:r>
            <a:r>
              <a:rPr lang="ar-IQ" sz="3600" b="1" dirty="0" smtClean="0">
                <a:cs typeface="Simplified Arabic" pitchFamily="2" charset="-78"/>
              </a:rPr>
              <a:t>=17650 + 1000 – 700</a:t>
            </a:r>
          </a:p>
          <a:p>
            <a:pPr algn="r" rtl="1"/>
            <a:r>
              <a:rPr lang="ar-IQ" sz="3600" b="1" dirty="0">
                <a:cs typeface="Simplified Arabic" pitchFamily="2" charset="-78"/>
              </a:rPr>
              <a:t> </a:t>
            </a:r>
            <a:r>
              <a:rPr lang="ar-IQ" sz="3600" b="1" dirty="0" smtClean="0">
                <a:cs typeface="Simplified Arabic" pitchFamily="2" charset="-78"/>
              </a:rPr>
              <a:t>                                    = 17950 </a:t>
            </a:r>
            <a:endParaRPr lang="ar-IQ" sz="3600" dirty="0"/>
          </a:p>
        </p:txBody>
      </p:sp>
    </p:spTree>
    <p:extLst>
      <p:ext uri="{BB962C8B-B14F-4D97-AF65-F5344CB8AC3E}">
        <p14:creationId xmlns:p14="http://schemas.microsoft.com/office/powerpoint/2010/main" val="94634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12" y="1019749"/>
            <a:ext cx="11122925" cy="3416320"/>
          </a:xfrm>
          <a:prstGeom prst="rect">
            <a:avLst/>
          </a:prstGeom>
        </p:spPr>
        <p:txBody>
          <a:bodyPr wrap="square">
            <a:spAutoFit/>
          </a:bodyPr>
          <a:lstStyle/>
          <a:p>
            <a:pPr algn="r" rtl="1"/>
            <a:r>
              <a:rPr lang="ar-IQ" sz="3600" b="1" dirty="0">
                <a:cs typeface="Simplified Arabic" pitchFamily="2" charset="-78"/>
              </a:rPr>
              <a:t>الدخل </a:t>
            </a:r>
            <a:r>
              <a:rPr lang="ar-IQ" sz="3600" b="1" dirty="0" smtClean="0">
                <a:cs typeface="Simplified Arabic" pitchFamily="2" charset="-78"/>
              </a:rPr>
              <a:t>القومي </a:t>
            </a:r>
            <a:r>
              <a:rPr lang="ar-IQ" sz="3600" b="1" dirty="0">
                <a:cs typeface="Simplified Arabic" pitchFamily="2" charset="-78"/>
              </a:rPr>
              <a:t>الصافي </a:t>
            </a:r>
            <a:r>
              <a:rPr lang="ar-IQ" sz="3600" b="1" dirty="0" smtClean="0">
                <a:cs typeface="Simplified Arabic" pitchFamily="2" charset="-78"/>
              </a:rPr>
              <a:t>بسعر الكلفة = الدخل المحلي الصافي بسعر السوق – الضرائب غير المباشرة + الاعانات الانتاجية</a:t>
            </a:r>
          </a:p>
          <a:p>
            <a:pPr algn="r" rtl="1"/>
            <a:endParaRPr lang="ar-IQ" sz="3600" b="1" dirty="0">
              <a:cs typeface="Simplified Arabic" pitchFamily="2" charset="-78"/>
            </a:endParaRPr>
          </a:p>
          <a:p>
            <a:pPr algn="r" rtl="1"/>
            <a:endParaRPr lang="ar-IQ" sz="3600" b="1" dirty="0" smtClean="0">
              <a:cs typeface="Simplified Arabic" pitchFamily="2" charset="-78"/>
            </a:endParaRPr>
          </a:p>
          <a:p>
            <a:pPr algn="r" rtl="1"/>
            <a:r>
              <a:rPr lang="ar-IQ" sz="3600" b="1" dirty="0">
                <a:cs typeface="Simplified Arabic" pitchFamily="2" charset="-78"/>
              </a:rPr>
              <a:t>الدخل القومي الصافي بسعر </a:t>
            </a:r>
            <a:r>
              <a:rPr lang="ar-IQ" sz="3600" b="1" dirty="0" smtClean="0">
                <a:cs typeface="Simplified Arabic" pitchFamily="2" charset="-78"/>
              </a:rPr>
              <a:t>الكلفة =17950 – 700 + 300</a:t>
            </a:r>
          </a:p>
          <a:p>
            <a:pPr algn="r" rtl="1"/>
            <a:r>
              <a:rPr lang="ar-IQ" sz="3600" b="1" dirty="0" smtClean="0">
                <a:cs typeface="Simplified Arabic" pitchFamily="2" charset="-78"/>
              </a:rPr>
              <a:t>                                    = 17550 </a:t>
            </a:r>
            <a:endParaRPr lang="ar-IQ" sz="3600" dirty="0"/>
          </a:p>
        </p:txBody>
      </p:sp>
    </p:spTree>
    <p:extLst>
      <p:ext uri="{BB962C8B-B14F-4D97-AF65-F5344CB8AC3E}">
        <p14:creationId xmlns:p14="http://schemas.microsoft.com/office/powerpoint/2010/main" val="2607758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325</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AF_Quseem</vt:lpstr>
      <vt:lpstr>Arial</vt:lpstr>
      <vt:lpstr>Calibri</vt:lpstr>
      <vt:lpstr>Calibri Light</vt:lpstr>
      <vt:lpstr>Simplified Arabic</vt:lpstr>
      <vt:lpstr>Times New Roman</vt:lpstr>
      <vt:lpstr>Office Theme</vt:lpstr>
      <vt:lpstr>نظام الحصص الموزعة (5)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11</cp:revision>
  <dcterms:created xsi:type="dcterms:W3CDTF">2020-03-12T17:44:57Z</dcterms:created>
  <dcterms:modified xsi:type="dcterms:W3CDTF">2020-03-19T18:46:34Z</dcterms:modified>
</cp:coreProperties>
</file>