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77" r:id="rId3"/>
    <p:sldId id="275" r:id="rId4"/>
    <p:sldId id="276" r:id="rId5"/>
    <p:sldId id="257" r:id="rId6"/>
    <p:sldId id="258" r:id="rId7"/>
    <p:sldId id="259"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3EDFFA-DDF7-45C3-B170-322CA97C60E5}" type="datetimeFigureOut">
              <a:rPr lang="ar-IQ" smtClean="0"/>
              <a:t>28/07/1441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EDFFA-DDF7-45C3-B170-322CA97C60E5}" type="datetimeFigureOut">
              <a:rPr lang="ar-IQ" smtClean="0"/>
              <a:t>28/07/1441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EDFFA-DDF7-45C3-B170-322CA97C60E5}" type="datetimeFigureOut">
              <a:rPr lang="ar-IQ" smtClean="0"/>
              <a:t>28/07/1441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3EDFFA-DDF7-45C3-B170-322CA97C60E5}" type="datetimeFigureOut">
              <a:rPr lang="ar-IQ" smtClean="0"/>
              <a:t>28/07/1441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523EDFFA-DDF7-45C3-B170-322CA97C60E5}" type="datetimeFigureOut">
              <a:rPr lang="ar-IQ" smtClean="0"/>
              <a:t>28/07/1441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3EDFFA-DDF7-45C3-B170-322CA97C60E5}" type="datetimeFigureOut">
              <a:rPr lang="ar-IQ" smtClean="0"/>
              <a:t>28/07/1441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E4A516A-F019-45D2-AAF6-AE5D8736810D}"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3EDFFA-DDF7-45C3-B170-322CA97C60E5}" type="datetimeFigureOut">
              <a:rPr lang="ar-IQ" smtClean="0"/>
              <a:t>28/07/1441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3EDFFA-DDF7-45C3-B170-322CA97C60E5}" type="datetimeFigureOut">
              <a:rPr lang="ar-IQ" smtClean="0"/>
              <a:t>28/07/1441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EDFFA-DDF7-45C3-B170-322CA97C60E5}" type="datetimeFigureOut">
              <a:rPr lang="ar-IQ" smtClean="0"/>
              <a:t>28/07/1441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523EDFFA-DDF7-45C3-B170-322CA97C60E5}" type="datetimeFigureOut">
              <a:rPr lang="ar-IQ" smtClean="0"/>
              <a:t>28/07/1441</a:t>
            </a:fld>
            <a:endParaRPr lang="ar-IQ"/>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E4A516A-F019-45D2-AAF6-AE5D8736810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3EDFFA-DDF7-45C3-B170-322CA97C60E5}" type="datetimeFigureOut">
              <a:rPr lang="ar-IQ" smtClean="0"/>
              <a:t>28/07/1441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523EDFFA-DDF7-45C3-B170-322CA97C60E5}" type="datetimeFigureOut">
              <a:rPr lang="ar-IQ" smtClean="0"/>
              <a:t>28/07/1441</a:t>
            </a:fld>
            <a:endParaRPr lang="ar-IQ"/>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E4A516A-F019-45D2-AAF6-AE5D8736810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7504" y="764705"/>
            <a:ext cx="8856984" cy="2554545"/>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IQ" sz="3200" b="1" i="0" u="none" strike="noStrike" kern="0" cap="none" spc="0" normalizeH="0" baseline="0" noProof="0" dirty="0" smtClean="0">
                <a:ln>
                  <a:noFill/>
                </a:ln>
                <a:solidFill>
                  <a:prstClr val="black"/>
                </a:solidFill>
                <a:effectLst/>
                <a:uLnTx/>
                <a:uFillTx/>
              </a:rPr>
              <a:t>النظام المحاسبي الموحد / المرحلة الثالثة</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ar-IQ" sz="3200" b="1" i="0" u="none" strike="noStrike" kern="0" cap="none" spc="0" normalizeH="0" baseline="0" noProof="0" dirty="0" smtClean="0">
                <a:ln>
                  <a:noFill/>
                </a:ln>
                <a:solidFill>
                  <a:prstClr val="black"/>
                </a:solidFill>
                <a:effectLst/>
                <a:uLnTx/>
                <a:uFillTx/>
              </a:rPr>
              <a:t>قسم العلوم المالية والمصرفية</a:t>
            </a:r>
          </a:p>
          <a:p>
            <a:pPr marL="0" marR="0" lvl="0" indent="0" algn="ctr" defTabSz="914400" eaLnBrk="1" fontAlgn="auto" latinLnBrk="0" hangingPunct="1">
              <a:lnSpc>
                <a:spcPct val="100000"/>
              </a:lnSpc>
              <a:spcBef>
                <a:spcPts val="0"/>
              </a:spcBef>
              <a:spcAft>
                <a:spcPts val="0"/>
              </a:spcAft>
              <a:buClrTx/>
              <a:buSzTx/>
              <a:buFontTx/>
              <a:buNone/>
              <a:tabLst/>
              <a:defRPr/>
            </a:pPr>
            <a:r>
              <a:rPr lang="ar-IQ" sz="3200" b="1" kern="0" dirty="0" smtClean="0">
                <a:solidFill>
                  <a:prstClr val="black"/>
                </a:solidFill>
              </a:rPr>
              <a:t>الدكتورة : عواطف جلوب محسن</a:t>
            </a:r>
          </a:p>
          <a:p>
            <a:pPr marL="0" marR="0" lvl="0" indent="0" algn="ctr" defTabSz="914400" eaLnBrk="1" fontAlgn="auto" latinLnBrk="0" hangingPunct="1">
              <a:lnSpc>
                <a:spcPct val="100000"/>
              </a:lnSpc>
              <a:spcBef>
                <a:spcPts val="0"/>
              </a:spcBef>
              <a:spcAft>
                <a:spcPts val="0"/>
              </a:spcAft>
              <a:buClrTx/>
              <a:buSzTx/>
              <a:buFontTx/>
              <a:buNone/>
              <a:tabLst/>
              <a:defRPr/>
            </a:pPr>
            <a:r>
              <a:rPr lang="ar-IQ" sz="3200" b="1" kern="0" dirty="0" smtClean="0">
                <a:solidFill>
                  <a:prstClr val="black"/>
                </a:solidFill>
              </a:rPr>
              <a:t>مدرس المادة</a:t>
            </a:r>
            <a:endParaRPr kumimoji="0" lang="ar-IQ" sz="3200" b="1" i="0" u="none" strike="noStrike" kern="0" cap="none" spc="0" normalizeH="0" baseline="0" noProof="0" dirty="0" smtClean="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ar-IQ" sz="3200" b="1"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2059549199"/>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ar-IQ"/>
          </a:p>
        </p:txBody>
      </p:sp>
      <p:sp>
        <p:nvSpPr>
          <p:cNvPr id="5" name="Content Placeholder 4"/>
          <p:cNvSpPr>
            <a:spLocks noGrp="1"/>
          </p:cNvSpPr>
          <p:nvPr>
            <p:ph idx="1"/>
          </p:nvPr>
        </p:nvSpPr>
        <p:spPr/>
        <p:txBody>
          <a:bodyPr/>
          <a:lstStyle/>
          <a:p>
            <a:endParaRPr lang="ar-IQ"/>
          </a:p>
        </p:txBody>
      </p:sp>
    </p:spTree>
    <p:extLst>
      <p:ext uri="{BB962C8B-B14F-4D97-AF65-F5344CB8AC3E}">
        <p14:creationId xmlns:p14="http://schemas.microsoft.com/office/powerpoint/2010/main" val="1723199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ar-IQ"/>
          </a:p>
        </p:txBody>
      </p:sp>
      <p:sp>
        <p:nvSpPr>
          <p:cNvPr id="5" name="Content Placeholder 4"/>
          <p:cNvSpPr>
            <a:spLocks noGrp="1"/>
          </p:cNvSpPr>
          <p:nvPr>
            <p:ph idx="1"/>
          </p:nvPr>
        </p:nvSpPr>
        <p:spPr/>
        <p:txBody>
          <a:bodyPr/>
          <a:lstStyle/>
          <a:p>
            <a:endParaRPr lang="ar-IQ"/>
          </a:p>
        </p:txBody>
      </p:sp>
    </p:spTree>
    <p:extLst>
      <p:ext uri="{BB962C8B-B14F-4D97-AF65-F5344CB8AC3E}">
        <p14:creationId xmlns:p14="http://schemas.microsoft.com/office/powerpoint/2010/main" val="3494932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ar-IQ"/>
          </a:p>
        </p:txBody>
      </p:sp>
      <p:sp>
        <p:nvSpPr>
          <p:cNvPr id="5" name="Content Placeholder 4"/>
          <p:cNvSpPr>
            <a:spLocks noGrp="1"/>
          </p:cNvSpPr>
          <p:nvPr>
            <p:ph idx="1"/>
          </p:nvPr>
        </p:nvSpPr>
        <p:spPr/>
        <p:txBody>
          <a:bodyPr/>
          <a:lstStyle/>
          <a:p>
            <a:endParaRPr lang="ar-IQ"/>
          </a:p>
        </p:txBody>
      </p:sp>
    </p:spTree>
    <p:extLst>
      <p:ext uri="{BB962C8B-B14F-4D97-AF65-F5344CB8AC3E}">
        <p14:creationId xmlns:p14="http://schemas.microsoft.com/office/powerpoint/2010/main" val="3857399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3014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015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5123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327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b="1" dirty="0"/>
              <a:t> </a:t>
            </a:r>
            <a:endParaRPr lang="en-US" dirty="0"/>
          </a:p>
        </p:txBody>
      </p:sp>
    </p:spTree>
    <p:extLst>
      <p:ext uri="{BB962C8B-B14F-4D97-AF65-F5344CB8AC3E}">
        <p14:creationId xmlns:p14="http://schemas.microsoft.com/office/powerpoint/2010/main" val="2750027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849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3371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sz="2000" b="1" dirty="0">
                <a:solidFill>
                  <a:srgbClr val="FF0000"/>
                </a:solidFill>
              </a:rPr>
              <a:t>القروض الممنوحة والقروض المستلمة</a:t>
            </a:r>
            <a:endParaRPr lang="ar-IQ" sz="3200" dirty="0">
              <a:solidFill>
                <a:srgbClr val="FF0000"/>
              </a:solidFill>
            </a:endParaRPr>
          </a:p>
        </p:txBody>
      </p:sp>
      <p:sp>
        <p:nvSpPr>
          <p:cNvPr id="3" name="Content Placeholder 2"/>
          <p:cNvSpPr>
            <a:spLocks noGrp="1"/>
          </p:cNvSpPr>
          <p:nvPr>
            <p:ph idx="1"/>
          </p:nvPr>
        </p:nvSpPr>
        <p:spPr>
          <a:xfrm>
            <a:off x="822960" y="836712"/>
            <a:ext cx="7853496" cy="5256584"/>
          </a:xfrm>
        </p:spPr>
        <p:txBody>
          <a:bodyPr>
            <a:normAutofit fontScale="92500" lnSpcReduction="20000"/>
          </a:bodyPr>
          <a:lstStyle/>
          <a:p>
            <a:pPr marL="0" lvl="0" indent="0">
              <a:spcBef>
                <a:spcPts val="0"/>
              </a:spcBef>
            </a:pPr>
            <a:r>
              <a:rPr lang="ar-IQ" sz="1800" u="sng" spc="50" dirty="0">
                <a:ln w="12700" cmpd="sng">
                  <a:solidFill>
                    <a:srgbClr val="506E94">
                      <a:satMod val="120000"/>
                      <a:shade val="80000"/>
                    </a:srgbClr>
                  </a:solidFill>
                  <a:prstDash val="solid"/>
                </a:ln>
                <a:solidFill>
                  <a:srgbClr val="FF0000"/>
                </a:solidFill>
                <a:effectLst>
                  <a:glow rad="53100">
                    <a:srgbClr val="506E94">
                      <a:satMod val="180000"/>
                      <a:alpha val="30000"/>
                    </a:srgbClr>
                  </a:glow>
                </a:effectLst>
                <a:latin typeface="Simplified Arabic" pitchFamily="18" charset="-78"/>
                <a:cs typeface="Simplified Arabic" pitchFamily="18" charset="-78"/>
              </a:rPr>
              <a:t>القروض الممنوحة (14) </a:t>
            </a:r>
            <a:r>
              <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rPr>
              <a:t>هي المبالغ النقدية التي تقوم الوحدة الاقتصادية باقراضها للغير بشرط ضمان او بدونه وبفائدة او بدون فائدة ويجعل بذلك حساب القروض مدينا بقيمة ما يحصل عليه الغير من نقدية ودائنا بقيمة ما يسترد من هذا الاقراض .</a:t>
            </a:r>
          </a:p>
          <a:p>
            <a:pPr marL="0" lvl="0" indent="0">
              <a:spcBef>
                <a:spcPts val="0"/>
              </a:spcBef>
            </a:pPr>
            <a:r>
              <a:rPr lang="ar-IQ" sz="1800" u="sng" spc="50" dirty="0">
                <a:ln w="12700" cmpd="sng">
                  <a:solidFill>
                    <a:srgbClr val="506E94">
                      <a:satMod val="120000"/>
                      <a:shade val="80000"/>
                    </a:srgbClr>
                  </a:solidFill>
                  <a:prstDash val="solid"/>
                </a:ln>
                <a:solidFill>
                  <a:srgbClr val="FF0000"/>
                </a:solidFill>
                <a:effectLst>
                  <a:glow rad="53100">
                    <a:srgbClr val="506E94">
                      <a:satMod val="180000"/>
                      <a:alpha val="30000"/>
                    </a:srgbClr>
                  </a:glow>
                </a:effectLst>
                <a:latin typeface="Simplified Arabic" pitchFamily="18" charset="-78"/>
                <a:cs typeface="Simplified Arabic" pitchFamily="18" charset="-78"/>
              </a:rPr>
              <a:t>القروض المستلمة (24) </a:t>
            </a:r>
            <a:r>
              <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rPr>
              <a:t>هي المبالغ النقدية التي تقوم الوحدة الاقتصادية باقتراضها من الغير بشرط ضمان او بدونه وبفائدة او بدون فائدة ويجعل بذلك حساب القروض دائنا بقيمة ما يحصل عليه الغير من نقدية ومدينا بقيمة ما يسدد من هذا الاقتراض .</a:t>
            </a:r>
          </a:p>
          <a:p>
            <a:pPr marL="0" lvl="0" indent="0">
              <a:spcBef>
                <a:spcPts val="0"/>
              </a:spcBef>
            </a:pPr>
            <a:r>
              <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rPr>
              <a:t>وقد لجأ النظام المحاسبي الموحد الى تقسيم القروض بنوعيها الممنوحة والمستلمة الى طويلة الاجل وهي التي يكون فترة استردادها اكثر من سنة مالية  وقصيرة الاجل  وهي التي يجري استردادها خلال السنة المالية وكذلك قسم النظام المحاسبي الموحد القروض حسب الجهة المقرضة او المقترضة من قطاع عام , تعاوني , مختلط , خاص , خارجي .</a:t>
            </a:r>
          </a:p>
          <a:p>
            <a:pPr marL="0" lvl="0" indent="0">
              <a:spcBef>
                <a:spcPts val="0"/>
              </a:spcBef>
            </a:pPr>
            <a:endPar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endParaRPr>
          </a:p>
          <a:p>
            <a:pPr marL="0" lvl="0" indent="0">
              <a:spcBef>
                <a:spcPts val="0"/>
              </a:spcBef>
            </a:pPr>
            <a:endPar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endParaRPr>
          </a:p>
          <a:p>
            <a:pPr marL="0" lvl="0" indent="0">
              <a:spcBef>
                <a:spcPts val="0"/>
              </a:spcBef>
            </a:pPr>
            <a:r>
              <a:rPr lang="ar-IQ" sz="1800" u="sng" spc="50" dirty="0">
                <a:ln w="12700" cmpd="sng">
                  <a:solidFill>
                    <a:srgbClr val="506E94">
                      <a:satMod val="120000"/>
                      <a:shade val="80000"/>
                    </a:srgbClr>
                  </a:solidFill>
                  <a:prstDash val="solid"/>
                </a:ln>
                <a:solidFill>
                  <a:srgbClr val="FF0000"/>
                </a:solidFill>
                <a:effectLst>
                  <a:glow rad="53100">
                    <a:srgbClr val="506E94">
                      <a:satMod val="180000"/>
                      <a:alpha val="30000"/>
                    </a:srgbClr>
                  </a:glow>
                </a:effectLst>
                <a:latin typeface="Simplified Arabic" pitchFamily="18" charset="-78"/>
                <a:cs typeface="Simplified Arabic" pitchFamily="18" charset="-78"/>
              </a:rPr>
              <a:t>مثال ///   </a:t>
            </a:r>
            <a:r>
              <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rPr>
              <a:t>قامت الشركة العامة لصناعة البطاريات بأقراض (100) مليون دينار الى المنشأة العامة للصناعات الكهربائية بفائدة (3%) ولحين الطلب .</a:t>
            </a:r>
          </a:p>
          <a:p>
            <a:pPr marL="0" lvl="0" indent="0">
              <a:spcBef>
                <a:spcPts val="0"/>
              </a:spcBef>
            </a:pPr>
            <a:endParaRPr lang="ar-IQ" sz="1800" u="sng"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endParaRPr>
          </a:p>
          <a:p>
            <a:pPr marL="0" lvl="0" indent="0">
              <a:spcBef>
                <a:spcPts val="0"/>
              </a:spcBef>
            </a:pPr>
            <a:r>
              <a:rPr lang="ar-IQ" sz="1800" u="sng" spc="50" dirty="0">
                <a:ln w="12700" cmpd="sng">
                  <a:solidFill>
                    <a:srgbClr val="506E94">
                      <a:satMod val="120000"/>
                      <a:shade val="80000"/>
                    </a:srgbClr>
                  </a:solidFill>
                  <a:prstDash val="solid"/>
                </a:ln>
                <a:solidFill>
                  <a:srgbClr val="FF0000"/>
                </a:solidFill>
                <a:effectLst>
                  <a:glow rad="53100">
                    <a:srgbClr val="506E94">
                      <a:satMod val="180000"/>
                      <a:alpha val="30000"/>
                    </a:srgbClr>
                  </a:glow>
                </a:effectLst>
                <a:latin typeface="Simplified Arabic" pitchFamily="18" charset="-78"/>
                <a:cs typeface="Simplified Arabic" pitchFamily="18" charset="-78"/>
              </a:rPr>
              <a:t>تكون المعالجة القيدية في سجلات الشركة العامة لصناعة البطاريات وهي الجهة المانحة للقرض </a:t>
            </a:r>
          </a:p>
          <a:p>
            <a:pPr marL="0" lvl="0" indent="0">
              <a:spcBef>
                <a:spcPts val="0"/>
              </a:spcBef>
            </a:pPr>
            <a:r>
              <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rPr>
              <a:t>100000000 من ح/ قروض قصيرة للقطاع العام   1421 </a:t>
            </a:r>
          </a:p>
          <a:p>
            <a:pPr marL="0" lvl="0" indent="0">
              <a:spcBef>
                <a:spcPts val="0"/>
              </a:spcBef>
            </a:pPr>
            <a:r>
              <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rPr>
              <a:t>          100000000 الى ح/ نقدية لدى المصارف 183 </a:t>
            </a:r>
          </a:p>
          <a:p>
            <a:pPr marL="0" lvl="0" indent="0">
              <a:spcBef>
                <a:spcPts val="0"/>
              </a:spcBef>
            </a:pPr>
            <a:r>
              <a:rPr lang="ar-IQ" sz="1800" u="sng" spc="50" dirty="0">
                <a:ln w="12700" cmpd="sng">
                  <a:solidFill>
                    <a:srgbClr val="506E94">
                      <a:satMod val="120000"/>
                      <a:shade val="80000"/>
                    </a:srgbClr>
                  </a:solidFill>
                  <a:prstDash val="solid"/>
                </a:ln>
                <a:solidFill>
                  <a:srgbClr val="FF0000"/>
                </a:solidFill>
                <a:effectLst>
                  <a:glow rad="53100">
                    <a:srgbClr val="506E94">
                      <a:satMod val="180000"/>
                      <a:alpha val="30000"/>
                    </a:srgbClr>
                  </a:glow>
                </a:effectLst>
                <a:latin typeface="Simplified Arabic" pitchFamily="18" charset="-78"/>
                <a:cs typeface="Simplified Arabic" pitchFamily="18" charset="-78"/>
              </a:rPr>
              <a:t>تكون المعالجة القيدية في سجلات الشركة العامة للصناعات الكهربائية وهي الجهة المستلمة للقرض </a:t>
            </a:r>
          </a:p>
          <a:p>
            <a:pPr marL="0" lvl="0" indent="0">
              <a:spcBef>
                <a:spcPts val="0"/>
              </a:spcBef>
            </a:pPr>
            <a:r>
              <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rPr>
              <a:t>100000000 من ح/ نقدية لدى المصارف  183 </a:t>
            </a:r>
          </a:p>
          <a:p>
            <a:pPr marL="0" lvl="0" indent="0">
              <a:spcBef>
                <a:spcPts val="0"/>
              </a:spcBef>
            </a:pPr>
            <a:r>
              <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rPr>
              <a:t>      100000000 الى ح/ قروض قصيرة من القطاع العام 2421</a:t>
            </a:r>
          </a:p>
          <a:p>
            <a:pPr marL="0" lvl="0" indent="0">
              <a:spcBef>
                <a:spcPts val="0"/>
              </a:spcBef>
            </a:pPr>
            <a:r>
              <a:rPr lang="ar-IQ" sz="1800" spc="50" dirty="0" smtClean="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rPr>
              <a:t>في حالة تسديد كامل للقرض او جزءا منه فأن المعالجة القيدية في كلا الوحدتين يكون بعكس القيد المثبت اعلاه</a:t>
            </a:r>
            <a:endParaRPr lang="ar-IQ" sz="1800" spc="50" dirty="0">
              <a:ln w="12700" cmpd="sng">
                <a:solidFill>
                  <a:srgbClr val="506E94">
                    <a:satMod val="120000"/>
                    <a:shade val="80000"/>
                  </a:srgbClr>
                </a:solidFill>
                <a:prstDash val="solid"/>
              </a:ln>
              <a:solidFill>
                <a:srgbClr val="000000"/>
              </a:solidFill>
              <a:effectLst>
                <a:glow rad="53100">
                  <a:srgbClr val="506E94">
                    <a:satMod val="180000"/>
                    <a:alpha val="30000"/>
                  </a:srgbClr>
                </a:glow>
              </a:effectLst>
              <a:latin typeface="Simplified Arabic" pitchFamily="18" charset="-78"/>
              <a:cs typeface="Simplified Arabic" pitchFamily="18" charset="-78"/>
            </a:endParaRPr>
          </a:p>
          <a:p>
            <a:endParaRPr lang="ar-IQ" dirty="0"/>
          </a:p>
        </p:txBody>
      </p:sp>
    </p:spTree>
    <p:extLst>
      <p:ext uri="{BB962C8B-B14F-4D97-AF65-F5344CB8AC3E}">
        <p14:creationId xmlns:p14="http://schemas.microsoft.com/office/powerpoint/2010/main" val="241310558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sz="6000" dirty="0" smtClean="0"/>
              <a:t>شكرا لاصغائكم </a:t>
            </a:r>
            <a:endParaRPr lang="ar-IQ" sz="6000" dirty="0"/>
          </a:p>
        </p:txBody>
      </p:sp>
      <p:sp>
        <p:nvSpPr>
          <p:cNvPr id="3" name="Content Placeholder 2"/>
          <p:cNvSpPr>
            <a:spLocks noGrp="1"/>
          </p:cNvSpPr>
          <p:nvPr>
            <p:ph idx="1"/>
          </p:nvPr>
        </p:nvSpPr>
        <p:spPr>
          <a:xfrm>
            <a:off x="1043492" y="2323652"/>
            <a:ext cx="7056900" cy="3553620"/>
          </a:xfrm>
        </p:spPr>
        <p:txBody>
          <a:bodyPr>
            <a:normAutofit/>
          </a:bodyPr>
          <a:lstStyle/>
          <a:p>
            <a:pPr algn="ctr"/>
            <a:endParaRPr lang="ar-IQ" sz="3600" b="1" dirty="0" smtClean="0"/>
          </a:p>
        </p:txBody>
      </p:sp>
    </p:spTree>
    <p:extLst>
      <p:ext uri="{BB962C8B-B14F-4D97-AF65-F5344CB8AC3E}">
        <p14:creationId xmlns:p14="http://schemas.microsoft.com/office/powerpoint/2010/main" val="1108229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88640"/>
            <a:ext cx="7520940" cy="432048"/>
          </a:xfrm>
        </p:spPr>
        <p:txBody>
          <a:bodyPr/>
          <a:lstStyle/>
          <a:p>
            <a:pPr algn="ctr"/>
            <a:r>
              <a:rPr lang="ar-IQ" sz="1600" b="1" dirty="0" smtClean="0"/>
              <a:t>الاستثمارات المالية (15) </a:t>
            </a:r>
            <a:endParaRPr lang="ar-IQ" sz="1600" b="1" dirty="0"/>
          </a:p>
        </p:txBody>
      </p:sp>
      <p:sp>
        <p:nvSpPr>
          <p:cNvPr id="3" name="Content Placeholder 2"/>
          <p:cNvSpPr>
            <a:spLocks noGrp="1"/>
          </p:cNvSpPr>
          <p:nvPr>
            <p:ph idx="1"/>
          </p:nvPr>
        </p:nvSpPr>
        <p:spPr>
          <a:xfrm>
            <a:off x="539552" y="692696"/>
            <a:ext cx="7804348" cy="5616624"/>
          </a:xfrm>
        </p:spPr>
        <p:txBody>
          <a:bodyPr>
            <a:normAutofit fontScale="92500" lnSpcReduction="10000"/>
          </a:bodyPr>
          <a:lstStyle/>
          <a:p>
            <a:pPr algn="just">
              <a:lnSpc>
                <a:spcPct val="115000"/>
              </a:lnSpc>
              <a:spcAft>
                <a:spcPts val="1000"/>
              </a:spcAft>
            </a:pPr>
            <a:r>
              <a:rPr lang="ar-IQ" dirty="0" smtClean="0"/>
              <a:t>تعرف الاستثمارات على انها استغلال لفائض السيولة النقدية المتوفر لدى الوحدات الاقتصادية عن طريق الودائع النقدية الثابتة لدى المصارف وشراء الاسهم والسندات الي يتم شراؤها بهدف تأسيس الشركات المشتركة والسيطرة عليا وتوجيهها .</a:t>
            </a:r>
          </a:p>
          <a:p>
            <a:pPr algn="just">
              <a:lnSpc>
                <a:spcPct val="115000"/>
              </a:lnSpc>
              <a:spcAft>
                <a:spcPts val="1000"/>
              </a:spcAft>
            </a:pPr>
            <a:r>
              <a:rPr lang="ar-IQ" dirty="0" smtClean="0"/>
              <a:t>لقد قسم النظام المحاسبي الموحد الاستثمارات الى طويلة وقصيرة الاجل بالاعتماد على الهدف من الاستثمار وليس الفترة الزمنية  , كما قسمها حسب الجهات التي يجري الاستثمار فيها من قطاع تعاوني , عام و خاص , مختلط وخارجي  وقد تم تخصيص حساب (463) ايرادات الاستثمارات المالية لتثبيت كافة الايرادات الناشئة من عملية الاستثمار .</a:t>
            </a:r>
          </a:p>
          <a:p>
            <a:pPr algn="just">
              <a:lnSpc>
                <a:spcPct val="115000"/>
              </a:lnSpc>
              <a:spcAft>
                <a:spcPts val="1000"/>
              </a:spcAft>
            </a:pPr>
            <a:r>
              <a:rPr lang="ar-IQ" u="sng" dirty="0" smtClean="0">
                <a:solidFill>
                  <a:srgbClr val="FF0000"/>
                </a:solidFill>
              </a:rPr>
              <a:t>وتدرج الاستثمارات قصيرة الاجل  </a:t>
            </a:r>
            <a:r>
              <a:rPr lang="ar-IQ" dirty="0" smtClean="0"/>
              <a:t>كموجودات متداولة في الميزانية العمومية بسعر الكلفة او  القيمة السوقية ايهما اقل في تاريخ الميزانية , ولكون الكلفة اقل من سعر السوق للاسهم المتداولة  فيتم الاعتراف بخسائر هبوط الاسعار مقابل مخصص هبوط القيمة السوقية للاستثمارات المتداولة وتعالج هذه الخسائر في حساب ( خسائر هبوط الاستثمارات المالية ) ويعرض المخصص مطروحا من الاستثمارات المتداولة في الميزانية .</a:t>
            </a:r>
          </a:p>
          <a:p>
            <a:pPr algn="just">
              <a:lnSpc>
                <a:spcPct val="115000"/>
              </a:lnSpc>
              <a:spcAft>
                <a:spcPts val="1000"/>
              </a:spcAft>
            </a:pPr>
            <a:r>
              <a:rPr lang="ar-IQ" u="sng" dirty="0" smtClean="0">
                <a:solidFill>
                  <a:srgbClr val="FF0000"/>
                </a:solidFill>
              </a:rPr>
              <a:t>اما الاستثمارات طويلة الاجل </a:t>
            </a:r>
            <a:r>
              <a:rPr lang="ar-IQ" dirty="0" smtClean="0"/>
              <a:t>فيعترف بخسائر هبوط القيمة غير المؤقت ويعالج في حساب (خسائر هبوط اسعار الاستثمارات المالية ) ويت تخفيض قيمة الاستثمارات طويلة الاجل مباشرة. </a:t>
            </a:r>
          </a:p>
          <a:p>
            <a:pPr algn="just">
              <a:lnSpc>
                <a:spcPct val="115000"/>
              </a:lnSpc>
              <a:spcAft>
                <a:spcPts val="1000"/>
              </a:spcAft>
            </a:pPr>
            <a:r>
              <a:rPr lang="ar-IQ" sz="1800" dirty="0" smtClean="0">
                <a:solidFill>
                  <a:srgbClr val="FF0000"/>
                </a:solidFill>
              </a:rPr>
              <a:t>اما بالنسبة للاستثمار في العقارات  فتعالج معالجة الموجودات الثابتة وتخضع للاندثارات السنوية </a:t>
            </a:r>
            <a:r>
              <a:rPr lang="ar-IQ" dirty="0" smtClean="0"/>
              <a:t>.</a:t>
            </a:r>
          </a:p>
          <a:p>
            <a:pPr algn="just">
              <a:lnSpc>
                <a:spcPct val="115000"/>
              </a:lnSpc>
              <a:spcAft>
                <a:spcPts val="1000"/>
              </a:spcAft>
            </a:pPr>
            <a:r>
              <a:rPr lang="ar-IQ" dirty="0" smtClean="0"/>
              <a:t>في حالة اعادة تصنيف الاستثمارات طويلة الاجل الى قصيرة الاجل  فيتم تثبيت قيمة الاستثمار على اساس الكلفة او سعر السوق ايهما اقل ويعترف بخسائر انخفاض الكلفة من سعر السوق  اما في حالة اعادة تصنيف الاستثمارات من قصيرة الى طويلة الاجل فيتم المحاسبة عليها على اساس الكلفة او السوق ايهما اقل ويعترف بخسائر انخفاض  الكلفة عن سعر السوق</a:t>
            </a:r>
          </a:p>
          <a:p>
            <a:pPr algn="just">
              <a:lnSpc>
                <a:spcPct val="115000"/>
              </a:lnSpc>
              <a:spcAft>
                <a:spcPts val="1000"/>
              </a:spcAft>
            </a:pPr>
            <a:endParaRPr lang="ar-IQ" dirty="0"/>
          </a:p>
        </p:txBody>
      </p:sp>
    </p:spTree>
    <p:extLst>
      <p:ext uri="{BB962C8B-B14F-4D97-AF65-F5344CB8AC3E}">
        <p14:creationId xmlns:p14="http://schemas.microsoft.com/office/powerpoint/2010/main" val="1044052314"/>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84976" cy="5904656"/>
          </a:xfrm>
        </p:spPr>
        <p:txBody>
          <a:bodyPr>
            <a:normAutofit/>
          </a:bodyPr>
          <a:lstStyle/>
          <a:p>
            <a:pPr algn="r">
              <a:lnSpc>
                <a:spcPct val="115000"/>
              </a:lnSpc>
              <a:spcAft>
                <a:spcPts val="1000"/>
              </a:spcAft>
            </a:pPr>
            <a:r>
              <a:rPr lang="ar-IQ" sz="1400" dirty="0" smtClean="0"/>
              <a:t>مثال /// تمتلك الشركة العامة للصناعات الجلدية استثمارات في اسهم شركة الصناعات الالكترونية بمبلغ (15) مليون دينار وكان سعر السوق لهذه الاسهم في 31/12/2000 هو (14) مليون دينار .</a:t>
            </a:r>
            <a:br>
              <a:rPr lang="ar-IQ" sz="1400" dirty="0" smtClean="0"/>
            </a:br>
            <a:r>
              <a:rPr lang="ar-IQ" sz="1400" dirty="0" smtClean="0"/>
              <a:t>الحل /// اثبات قيد خسائر هبوط القيمة السوقية</a:t>
            </a:r>
            <a:br>
              <a:rPr lang="ar-IQ" sz="1400" dirty="0" smtClean="0"/>
            </a:br>
            <a:r>
              <a:rPr lang="ar-IQ" sz="1400" dirty="0"/>
              <a:t/>
            </a:r>
            <a:br>
              <a:rPr lang="ar-IQ" sz="1400" dirty="0"/>
            </a:br>
            <a:r>
              <a:rPr lang="ar-IQ" sz="1400" dirty="0" smtClean="0"/>
              <a:t>1000000 من ح/ خسائر هبوط اسعار الاستثمارات المالية  397 </a:t>
            </a:r>
            <a:br>
              <a:rPr lang="ar-IQ" sz="1400" dirty="0" smtClean="0"/>
            </a:br>
            <a:r>
              <a:rPr lang="ar-IQ" sz="1400" dirty="0"/>
              <a:t> </a:t>
            </a:r>
            <a:r>
              <a:rPr lang="ar-IQ" sz="1400" dirty="0" smtClean="0"/>
              <a:t>         1000000 الى ح/ مخصص هبوط اسعار الاستثمارات المالية 238 </a:t>
            </a:r>
            <a:br>
              <a:rPr lang="ar-IQ" sz="1400" dirty="0" smtClean="0"/>
            </a:br>
            <a:r>
              <a:rPr lang="ar-IQ" sz="1400" dirty="0"/>
              <a:t/>
            </a:r>
            <a:br>
              <a:rPr lang="ar-IQ" sz="1400" dirty="0"/>
            </a:br>
            <a:r>
              <a:rPr lang="ar-IQ" sz="1400" dirty="0" smtClean="0"/>
              <a:t>مثال //// قررت الشركة العامة للاسمنت باعادة تصنيف استثماراتها طويلة الاجل في شركة الصناعات  الخفيفة البالغة (30) مليون دينار  الى استثمارات قصيرة الاجل وكان سعر  السوق لهذه الاسهم  عند قرار اعادة التصنيف (29.5 ) مليون دينار . </a:t>
            </a:r>
            <a:br>
              <a:rPr lang="ar-IQ" sz="1400" dirty="0" smtClean="0"/>
            </a:br>
            <a:r>
              <a:rPr lang="ar-IQ" sz="1400" dirty="0" smtClean="0"/>
              <a:t>الحل ///  اثبات هبوط اسعار الاستثمارات المالية </a:t>
            </a:r>
            <a:br>
              <a:rPr lang="ar-IQ" sz="1400" dirty="0" smtClean="0"/>
            </a:br>
            <a:r>
              <a:rPr lang="ar-IQ" sz="1400" dirty="0" smtClean="0"/>
              <a:t>500000 من ح/ خسائر هبوط اسعار الاستثمارات المالية   397 </a:t>
            </a:r>
            <a:br>
              <a:rPr lang="ar-IQ" sz="1400" dirty="0" smtClean="0"/>
            </a:br>
            <a:r>
              <a:rPr lang="ar-IQ" sz="1400" dirty="0"/>
              <a:t> </a:t>
            </a:r>
            <a:r>
              <a:rPr lang="ar-IQ" sz="1400" dirty="0" smtClean="0"/>
              <a:t>             500000 الى ح/ مخصص هبوط اسعار الاستثمارت المالية  238 </a:t>
            </a:r>
            <a:br>
              <a:rPr lang="ar-IQ" sz="1400" dirty="0" smtClean="0"/>
            </a:br>
            <a:r>
              <a:rPr lang="ar-IQ" sz="1400" dirty="0"/>
              <a:t/>
            </a:r>
            <a:br>
              <a:rPr lang="ar-IQ" sz="1400" dirty="0"/>
            </a:br>
            <a:endParaRPr lang="ar-IQ" sz="1400" dirty="0"/>
          </a:p>
        </p:txBody>
      </p:sp>
    </p:spTree>
    <p:extLst>
      <p:ext uri="{BB962C8B-B14F-4D97-AF65-F5344CB8AC3E}">
        <p14:creationId xmlns:p14="http://schemas.microsoft.com/office/powerpoint/2010/main" val="3092222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1- تحصيل وبيع الاستثمارات </a:t>
            </a:r>
            <a:endParaRPr lang="ar-IQ" dirty="0"/>
          </a:p>
        </p:txBody>
      </p:sp>
      <p:sp>
        <p:nvSpPr>
          <p:cNvPr id="4" name="Content Placeholder 3"/>
          <p:cNvSpPr>
            <a:spLocks noGrp="1"/>
          </p:cNvSpPr>
          <p:nvPr>
            <p:ph idx="1"/>
          </p:nvPr>
        </p:nvSpPr>
        <p:spPr>
          <a:xfrm>
            <a:off x="822960" y="764704"/>
            <a:ext cx="7565464" cy="3915773"/>
          </a:xfrm>
        </p:spPr>
        <p:txBody>
          <a:bodyPr>
            <a:normAutofit fontScale="85000" lnSpcReduction="20000"/>
          </a:bodyPr>
          <a:lstStyle/>
          <a:p>
            <a:endParaRPr lang="ar-IQ" dirty="0" smtClean="0"/>
          </a:p>
          <a:p>
            <a:r>
              <a:rPr lang="ar-IQ" dirty="0" smtClean="0"/>
              <a:t>1- تحصيل الاستثمارات</a:t>
            </a:r>
            <a:endParaRPr lang="ar-IQ" dirty="0"/>
          </a:p>
          <a:p>
            <a:r>
              <a:rPr lang="ar-IQ" dirty="0" smtClean="0"/>
              <a:t>قامت الشركة العامة للصناعات الكهربائية باستثمار مبلغ (15) مليون دينار في شركة الصناعات الالكترونية وذلك باقتنائها عدد من الاسهم الخاصة بالشركة .</a:t>
            </a:r>
          </a:p>
          <a:p>
            <a:endParaRPr lang="ar-IQ" dirty="0"/>
          </a:p>
          <a:p>
            <a:r>
              <a:rPr lang="ar-IQ" dirty="0" smtClean="0"/>
              <a:t>15000000 من ح/  استثمارات طويلة في القطاع المختلط     1513 </a:t>
            </a:r>
          </a:p>
          <a:p>
            <a:r>
              <a:rPr lang="ar-IQ" dirty="0"/>
              <a:t> </a:t>
            </a:r>
            <a:r>
              <a:rPr lang="ar-IQ" dirty="0" smtClean="0"/>
              <a:t>           15000000 الى ح/ نقدية لدى المصارف       183 </a:t>
            </a:r>
          </a:p>
          <a:p>
            <a:r>
              <a:rPr lang="ar-IQ" dirty="0" smtClean="0"/>
              <a:t>2- بيع الاستثمارات </a:t>
            </a:r>
          </a:p>
          <a:p>
            <a:r>
              <a:rPr lang="ar-IQ" dirty="0" smtClean="0"/>
              <a:t>قامت الشركة العامة  لتجارة السيارات ببيع 1000 سهم ( كلفة السهم 100 دينار) الخاصة باستثماراتها في القطاع الخاص بقيمة (130) الف دينار </a:t>
            </a:r>
          </a:p>
          <a:p>
            <a:r>
              <a:rPr lang="ar-IQ" dirty="0" smtClean="0"/>
              <a:t>اثبات قيد استلام المبلغ </a:t>
            </a:r>
          </a:p>
          <a:p>
            <a:r>
              <a:rPr lang="ar-IQ" dirty="0" smtClean="0"/>
              <a:t>130000 من ح/ نقدية لدى المصارف   183 </a:t>
            </a:r>
          </a:p>
          <a:p>
            <a:r>
              <a:rPr lang="ar-IQ" dirty="0"/>
              <a:t> </a:t>
            </a:r>
            <a:r>
              <a:rPr lang="ar-IQ" dirty="0" smtClean="0"/>
              <a:t>      الى مذكورين </a:t>
            </a:r>
          </a:p>
          <a:p>
            <a:r>
              <a:rPr lang="ar-IQ" dirty="0"/>
              <a:t> </a:t>
            </a:r>
            <a:r>
              <a:rPr lang="ar-IQ" dirty="0" smtClean="0"/>
              <a:t>    100000 ح/ استثمارات طويلة في القطاع الخاص         1514 </a:t>
            </a:r>
          </a:p>
          <a:p>
            <a:r>
              <a:rPr lang="ar-IQ" dirty="0"/>
              <a:t> </a:t>
            </a:r>
            <a:r>
              <a:rPr lang="ar-IQ" dirty="0" smtClean="0"/>
              <a:t>   30000   ح/  احتياطي المكاسب الراسمالية                  2213 </a:t>
            </a:r>
            <a:endParaRPr lang="ar-IQ" dirty="0"/>
          </a:p>
        </p:txBody>
      </p:sp>
    </p:spTree>
    <p:extLst>
      <p:ext uri="{BB962C8B-B14F-4D97-AF65-F5344CB8AC3E}">
        <p14:creationId xmlns:p14="http://schemas.microsoft.com/office/powerpoint/2010/main" val="2995869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ar-IQ"/>
          </a:p>
        </p:txBody>
      </p:sp>
    </p:spTree>
    <p:extLst>
      <p:ext uri="{BB962C8B-B14F-4D97-AF65-F5344CB8AC3E}">
        <p14:creationId xmlns:p14="http://schemas.microsoft.com/office/powerpoint/2010/main" val="684445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ar-IQ"/>
          </a:p>
        </p:txBody>
      </p:sp>
    </p:spTree>
    <p:extLst>
      <p:ext uri="{BB962C8B-B14F-4D97-AF65-F5344CB8AC3E}">
        <p14:creationId xmlns:p14="http://schemas.microsoft.com/office/powerpoint/2010/main" val="1315731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ar-IQ"/>
          </a:p>
        </p:txBody>
      </p:sp>
    </p:spTree>
    <p:extLst>
      <p:ext uri="{BB962C8B-B14F-4D97-AF65-F5344CB8AC3E}">
        <p14:creationId xmlns:p14="http://schemas.microsoft.com/office/powerpoint/2010/main" val="3069770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275505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295</TotalTime>
  <Words>665</Words>
  <Application>Microsoft Office PowerPoint</Application>
  <PresentationFormat>On-screen Show (4:3)</PresentationFormat>
  <Paragraphs>43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Angles</vt:lpstr>
      <vt:lpstr>PowerPoint Presentation</vt:lpstr>
      <vt:lpstr>القروض الممنوحة والقروض المستلمة</vt:lpstr>
      <vt:lpstr>الاستثمارات المالية (15) </vt:lpstr>
      <vt:lpstr>مثال /// تمتلك الشركة العامة للصناعات الجلدية استثمارات في اسهم شركة الصناعات الالكترونية بمبلغ (15) مليون دينار وكان سعر السوق لهذه الاسهم في 31/12/2000 هو (14) مليون دينار . الحل /// اثبات قيد خسائر هبوط القيمة السوقية  1000000 من ح/ خسائر هبوط اسعار الاستثمارات المالية  397            1000000 الى ح/ مخصص هبوط اسعار الاستثمارات المالية 238   مثال //// قررت الشركة العامة للاسمنت باعادة تصنيف استثماراتها طويلة الاجل في شركة الصناعات  الخفيفة البالغة (30) مليون دينار  الى استثمارات قصيرة الاجل وكان سعر  السوق لهذه الاسهم  عند قرار اعادة التصنيف (29.5 ) مليون دينار .  الحل ///  اثبات هبوط اسعار الاستثمارات المالية  500000 من ح/ خسائر هبوط اسعار الاستثمارات المالية   397                500000 الى ح/ مخصص هبوط اسعار الاستثمارت المالية  238   </vt:lpstr>
      <vt:lpstr>1- تحصيل وبيع الاستثمارات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شكرا لاصغائكم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تقييم دور المصارف الإسلامية في تحقيق التنمية المستدامة بالأدوات المالية الخضراء في البيئة العراقية – دراسة حالة</dc:title>
  <dc:creator>DR.Ahmed Saker 2o1O</dc:creator>
  <cp:lastModifiedBy>Dr. Awatef</cp:lastModifiedBy>
  <cp:revision>27</cp:revision>
  <dcterms:created xsi:type="dcterms:W3CDTF">2018-04-22T15:46:48Z</dcterms:created>
  <dcterms:modified xsi:type="dcterms:W3CDTF">2020-03-22T17:51:00Z</dcterms:modified>
</cp:coreProperties>
</file>