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30AB5D-FB3A-4D5E-8FF2-361BFCD450A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1013952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0AB5D-FB3A-4D5E-8FF2-361BFCD450A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4272362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0AB5D-FB3A-4D5E-8FF2-361BFCD450A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2483898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0AB5D-FB3A-4D5E-8FF2-361BFCD450A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249216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0AB5D-FB3A-4D5E-8FF2-361BFCD450A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170468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30AB5D-FB3A-4D5E-8FF2-361BFCD450A5}"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204333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30AB5D-FB3A-4D5E-8FF2-361BFCD450A5}" type="datetimeFigureOut">
              <a:rPr lang="en-US" smtClean="0"/>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693304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30AB5D-FB3A-4D5E-8FF2-361BFCD450A5}" type="datetimeFigureOut">
              <a:rPr lang="en-US" smtClean="0"/>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183942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0AB5D-FB3A-4D5E-8FF2-361BFCD450A5}" type="datetimeFigureOut">
              <a:rPr lang="en-US" smtClean="0"/>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3356209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0AB5D-FB3A-4D5E-8FF2-361BFCD450A5}"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3187970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0AB5D-FB3A-4D5E-8FF2-361BFCD450A5}"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9F680-8DA8-4377-8B17-FF1CA6589EA0}" type="slidenum">
              <a:rPr lang="en-US" smtClean="0"/>
              <a:t>‹#›</a:t>
            </a:fld>
            <a:endParaRPr lang="en-US"/>
          </a:p>
        </p:txBody>
      </p:sp>
    </p:spTree>
    <p:extLst>
      <p:ext uri="{BB962C8B-B14F-4D97-AF65-F5344CB8AC3E}">
        <p14:creationId xmlns:p14="http://schemas.microsoft.com/office/powerpoint/2010/main" val="1292686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30AB5D-FB3A-4D5E-8FF2-361BFCD450A5}" type="datetimeFigureOut">
              <a:rPr lang="en-US" smtClean="0"/>
              <a:t>3/20/2020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9F680-8DA8-4377-8B17-FF1CA6589EA0}" type="slidenum">
              <a:rPr lang="en-US" smtClean="0"/>
              <a:t>‹#›</a:t>
            </a:fld>
            <a:endParaRPr lang="en-US"/>
          </a:p>
        </p:txBody>
      </p:sp>
    </p:spTree>
    <p:extLst>
      <p:ext uri="{BB962C8B-B14F-4D97-AF65-F5344CB8AC3E}">
        <p14:creationId xmlns:p14="http://schemas.microsoft.com/office/powerpoint/2010/main" val="2018718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17006" y="174932"/>
            <a:ext cx="3096344" cy="461665"/>
          </a:xfrm>
          <a:prstGeom prst="rect">
            <a:avLst/>
          </a:prstGeom>
          <a:noFill/>
        </p:spPr>
        <p:txBody>
          <a:bodyPr wrap="square" rtlCol="0">
            <a:spAutoFit/>
          </a:bodyPr>
          <a:lstStyle/>
          <a:p>
            <a:r>
              <a:rPr lang="en-US" sz="2400" b="1" dirty="0" smtClean="0">
                <a:solidFill>
                  <a:srgbClr val="FF0000"/>
                </a:solidFill>
              </a:rPr>
              <a:t>SIS</a:t>
            </a:r>
            <a:r>
              <a:rPr lang="en-US" sz="2000" b="1" dirty="0" smtClean="0">
                <a:solidFill>
                  <a:srgbClr val="FF0000"/>
                </a:solidFill>
              </a:rPr>
              <a:t> </a:t>
            </a:r>
            <a:r>
              <a:rPr lang="ar-JO" sz="2400" b="1" dirty="0" smtClean="0">
                <a:solidFill>
                  <a:srgbClr val="FF0000"/>
                </a:solidFill>
              </a:rPr>
              <a:t>الفكر الاستراتيجي </a:t>
            </a:r>
            <a:r>
              <a:rPr lang="ar-JO" sz="2000" b="1" dirty="0" smtClean="0">
                <a:solidFill>
                  <a:srgbClr val="FF0000"/>
                </a:solidFill>
              </a:rPr>
              <a:t>و</a:t>
            </a:r>
            <a:endParaRPr lang="en-US" b="1" dirty="0">
              <a:solidFill>
                <a:srgbClr val="FF0000"/>
              </a:solidFill>
            </a:endParaRPr>
          </a:p>
        </p:txBody>
      </p:sp>
      <p:sp>
        <p:nvSpPr>
          <p:cNvPr id="4" name="TextBox 3"/>
          <p:cNvSpPr txBox="1"/>
          <p:nvPr/>
        </p:nvSpPr>
        <p:spPr>
          <a:xfrm>
            <a:off x="0" y="764704"/>
            <a:ext cx="8892480" cy="369332"/>
          </a:xfrm>
          <a:prstGeom prst="rect">
            <a:avLst/>
          </a:prstGeom>
          <a:noFill/>
        </p:spPr>
        <p:txBody>
          <a:bodyPr wrap="square" rtlCol="0">
            <a:spAutoFit/>
          </a:bodyPr>
          <a:lstStyle/>
          <a:p>
            <a:pPr algn="r"/>
            <a:r>
              <a:rPr lang="ar-JO" sz="1600" dirty="0"/>
              <a:t> </a:t>
            </a:r>
            <a:r>
              <a:rPr lang="ar-JO" b="1" dirty="0" smtClean="0"/>
              <a:t>من خلال :</a:t>
            </a:r>
            <a:r>
              <a:rPr lang="en-US" b="1" dirty="0" smtClean="0"/>
              <a:t>sis</a:t>
            </a:r>
            <a:r>
              <a:rPr lang="ar-JO" b="1" dirty="0" smtClean="0"/>
              <a:t>السؤال (تكلم وبشكل مفصل عن العلاقة بين الفكر الاستراتيجي و</a:t>
            </a:r>
            <a:endParaRPr lang="en-US" sz="1600" b="1" dirty="0"/>
          </a:p>
        </p:txBody>
      </p:sp>
      <p:sp>
        <p:nvSpPr>
          <p:cNvPr id="7" name="TextBox 6"/>
          <p:cNvSpPr txBox="1"/>
          <p:nvPr/>
        </p:nvSpPr>
        <p:spPr>
          <a:xfrm>
            <a:off x="3676747" y="1267459"/>
            <a:ext cx="5256584" cy="369332"/>
          </a:xfrm>
          <a:prstGeom prst="rect">
            <a:avLst/>
          </a:prstGeom>
          <a:noFill/>
        </p:spPr>
        <p:txBody>
          <a:bodyPr wrap="square" rtlCol="0">
            <a:spAutoFit/>
          </a:bodyPr>
          <a:lstStyle/>
          <a:p>
            <a:pPr algn="r"/>
            <a:r>
              <a:rPr lang="ar-JO" dirty="0" smtClean="0"/>
              <a:t>1- </a:t>
            </a:r>
            <a:r>
              <a:rPr lang="ar-JO" b="1" dirty="0" smtClean="0"/>
              <a:t>دور الفكر الاستراتيجيى في بناء </a:t>
            </a:r>
            <a:endParaRPr lang="en-US" b="1" dirty="0"/>
          </a:p>
        </p:txBody>
      </p:sp>
      <p:sp>
        <p:nvSpPr>
          <p:cNvPr id="8" name="TextBox 7"/>
          <p:cNvSpPr txBox="1"/>
          <p:nvPr/>
        </p:nvSpPr>
        <p:spPr>
          <a:xfrm>
            <a:off x="5818985" y="1271369"/>
            <a:ext cx="972108" cy="369332"/>
          </a:xfrm>
          <a:prstGeom prst="rect">
            <a:avLst/>
          </a:prstGeom>
          <a:noFill/>
        </p:spPr>
        <p:txBody>
          <a:bodyPr wrap="square" rtlCol="0">
            <a:spAutoFit/>
          </a:bodyPr>
          <a:lstStyle/>
          <a:p>
            <a:r>
              <a:rPr lang="ar-JO" dirty="0" smtClean="0"/>
              <a:t>؟</a:t>
            </a:r>
            <a:r>
              <a:rPr lang="en-US" b="1" i="1" dirty="0" smtClean="0"/>
              <a:t>sis</a:t>
            </a:r>
            <a:endParaRPr lang="en-US" b="1" i="1" dirty="0"/>
          </a:p>
        </p:txBody>
      </p:sp>
      <p:sp>
        <p:nvSpPr>
          <p:cNvPr id="9" name="TextBox 8"/>
          <p:cNvSpPr txBox="1"/>
          <p:nvPr/>
        </p:nvSpPr>
        <p:spPr>
          <a:xfrm>
            <a:off x="4446240" y="1772816"/>
            <a:ext cx="4446240" cy="369332"/>
          </a:xfrm>
          <a:prstGeom prst="rect">
            <a:avLst/>
          </a:prstGeom>
          <a:noFill/>
        </p:spPr>
        <p:txBody>
          <a:bodyPr wrap="square" rtlCol="0">
            <a:spAutoFit/>
          </a:bodyPr>
          <a:lstStyle/>
          <a:p>
            <a:pPr algn="r"/>
            <a:r>
              <a:rPr lang="ar-JO" dirty="0" smtClean="0"/>
              <a:t>2- </a:t>
            </a:r>
            <a:r>
              <a:rPr lang="ar-JO" b="1" dirty="0" smtClean="0"/>
              <a:t>دور       في تعزيز الفكر الاستراتيجي؟</a:t>
            </a:r>
            <a:endParaRPr lang="en-US" b="1" dirty="0"/>
          </a:p>
        </p:txBody>
      </p:sp>
      <p:sp>
        <p:nvSpPr>
          <p:cNvPr id="11" name="TextBox 10"/>
          <p:cNvSpPr txBox="1"/>
          <p:nvPr/>
        </p:nvSpPr>
        <p:spPr>
          <a:xfrm>
            <a:off x="7884368" y="1776301"/>
            <a:ext cx="576064" cy="369332"/>
          </a:xfrm>
          <a:prstGeom prst="rect">
            <a:avLst/>
          </a:prstGeom>
          <a:noFill/>
        </p:spPr>
        <p:txBody>
          <a:bodyPr wrap="square" rtlCol="0">
            <a:spAutoFit/>
          </a:bodyPr>
          <a:lstStyle/>
          <a:p>
            <a:r>
              <a:rPr lang="en-US" dirty="0" smtClean="0"/>
              <a:t>sis</a:t>
            </a:r>
            <a:endParaRPr lang="en-US" dirty="0"/>
          </a:p>
        </p:txBody>
      </p:sp>
      <p:sp>
        <p:nvSpPr>
          <p:cNvPr id="14" name="TextBox 13"/>
          <p:cNvSpPr txBox="1"/>
          <p:nvPr/>
        </p:nvSpPr>
        <p:spPr>
          <a:xfrm>
            <a:off x="350881" y="2996952"/>
            <a:ext cx="8640960" cy="2585323"/>
          </a:xfrm>
          <a:prstGeom prst="rect">
            <a:avLst/>
          </a:prstGeom>
          <a:noFill/>
        </p:spPr>
        <p:txBody>
          <a:bodyPr wrap="square" rtlCol="0">
            <a:spAutoFit/>
          </a:bodyPr>
          <a:lstStyle/>
          <a:p>
            <a:pPr algn="r"/>
            <a:r>
              <a:rPr lang="ar-JO" b="1" dirty="0" smtClean="0"/>
              <a:t>يتداخل الحديث عن الفكر الاستراتيجي المكون الرئيسي للعقل الاستراتيجي والمادة الاولية لعملية التفكير وصولا الى بناء الفكرة الاستراتيجيه باستثماره في مجالات تطبيقات تكنلوجيا المعلومات كأحد اوجه تفعيل نظام المعلومات بمنطق استراتيجي .ولتجاوز حالة الغموض والالتباس في بناء الاستراتيجية لتصبح ثمرة المجهود العقلاني المستمد مدخلاته الى النظام الفكري الانساني من منظومة الفكر لتؤدي الى صورة موحدة متماسكة تتحد ملامحه من خلال مجموعات متناثرة من المفاهيم الجزئيه التي تتجمع بشكل تدريجي في مستودعات بيانات العقل البشري لخزنها وتحديثها وتطويرها  وتحليلها واسترجاعها عند الحاجة لادامة عملية التفكير. وتستمر عملية الحفظ المتكامل في المنظومة الفكرية لان مستوى المعرفه الناتجة عنها يجب ان تكون مسايرة على الاقل للتغيرات التي تحدث في البيئه المحيطة بها. ليتحد الفكر الاستراتيجي مع مهارات حامله باسناد نظم المعلومات الاستراتيجيه وما ينتج عنها من مخرجات تمثل معلومات ذات بعد ستراتيجي لصياغة سلسلة من الاجراءات الذهنيه لبناء الاستراتيجيات المطلوبة  </a:t>
            </a:r>
            <a:endParaRPr lang="en-US" b="1" dirty="0"/>
          </a:p>
        </p:txBody>
      </p:sp>
      <p:sp>
        <p:nvSpPr>
          <p:cNvPr id="15" name="TextBox 14"/>
          <p:cNvSpPr txBox="1"/>
          <p:nvPr/>
        </p:nvSpPr>
        <p:spPr>
          <a:xfrm>
            <a:off x="6479704" y="174932"/>
            <a:ext cx="2664296" cy="461665"/>
          </a:xfrm>
          <a:prstGeom prst="rect">
            <a:avLst/>
          </a:prstGeom>
          <a:noFill/>
        </p:spPr>
        <p:txBody>
          <a:bodyPr wrap="square" rtlCol="0">
            <a:spAutoFit/>
          </a:bodyPr>
          <a:lstStyle/>
          <a:p>
            <a:r>
              <a:rPr lang="ar-JO" sz="2400" b="1" dirty="0" smtClean="0">
                <a:solidFill>
                  <a:srgbClr val="FF0000"/>
                </a:solidFill>
              </a:rPr>
              <a:t>المحاضرة الخامسة</a:t>
            </a:r>
            <a:endParaRPr lang="en-US" sz="2400" b="1" dirty="0">
              <a:solidFill>
                <a:srgbClr val="FF0000"/>
              </a:solidFill>
            </a:endParaRPr>
          </a:p>
        </p:txBody>
      </p:sp>
    </p:spTree>
    <p:extLst>
      <p:ext uri="{BB962C8B-B14F-4D97-AF65-F5344CB8AC3E}">
        <p14:creationId xmlns:p14="http://schemas.microsoft.com/office/powerpoint/2010/main" val="359110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332656"/>
            <a:ext cx="8136904" cy="369332"/>
          </a:xfrm>
          <a:prstGeom prst="rect">
            <a:avLst/>
          </a:prstGeom>
          <a:noFill/>
        </p:spPr>
        <p:txBody>
          <a:bodyPr wrap="square" rtlCol="0">
            <a:spAutoFit/>
          </a:bodyPr>
          <a:lstStyle/>
          <a:p>
            <a:pPr algn="r"/>
            <a:r>
              <a:rPr lang="ar-JO" b="1" dirty="0" smtClean="0">
                <a:solidFill>
                  <a:srgbClr val="00B050"/>
                </a:solidFill>
              </a:rPr>
              <a:t>1- دور الفكر الاستراتيجي في بناء </a:t>
            </a:r>
            <a:endParaRPr lang="en-US" b="1" dirty="0">
              <a:solidFill>
                <a:srgbClr val="00B050"/>
              </a:solidFill>
            </a:endParaRPr>
          </a:p>
        </p:txBody>
      </p:sp>
      <p:sp>
        <p:nvSpPr>
          <p:cNvPr id="3" name="TextBox 2"/>
          <p:cNvSpPr txBox="1"/>
          <p:nvPr/>
        </p:nvSpPr>
        <p:spPr>
          <a:xfrm>
            <a:off x="5796136" y="332803"/>
            <a:ext cx="1296144" cy="369332"/>
          </a:xfrm>
          <a:prstGeom prst="rect">
            <a:avLst/>
          </a:prstGeom>
          <a:noFill/>
        </p:spPr>
        <p:txBody>
          <a:bodyPr wrap="square" rtlCol="0">
            <a:spAutoFit/>
          </a:bodyPr>
          <a:lstStyle/>
          <a:p>
            <a:r>
              <a:rPr lang="ar-JO" dirty="0"/>
              <a:t>؟</a:t>
            </a:r>
            <a:r>
              <a:rPr lang="en-US" b="1" dirty="0" smtClean="0">
                <a:solidFill>
                  <a:srgbClr val="00B050"/>
                </a:solidFill>
              </a:rPr>
              <a:t>SIS</a:t>
            </a:r>
            <a:endParaRPr lang="en-US" b="1" dirty="0">
              <a:solidFill>
                <a:srgbClr val="00B050"/>
              </a:solidFill>
            </a:endParaRPr>
          </a:p>
        </p:txBody>
      </p:sp>
      <p:sp>
        <p:nvSpPr>
          <p:cNvPr id="5" name="TextBox 4"/>
          <p:cNvSpPr txBox="1"/>
          <p:nvPr/>
        </p:nvSpPr>
        <p:spPr>
          <a:xfrm>
            <a:off x="683568" y="908720"/>
            <a:ext cx="8280920" cy="2585323"/>
          </a:xfrm>
          <a:prstGeom prst="rect">
            <a:avLst/>
          </a:prstGeom>
          <a:noFill/>
        </p:spPr>
        <p:txBody>
          <a:bodyPr wrap="square" rtlCol="0">
            <a:spAutoFit/>
          </a:bodyPr>
          <a:lstStyle/>
          <a:p>
            <a:pPr algn="r"/>
            <a:r>
              <a:rPr lang="ar-JO" b="1" dirty="0" smtClean="0"/>
              <a:t>يمثل الفكر الاستراتيجي الخزين المعرفي للعقل البشري لمتغيرات سابقه او أحتمالية ذات بعد مستقبلي أدارية وغيرها مرتبة ومصنفة في قاعدة يتم تحديثها وتطويرها باستمرار على ضوء متغيرات البيئه الداخلية والخارجية.ولغرض اسناد العقل البشري لابد من اختيار نظم معلومات بعقول رقمية ألكترونية التعاملات ذات بعد ستراتيجي تساهم في صناعة واتخاذ القرارات الاستراتيجية ومن هذه الانظمة :</a:t>
            </a:r>
          </a:p>
          <a:p>
            <a:pPr marL="342900" indent="-342900" algn="r">
              <a:buAutoNum type="arabic1Minus"/>
            </a:pPr>
            <a:endParaRPr lang="ar-JO" b="1" dirty="0" smtClean="0"/>
          </a:p>
          <a:p>
            <a:pPr algn="r"/>
            <a:r>
              <a:rPr lang="ar-JO" b="1" dirty="0" smtClean="0"/>
              <a:t>أ-نظام معلومات الخوارزميات الجينية (           ) الذي يمثل ((نظام ذكاء اصطناعي يحاكي البقاء للاصلح من اجل ايجاد حلول افضل بشكل متزايد لمشكلة ما )).ويساهم الفكر الاستراتيجي في اعتماد هذا النظام وتطويره </a:t>
            </a:r>
          </a:p>
          <a:p>
            <a:pPr algn="r"/>
            <a:r>
              <a:rPr lang="ar-JO" b="1" dirty="0" smtClean="0"/>
              <a:t>لتتزامن عملية الموائمة الاستراتيجية بين العقل البشري والعقل الالكتروني .</a:t>
            </a:r>
          </a:p>
          <a:p>
            <a:pPr marL="4000500" lvl="8" indent="-342900" algn="r">
              <a:buAutoNum type="arabic1Minus"/>
            </a:pPr>
            <a:endParaRPr lang="ar-JO" b="1" dirty="0" smtClean="0"/>
          </a:p>
        </p:txBody>
      </p:sp>
      <p:sp>
        <p:nvSpPr>
          <p:cNvPr id="7" name="TextBox 6"/>
          <p:cNvSpPr txBox="1"/>
          <p:nvPr/>
        </p:nvSpPr>
        <p:spPr>
          <a:xfrm>
            <a:off x="683568" y="3309377"/>
            <a:ext cx="8280920" cy="1200329"/>
          </a:xfrm>
          <a:prstGeom prst="rect">
            <a:avLst/>
          </a:prstGeom>
          <a:noFill/>
        </p:spPr>
        <p:txBody>
          <a:bodyPr wrap="square" rtlCol="0">
            <a:spAutoFit/>
          </a:bodyPr>
          <a:lstStyle/>
          <a:p>
            <a:pPr algn="r"/>
            <a:r>
              <a:rPr lang="ar-JO" b="1" dirty="0" smtClean="0"/>
              <a:t>ب- نظام معلومات الشبكات العصبية (        ) (( وهو نظام ذكاء اصطناعي قادر على ايجاد وتمييز الانماط  من خلال تعلم عقلك ان يفكر في العديد من العوامل المجتمعة للتعرف على الاشياء وتمييزها)).</a:t>
            </a:r>
          </a:p>
          <a:p>
            <a:pPr algn="r"/>
            <a:r>
              <a:rPr lang="ar-JO" b="1" dirty="0" smtClean="0"/>
              <a:t>ج- النظم الخبيرة (         ) ((برامج حاسوبية مصممة لنمذجة قدرة الخبير الانساني على حل المشكلات .اي نقل الخبرة من الخبراء الى الحاسوب الذي يقوم بتخزينها واستدعائها كنصيحة لاتخاذ القرار المناسب )).</a:t>
            </a:r>
          </a:p>
        </p:txBody>
      </p:sp>
      <p:sp>
        <p:nvSpPr>
          <p:cNvPr id="10" name="TextBox 9"/>
          <p:cNvSpPr txBox="1"/>
          <p:nvPr/>
        </p:nvSpPr>
        <p:spPr>
          <a:xfrm>
            <a:off x="827584" y="4725144"/>
            <a:ext cx="8064896" cy="646331"/>
          </a:xfrm>
          <a:prstGeom prst="rect">
            <a:avLst/>
          </a:prstGeom>
          <a:noFill/>
        </p:spPr>
        <p:txBody>
          <a:bodyPr wrap="square" rtlCol="0">
            <a:spAutoFit/>
          </a:bodyPr>
          <a:lstStyle/>
          <a:p>
            <a:pPr algn="r"/>
            <a:r>
              <a:rPr lang="ar-JO" b="1" dirty="0" smtClean="0"/>
              <a:t>ويلاحظ ان الفكر الاستراتيجي ومايملكه من قاعدة معرفية يساهم في بناء واختيار هذه الانظمة عند الحاجة لها في صناعة واتخاذ القرار ات الاستراتيجيه في المنظمة</a:t>
            </a:r>
            <a:endParaRPr lang="en-US" b="1" dirty="0"/>
          </a:p>
        </p:txBody>
      </p:sp>
      <p:sp>
        <p:nvSpPr>
          <p:cNvPr id="11" name="TextBox 10"/>
          <p:cNvSpPr txBox="1"/>
          <p:nvPr/>
        </p:nvSpPr>
        <p:spPr>
          <a:xfrm>
            <a:off x="5328084" y="2307308"/>
            <a:ext cx="1116124" cy="369332"/>
          </a:xfrm>
          <a:prstGeom prst="rect">
            <a:avLst/>
          </a:prstGeom>
          <a:noFill/>
        </p:spPr>
        <p:txBody>
          <a:bodyPr wrap="square" rtlCol="0">
            <a:spAutoFit/>
          </a:bodyPr>
          <a:lstStyle/>
          <a:p>
            <a:r>
              <a:rPr lang="en-US" dirty="0" smtClean="0"/>
              <a:t>GAIS</a:t>
            </a:r>
            <a:endParaRPr lang="en-US" dirty="0"/>
          </a:p>
        </p:txBody>
      </p:sp>
      <p:sp>
        <p:nvSpPr>
          <p:cNvPr id="12" name="TextBox 11"/>
          <p:cNvSpPr txBox="1"/>
          <p:nvPr/>
        </p:nvSpPr>
        <p:spPr>
          <a:xfrm>
            <a:off x="5580112" y="3309377"/>
            <a:ext cx="720080" cy="369332"/>
          </a:xfrm>
          <a:prstGeom prst="rect">
            <a:avLst/>
          </a:prstGeom>
          <a:noFill/>
        </p:spPr>
        <p:txBody>
          <a:bodyPr wrap="square" rtlCol="0">
            <a:spAutoFit/>
          </a:bodyPr>
          <a:lstStyle/>
          <a:p>
            <a:r>
              <a:rPr lang="en-US" dirty="0" smtClean="0"/>
              <a:t>NNIS</a:t>
            </a:r>
            <a:endParaRPr lang="en-US" dirty="0"/>
          </a:p>
        </p:txBody>
      </p:sp>
      <p:sp>
        <p:nvSpPr>
          <p:cNvPr id="13" name="TextBox 12"/>
          <p:cNvSpPr txBox="1"/>
          <p:nvPr/>
        </p:nvSpPr>
        <p:spPr>
          <a:xfrm>
            <a:off x="7071529" y="3909541"/>
            <a:ext cx="648072" cy="369332"/>
          </a:xfrm>
          <a:prstGeom prst="rect">
            <a:avLst/>
          </a:prstGeom>
          <a:noFill/>
        </p:spPr>
        <p:txBody>
          <a:bodyPr wrap="square" rtlCol="0">
            <a:spAutoFit/>
          </a:bodyPr>
          <a:lstStyle/>
          <a:p>
            <a:r>
              <a:rPr lang="en-US" dirty="0" smtClean="0"/>
              <a:t>ES</a:t>
            </a:r>
            <a:endParaRPr lang="en-US" dirty="0"/>
          </a:p>
        </p:txBody>
      </p:sp>
    </p:spTree>
    <p:extLst>
      <p:ext uri="{BB962C8B-B14F-4D97-AF65-F5344CB8AC3E}">
        <p14:creationId xmlns:p14="http://schemas.microsoft.com/office/powerpoint/2010/main" val="2627055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1800" y="188640"/>
            <a:ext cx="6264696" cy="400110"/>
          </a:xfrm>
          <a:prstGeom prst="rect">
            <a:avLst/>
          </a:prstGeom>
          <a:noFill/>
        </p:spPr>
        <p:txBody>
          <a:bodyPr wrap="square" rtlCol="0">
            <a:spAutoFit/>
          </a:bodyPr>
          <a:lstStyle/>
          <a:p>
            <a:pPr algn="r"/>
            <a:r>
              <a:rPr lang="ar-JO" sz="2000" b="1" dirty="0" smtClean="0">
                <a:solidFill>
                  <a:srgbClr val="00B050"/>
                </a:solidFill>
              </a:rPr>
              <a:t>2- دور        في تعزيز الفكر الاستراتيجي؟</a:t>
            </a:r>
            <a:endParaRPr lang="en-US" sz="2000" b="1" dirty="0">
              <a:solidFill>
                <a:srgbClr val="00B050"/>
              </a:solidFill>
            </a:endParaRPr>
          </a:p>
        </p:txBody>
      </p:sp>
      <p:sp>
        <p:nvSpPr>
          <p:cNvPr id="3" name="TextBox 2"/>
          <p:cNvSpPr txBox="1"/>
          <p:nvPr/>
        </p:nvSpPr>
        <p:spPr>
          <a:xfrm>
            <a:off x="323528" y="980728"/>
            <a:ext cx="8712968" cy="2031325"/>
          </a:xfrm>
          <a:prstGeom prst="rect">
            <a:avLst/>
          </a:prstGeom>
          <a:noFill/>
        </p:spPr>
        <p:txBody>
          <a:bodyPr wrap="square" rtlCol="0">
            <a:spAutoFit/>
          </a:bodyPr>
          <a:lstStyle/>
          <a:p>
            <a:pPr algn="r"/>
            <a:r>
              <a:rPr lang="ar-JO" b="1" dirty="0" smtClean="0"/>
              <a:t>يلاحظ ان الفكر والعقل الانساني يحتاج الى تغيير وتطوير مستمر واضافات تتناسب مع المتغيرات العالمية الجديدية التي تتسم السرعة في التعامل وارتفاع نسبة عدم التاكد وانخفاض الدقة للحصول على المعلومات ومعالجتها وبذلك اصبحت الحاجة الى اسناد العقول الالكترونية مطلبا اساسيا  لمنظومة العقل الانساني من خلال تعزيزه بنظم معلومات ستراتيجيه والمشار اليها سابقا للاستفادة من مخرجاتها كمعلومات ذات بعد ستراتيجي باعتبارها نظم محوسبة تراعي مستويات المنظمة الادارية والوظيفية ويحدث تغييرات جوهرية في الاهداف والعمليات والانتاج والخدمات او في العلاقات البيئيه للمنظمة للحصول على موقع جديد للمنافسة ويركز على مشاكل صناعة القرار ات بعيدة المدى عبر تنقيبه عن المعلومات التي تخص سوق محدد وزبائن  من خلال تحليل اتجاهاتهم واذواقهم وتفضيلاتهم</a:t>
            </a:r>
            <a:r>
              <a:rPr lang="ar-JO" dirty="0" smtClean="0"/>
              <a:t>.</a:t>
            </a:r>
            <a:endParaRPr lang="en-US" dirty="0"/>
          </a:p>
        </p:txBody>
      </p:sp>
      <p:sp>
        <p:nvSpPr>
          <p:cNvPr id="4" name="TextBox 3"/>
          <p:cNvSpPr txBox="1"/>
          <p:nvPr/>
        </p:nvSpPr>
        <p:spPr>
          <a:xfrm>
            <a:off x="7769015" y="200240"/>
            <a:ext cx="648072" cy="400110"/>
          </a:xfrm>
          <a:prstGeom prst="rect">
            <a:avLst/>
          </a:prstGeom>
          <a:noFill/>
        </p:spPr>
        <p:txBody>
          <a:bodyPr wrap="square" rtlCol="0">
            <a:spAutoFit/>
          </a:bodyPr>
          <a:lstStyle/>
          <a:p>
            <a:r>
              <a:rPr lang="en-US" sz="2000" b="1" dirty="0" smtClean="0">
                <a:solidFill>
                  <a:srgbClr val="00B050"/>
                </a:solidFill>
              </a:rPr>
              <a:t>SIS</a:t>
            </a:r>
            <a:endParaRPr lang="en-US" sz="2000" b="1" dirty="0">
              <a:solidFill>
                <a:srgbClr val="00B050"/>
              </a:solidFill>
            </a:endParaRPr>
          </a:p>
        </p:txBody>
      </p:sp>
    </p:spTree>
    <p:extLst>
      <p:ext uri="{BB962C8B-B14F-4D97-AF65-F5344CB8AC3E}">
        <p14:creationId xmlns:p14="http://schemas.microsoft.com/office/powerpoint/2010/main" val="4005650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495</Words>
  <Application>Microsoft Office PowerPoint</Application>
  <PresentationFormat>On-screen Show (4:3)</PresentationFormat>
  <Paragraphs>23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7</cp:revision>
  <dcterms:created xsi:type="dcterms:W3CDTF">2020-03-20T15:42:47Z</dcterms:created>
  <dcterms:modified xsi:type="dcterms:W3CDTF">2020-03-20T16:39:31Z</dcterms:modified>
</cp:coreProperties>
</file>