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0E8095-43C9-4C40-A50B-6674880359E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1156028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0E8095-43C9-4C40-A50B-6674880359E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380079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0E8095-43C9-4C40-A50B-6674880359E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4154784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0E8095-43C9-4C40-A50B-6674880359E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1152647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0E8095-43C9-4C40-A50B-6674880359E2}"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504884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0E8095-43C9-4C40-A50B-6674880359E2}"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314185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0E8095-43C9-4C40-A50B-6674880359E2}" type="datetimeFigureOut">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186498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0E8095-43C9-4C40-A50B-6674880359E2}" type="datetimeFigureOut">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374957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0E8095-43C9-4C40-A50B-6674880359E2}" type="datetimeFigureOut">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16579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0E8095-43C9-4C40-A50B-6674880359E2}"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3410982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0E8095-43C9-4C40-A50B-6674880359E2}"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317C7-3C9E-43E2-9E29-15622D609AD3}" type="slidenum">
              <a:rPr lang="en-US" smtClean="0"/>
              <a:t>‹#›</a:t>
            </a:fld>
            <a:endParaRPr lang="en-US"/>
          </a:p>
        </p:txBody>
      </p:sp>
    </p:spTree>
    <p:extLst>
      <p:ext uri="{BB962C8B-B14F-4D97-AF65-F5344CB8AC3E}">
        <p14:creationId xmlns:p14="http://schemas.microsoft.com/office/powerpoint/2010/main" val="366871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E8095-43C9-4C40-A50B-6674880359E2}" type="datetimeFigureOut">
              <a:rPr lang="en-US" smtClean="0"/>
              <a:t>3/19/2020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17C7-3C9E-43E2-9E29-15622D609AD3}" type="slidenum">
              <a:rPr lang="en-US" smtClean="0"/>
              <a:t>‹#›</a:t>
            </a:fld>
            <a:endParaRPr lang="en-US"/>
          </a:p>
        </p:txBody>
      </p:sp>
    </p:spTree>
    <p:extLst>
      <p:ext uri="{BB962C8B-B14F-4D97-AF65-F5344CB8AC3E}">
        <p14:creationId xmlns:p14="http://schemas.microsoft.com/office/powerpoint/2010/main" val="2968820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5904656"/>
          </a:xfrm>
        </p:spPr>
        <p:txBody>
          <a:bodyPr>
            <a:noAutofit/>
          </a:bodyPr>
          <a:lstStyle/>
          <a:p>
            <a:pPr algn="r"/>
            <a:r>
              <a:rPr lang="ar-JO" sz="2000" dirty="0"/>
              <a:t/>
            </a:r>
            <a:br>
              <a:rPr lang="ar-JO" sz="2000" dirty="0"/>
            </a:br>
            <a:r>
              <a:rPr lang="ar-JO" sz="2000" dirty="0" smtClean="0"/>
              <a:t/>
            </a:r>
            <a:br>
              <a:rPr lang="ar-JO" sz="2000" dirty="0" smtClean="0"/>
            </a:br>
            <a:r>
              <a:rPr lang="ar-JO" sz="2000" u="sng" dirty="0" smtClean="0"/>
              <a:t>المحاضرة الثالثة</a:t>
            </a:r>
            <a:r>
              <a:rPr lang="ar-JO" sz="2000" dirty="0"/>
              <a:t/>
            </a:r>
            <a:br>
              <a:rPr lang="ar-JO" sz="2000" dirty="0"/>
            </a:br>
            <a:r>
              <a:rPr lang="ar-JO" sz="2000" dirty="0" smtClean="0"/>
              <a:t/>
            </a:r>
            <a:br>
              <a:rPr lang="ar-JO" sz="2000" dirty="0" smtClean="0"/>
            </a:br>
            <a:r>
              <a:rPr lang="ar-JO" sz="2000" u="sng" dirty="0" smtClean="0">
                <a:solidFill>
                  <a:srgbClr val="FF0000"/>
                </a:solidFill>
              </a:rPr>
              <a:t>فاعلية نظم المعلومات الاستراتيجية وابعادها</a:t>
            </a:r>
            <a:r>
              <a:rPr lang="ar-JO" sz="2000" u="sng" dirty="0"/>
              <a:t/>
            </a:r>
            <a:br>
              <a:rPr lang="ar-JO" sz="2000" u="sng" dirty="0"/>
            </a:br>
            <a:r>
              <a:rPr lang="ar-JO" sz="2000" dirty="0"/>
              <a:t/>
            </a:r>
            <a:br>
              <a:rPr lang="ar-JO" sz="2000" dirty="0"/>
            </a:br>
            <a:r>
              <a:rPr lang="ar-IQ" sz="2000" dirty="0" smtClean="0"/>
              <a:t> والمداخل الاساسية لتحديد مفاهيمه والعلاقة</a:t>
            </a:r>
            <a:r>
              <a:rPr lang="en-US" sz="2000" dirty="0" smtClean="0"/>
              <a:t>SIS</a:t>
            </a:r>
            <a:r>
              <a:rPr lang="ar-JO" sz="2000" dirty="0" smtClean="0"/>
              <a:t>السؤال( تكلم وبشكل مفصل عن مفهوم فاعلية </a:t>
            </a:r>
            <a:r>
              <a:rPr lang="ar-JO" sz="2000" dirty="0"/>
              <a:t/>
            </a:r>
            <a:br>
              <a:rPr lang="ar-JO" sz="2000" dirty="0"/>
            </a:br>
            <a:r>
              <a:rPr lang="ar-IQ" sz="2000" dirty="0" smtClean="0"/>
              <a:t>          بينه وبين الكفاءة والمقاييس البديلة لقياسه )</a:t>
            </a:r>
            <a:r>
              <a:rPr lang="ar-IQ" sz="2000" dirty="0"/>
              <a:t/>
            </a:r>
            <a:br>
              <a:rPr lang="ar-IQ" sz="2000" dirty="0"/>
            </a:br>
            <a:r>
              <a:rPr lang="ar-IQ" sz="2000" dirty="0" smtClean="0"/>
              <a:t/>
            </a:r>
            <a:br>
              <a:rPr lang="ar-IQ" sz="2000" dirty="0" smtClean="0"/>
            </a:br>
            <a:r>
              <a:rPr lang="ar-IQ" sz="2000" dirty="0" smtClean="0"/>
              <a:t>تؤكد نظم المعلومات الاستراتيجية ضرورة اعتماد نوعين من مقاييس الأداء هما(الكفاءة والفاعلية)لتقييم وتقويم اداء النظام في المنظمة . اذ يفترض تحقيق المستوى المطلوب من الفاعلية بأقصى حد ممكن من الكفاءة للوصول الى النجاح .لأن فشل المنظمات الفاعلة ناجم عن انخفاض كفاءتها .</a:t>
            </a:r>
            <a:r>
              <a:rPr lang="ar-IQ" sz="2000" dirty="0"/>
              <a:t/>
            </a:r>
            <a:br>
              <a:rPr lang="ar-IQ" sz="2000" dirty="0"/>
            </a:br>
            <a:r>
              <a:rPr lang="ar-IQ" sz="2000" dirty="0" smtClean="0"/>
              <a:t>وتنبع أهمية فاعلية النظام لما يحققه من بناء ميزتين استراتيجية وتنافسية مستدامة وأستثمار الذكاء الاصطناعي لتحقيق الريادة الاستراتيجية . فبالقدر الذي تتصاعد فيه فاعلية النظام تزداد قدرة الادارة ليس على المحافظة لمستويات الاداء الحالية للمنظمة فحسب وانما اتخاذ القرارات الاستراتيجية التي تمكنها من توظيف القدرات وتحقيق الميزة التنافسية المستدامة .</a:t>
            </a:r>
            <a:r>
              <a:rPr lang="ar-JO" sz="2000" dirty="0" smtClean="0"/>
              <a:t/>
            </a:r>
            <a:br>
              <a:rPr lang="ar-JO" sz="2000" dirty="0" smtClean="0"/>
            </a:br>
            <a:r>
              <a:rPr lang="ar-JO" sz="2000" dirty="0"/>
              <a:t/>
            </a:r>
            <a:br>
              <a:rPr lang="ar-JO" sz="2000" dirty="0"/>
            </a:br>
            <a:r>
              <a:rPr lang="ar-JO" sz="2000" dirty="0" smtClean="0"/>
              <a:t/>
            </a:r>
            <a:br>
              <a:rPr lang="ar-JO" sz="2000" dirty="0" smtClean="0"/>
            </a:br>
            <a:r>
              <a:rPr lang="ar-JO" sz="2000" dirty="0"/>
              <a:t/>
            </a:r>
            <a:br>
              <a:rPr lang="ar-JO" sz="2000" dirty="0"/>
            </a:br>
            <a:r>
              <a:rPr lang="ar-JO" sz="2000" dirty="0" smtClean="0"/>
              <a:t/>
            </a:r>
            <a:br>
              <a:rPr lang="ar-JO" sz="2000" dirty="0" smtClean="0"/>
            </a:br>
            <a:r>
              <a:rPr lang="ar-JO" sz="2000" dirty="0"/>
              <a:t/>
            </a:r>
            <a:br>
              <a:rPr lang="ar-JO" sz="2000" dirty="0"/>
            </a:br>
            <a:endParaRPr lang="en-US" sz="2000" dirty="0"/>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766225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6048671"/>
          </a:xfrm>
        </p:spPr>
        <p:txBody>
          <a:bodyPr>
            <a:normAutofit fontScale="90000"/>
          </a:bodyPr>
          <a:lstStyle/>
          <a:p>
            <a:pPr algn="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sz="2000" b="1" dirty="0" smtClean="0">
                <a:solidFill>
                  <a:srgbClr val="92D050"/>
                </a:solidFill>
              </a:rPr>
              <a:t>* </a:t>
            </a:r>
            <a:r>
              <a:rPr lang="ar-IQ" sz="2000" b="1" dirty="0" smtClean="0">
                <a:solidFill>
                  <a:srgbClr val="00B050"/>
                </a:solidFill>
              </a:rPr>
              <a:t>مفهوم فاعلية نظم المعلومات الاستراتيجية ....</a:t>
            </a:r>
            <a:r>
              <a:rPr lang="ar-IQ" b="1" dirty="0" smtClean="0">
                <a:solidFill>
                  <a:srgbClr val="92D050"/>
                </a:solidFill>
              </a:rPr>
              <a:t/>
            </a:r>
            <a:br>
              <a:rPr lang="ar-IQ" b="1" dirty="0" smtClean="0">
                <a:solidFill>
                  <a:srgbClr val="92D050"/>
                </a:solidFill>
              </a:rPr>
            </a:br>
            <a:r>
              <a:rPr lang="ar-IQ" sz="2000" b="1" dirty="0" smtClean="0"/>
              <a:t>أرتكز المفهوم على خمسة مداخل اساسية لتحديده وكما يلي :- </a:t>
            </a:r>
            <a:r>
              <a:rPr lang="ar-IQ" b="1" dirty="0" smtClean="0"/>
              <a:t/>
            </a:r>
            <a:br>
              <a:rPr lang="ar-IQ" b="1" dirty="0" smtClean="0"/>
            </a:br>
            <a:r>
              <a:rPr lang="ar-IQ" sz="2000" b="1" dirty="0" smtClean="0"/>
              <a:t>1- مدخل الهدف ( المخرجات ) ... ويمثل المدى الذي من خلاله يتمكن النظام من بلوغ أهدافه .</a:t>
            </a:r>
            <a:r>
              <a:rPr lang="ar-IQ" b="1" dirty="0" smtClean="0"/>
              <a:t/>
            </a:r>
            <a:br>
              <a:rPr lang="ar-IQ" b="1" dirty="0" smtClean="0"/>
            </a:br>
            <a:r>
              <a:rPr lang="ar-IQ" sz="2000" b="1" dirty="0" smtClean="0"/>
              <a:t>2- مدخل الموارد ( المدخلات ) ... ويمثل قدرة المنظمة على استغلال البيئة في الحصول على الموارد </a:t>
            </a:r>
            <a:r>
              <a:rPr lang="ar-IQ" b="1" dirty="0"/>
              <a:t/>
            </a:r>
            <a:br>
              <a:rPr lang="ar-IQ" b="1" dirty="0"/>
            </a:br>
            <a:r>
              <a:rPr lang="ar-IQ" sz="2000" b="1" dirty="0" smtClean="0"/>
              <a:t>                                             النادرة .</a:t>
            </a:r>
            <a:r>
              <a:rPr lang="ar-IQ" dirty="0"/>
              <a:t/>
            </a:r>
            <a:br>
              <a:rPr lang="ar-IQ" dirty="0"/>
            </a:br>
            <a:r>
              <a:rPr lang="ar-IQ" sz="2000" dirty="0" smtClean="0"/>
              <a:t>3- </a:t>
            </a:r>
            <a:r>
              <a:rPr lang="ar-IQ" sz="2000" b="1" dirty="0" smtClean="0"/>
              <a:t>المدخل الايكولوجي (رضى المشتركين )... ويختص بالمشتركين صانعو القرارات الاستراتيجية والدرجة التي يلبي النظام حاجاتهم وتوقعاتهم ( عبر نظام فاعل).</a:t>
            </a:r>
            <a:r>
              <a:rPr lang="ar-IQ" dirty="0" smtClean="0"/>
              <a:t/>
            </a:r>
            <a:br>
              <a:rPr lang="ar-IQ" dirty="0" smtClean="0"/>
            </a:br>
            <a:r>
              <a:rPr lang="ar-IQ" sz="2000" dirty="0" smtClean="0"/>
              <a:t>4- </a:t>
            </a:r>
            <a:r>
              <a:rPr lang="ar-IQ" sz="2000" b="1" dirty="0" smtClean="0"/>
              <a:t>مدخل العمليات ... المدى الذي يتمتع به النظام بالصحة هو الذي يحدد مستوى فاعليته .</a:t>
            </a:r>
            <a:r>
              <a:rPr lang="ar-IQ" dirty="0"/>
              <a:t/>
            </a:r>
            <a:br>
              <a:rPr lang="ar-IQ" dirty="0"/>
            </a:br>
            <a:r>
              <a:rPr lang="ar-IQ" sz="2000" b="1" dirty="0" smtClean="0"/>
              <a:t>5- مدخل العدالة الاجتماعية ... هو مدخل معدل لاطار مدخل رضى المشتركين .</a:t>
            </a:r>
            <a:r>
              <a:rPr lang="ar-IQ" dirty="0" smtClean="0"/>
              <a:t/>
            </a:r>
            <a:br>
              <a:rPr lang="ar-IQ" dirty="0" smtClean="0"/>
            </a:br>
            <a:r>
              <a:rPr lang="ar-IQ" sz="2000" b="1" dirty="0" smtClean="0"/>
              <a:t>وعلى ضوء ذلك يمكن أن نحدد مفهوم نظام المعلومات الاستراتيجية بأنه( القياس لقدرة النظام على توليد المخرجات بالخصائص المطلوبة والتي تسهم في ترشيد عمليات اتخاذ القرارات الاستراتيجية بشكل يحقق رضى المستفيدين من هذه المخرجات ).</a:t>
            </a:r>
            <a:r>
              <a:rPr lang="ar-IQ" dirty="0"/>
              <a:t/>
            </a:r>
            <a:br>
              <a:rPr lang="ar-IQ" dirty="0"/>
            </a:br>
            <a:r>
              <a:rPr lang="ar-IQ" sz="2000" b="1" dirty="0" smtClean="0">
                <a:solidFill>
                  <a:srgbClr val="00B050"/>
                </a:solidFill>
              </a:rPr>
              <a:t>*العلاقة بين كفاءة وفاعلية النظام </a:t>
            </a:r>
            <a:r>
              <a:rPr lang="ar-IQ" sz="2000" b="1" dirty="0" smtClean="0"/>
              <a:t>....</a:t>
            </a:r>
            <a:r>
              <a:rPr lang="ar-IQ" dirty="0" smtClean="0"/>
              <a:t/>
            </a:r>
            <a:br>
              <a:rPr lang="ar-IQ" dirty="0" smtClean="0"/>
            </a:br>
            <a:r>
              <a:rPr lang="ar-IQ" sz="2000" b="1" dirty="0" smtClean="0"/>
              <a:t>الكفاءة تعني انجاز الأشياء على نحو صحيح في حين الفاعلية تعني انجاز الأشياء الصحيحة . ولغرض تحقيق فاعلية النظام في تقديم مخرجات عالية الجودة من المعلومات المناسبة والتي تتناسب مع حاجات وتوقعات المستفيدين لابد من مدخلات عالية الجودة تمثل الكفاءة في اختيارها والاداء وتطوير القدرات لكي نقول أن النظام فاعل .</a:t>
            </a:r>
            <a:r>
              <a:rPr lang="ar-IQ" dirty="0"/>
              <a:t/>
            </a:r>
            <a:br>
              <a:rPr lang="ar-IQ" dirty="0"/>
            </a:br>
            <a:r>
              <a:rPr lang="ar-IQ" dirty="0" smtClean="0"/>
              <a:t/>
            </a:r>
            <a:br>
              <a:rPr lang="ar-IQ" dirty="0" smtClean="0"/>
            </a:br>
            <a:r>
              <a:rPr lang="ar-IQ" dirty="0"/>
              <a:t/>
            </a:r>
            <a:br>
              <a:rPr lang="ar-IQ" dirty="0"/>
            </a:br>
            <a:r>
              <a:rPr lang="ar-IQ" dirty="0" smtClean="0"/>
              <a:t/>
            </a:r>
            <a:br>
              <a:rPr lang="ar-IQ" dirty="0" smtClean="0"/>
            </a:br>
            <a:endParaRPr lang="en-US" dirty="0"/>
          </a:p>
        </p:txBody>
      </p:sp>
      <p:sp>
        <p:nvSpPr>
          <p:cNvPr id="3" name="Subtitle 2"/>
          <p:cNvSpPr>
            <a:spLocks noGrp="1"/>
          </p:cNvSpPr>
          <p:nvPr>
            <p:ph type="subTitle" idx="1"/>
          </p:nvPr>
        </p:nvSpPr>
        <p:spPr/>
        <p:txBody>
          <a:bodyPr/>
          <a:lstStyle/>
          <a:p>
            <a:endParaRPr lang="ar-IQ" dirty="0" smtClean="0"/>
          </a:p>
          <a:p>
            <a:endParaRPr lang="en-US" dirty="0">
              <a:solidFill>
                <a:schemeClr val="tx1"/>
              </a:solidFill>
            </a:endParaRPr>
          </a:p>
        </p:txBody>
      </p:sp>
    </p:spTree>
    <p:extLst>
      <p:ext uri="{BB962C8B-B14F-4D97-AF65-F5344CB8AC3E}">
        <p14:creationId xmlns:p14="http://schemas.microsoft.com/office/powerpoint/2010/main" val="1787976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normAutofit fontScale="90000"/>
          </a:bodyPr>
          <a:lstStyle/>
          <a:p>
            <a:pPr algn="r"/>
            <a:r>
              <a:rPr lang="ar-IQ" dirty="0" smtClean="0"/>
              <a:t/>
            </a:r>
            <a:br>
              <a:rPr lang="ar-IQ" dirty="0" smtClean="0"/>
            </a:br>
            <a:r>
              <a:rPr lang="ar-IQ" dirty="0"/>
              <a:t/>
            </a:r>
            <a:br>
              <a:rPr lang="ar-IQ" dirty="0"/>
            </a:br>
            <a:r>
              <a:rPr lang="ar-IQ" dirty="0"/>
              <a:t/>
            </a:r>
            <a:br>
              <a:rPr lang="ar-IQ" dirty="0"/>
            </a:br>
            <a:r>
              <a:rPr lang="ar-IQ" sz="2000" b="1" dirty="0" smtClean="0">
                <a:solidFill>
                  <a:srgbClr val="00B050"/>
                </a:solidFill>
              </a:rPr>
              <a:t>المقاييس البديلة لقياس فاعلية نظام المعلومات الاستراتيجية </a:t>
            </a:r>
            <a:r>
              <a:rPr lang="ar-IQ" sz="2000" b="1" dirty="0" smtClean="0"/>
              <a:t>...</a:t>
            </a:r>
            <a:r>
              <a:rPr lang="ar-IQ" dirty="0"/>
              <a:t/>
            </a:r>
            <a:br>
              <a:rPr lang="ar-IQ" dirty="0"/>
            </a:br>
            <a:r>
              <a:rPr lang="ar-IQ" sz="2000" b="1" dirty="0" smtClean="0"/>
              <a:t>1- مقياس قيمة المعلومات .... قياس مدى الطلب المتوقع على المعلومات من المستفيدين ومقدار استعدادهم </a:t>
            </a:r>
            <a:r>
              <a:rPr lang="ar-IQ" dirty="0" smtClean="0"/>
              <a:t/>
            </a:r>
            <a:br>
              <a:rPr lang="ar-IQ" dirty="0" smtClean="0"/>
            </a:br>
            <a:r>
              <a:rPr lang="ar-IQ" sz="2000" b="1" dirty="0" smtClean="0"/>
              <a:t>                                        للدفع نظير حصولهم عليها .</a:t>
            </a:r>
            <a:r>
              <a:rPr lang="ar-IQ" dirty="0"/>
              <a:t/>
            </a:r>
            <a:br>
              <a:rPr lang="ar-IQ" dirty="0"/>
            </a:br>
            <a:r>
              <a:rPr lang="ar-IQ" sz="2000" b="1" dirty="0" smtClean="0"/>
              <a:t>2- مقياس الاداء الفردي للمستفيد...  وجود علاقة مباشرة بين خصائص المعلومات التي يوفرها النظام وبين</a:t>
            </a:r>
            <a:r>
              <a:rPr lang="ar-IQ" dirty="0" smtClean="0"/>
              <a:t/>
            </a:r>
            <a:br>
              <a:rPr lang="ar-IQ" dirty="0" smtClean="0"/>
            </a:br>
            <a:r>
              <a:rPr lang="ar-IQ" sz="2000" b="1" dirty="0"/>
              <a:t> </a:t>
            </a:r>
            <a:r>
              <a:rPr lang="ar-IQ" sz="2000" b="1" dirty="0" smtClean="0"/>
              <a:t>                                                الاداء الفردي لمتخذي القرارات ليتميز عن الآخرين .                          3- مقياس الأداء المنظمي ... وجود علاقة غير مباشرة بين الأداء المنظمي وبين المعلومات المتاحة من النظام                                       حيث أن عدم توافر المعلومات بالخصائص المطلوبة ينعكس سلباً على القرارات                                         الاستراتيجية ليؤدي تراجع في مستوى أداء المنظمة .       </a:t>
            </a:r>
            <a:r>
              <a:rPr lang="ar-IQ" b="1" dirty="0" smtClean="0"/>
              <a:t>             </a:t>
            </a:r>
            <a:r>
              <a:rPr lang="ar-IQ" sz="2000" b="1" dirty="0" smtClean="0"/>
              <a:t>4- مقياس استخدام النظام ... وجود علاقة مباشرة بين مستوى استخدام النظام وبين فاعليته فدرجة الاستخدام                                        وتكرار ه يعدان الدالة لهذه الفاعلية.</a:t>
            </a:r>
            <a:r>
              <a:rPr lang="ar-IQ" b="1" dirty="0" smtClean="0"/>
              <a:t>        </a:t>
            </a:r>
            <a:r>
              <a:rPr lang="ar-IQ" dirty="0" smtClean="0"/>
              <a:t/>
            </a:r>
            <a:br>
              <a:rPr lang="ar-IQ" dirty="0" smtClean="0"/>
            </a:br>
            <a:r>
              <a:rPr lang="ar-IQ" sz="2000" b="1" dirty="0" smtClean="0"/>
              <a:t>5- مقياس رضا المستفيد ... وجود علاقة مباشرة بين فاعلية النظام ورضا المستفيد من خلال تلبية احتياجاته</a:t>
            </a:r>
            <a:r>
              <a:rPr lang="ar-IQ" dirty="0"/>
              <a:t/>
            </a:r>
            <a:br>
              <a:rPr lang="ar-IQ" dirty="0"/>
            </a:br>
            <a:r>
              <a:rPr lang="ar-IQ" sz="2000" b="1" dirty="0" smtClean="0"/>
              <a:t>                                     من المعلومات .</a:t>
            </a:r>
            <a:r>
              <a:rPr lang="ar-IQ" dirty="0" smtClean="0"/>
              <a:t/>
            </a:r>
            <a:br>
              <a:rPr lang="ar-IQ" dirty="0" smtClean="0"/>
            </a:br>
            <a:r>
              <a:rPr lang="ar-IQ" dirty="0"/>
              <a:t/>
            </a:r>
            <a:br>
              <a:rPr lang="ar-IQ" dirty="0"/>
            </a:br>
            <a:r>
              <a:rPr lang="ar-IQ" dirty="0" smtClean="0"/>
              <a:t/>
            </a:r>
            <a:br>
              <a:rPr lang="ar-IQ" dirty="0" smtClean="0"/>
            </a:br>
            <a:endParaRPr lang="en-US" dirty="0"/>
          </a:p>
        </p:txBody>
      </p:sp>
    </p:spTree>
    <p:extLst>
      <p:ext uri="{BB962C8B-B14F-4D97-AF65-F5344CB8AC3E}">
        <p14:creationId xmlns:p14="http://schemas.microsoft.com/office/powerpoint/2010/main" val="2356520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0</Words>
  <Application>Microsoft Office PowerPoint</Application>
  <PresentationFormat>On-screen Show (4:3)</PresentationFormat>
  <Paragraphs>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  المحاضرة الثالثة  فاعلية نظم المعلومات الاستراتيجية وابعادها   والمداخل الاساسية لتحديد مفاهيمه والعلاقةSISالسؤال( تكلم وبشكل مفصل عن مفهوم فاعلية            بينه وبين الكفاءة والمقاييس البديلة لقياسه )  تؤكد نظم المعلومات الاستراتيجية ضرورة اعتماد نوعين من مقاييس الأداء هما(الكفاءة والفاعلية)لتقييم وتقويم اداء النظام في المنظمة . اذ يفترض تحقيق المستوى المطلوب من الفاعلية بأقصى حد ممكن من الكفاءة للوصول الى النجاح .لأن فشل المنظمات الفاعلة ناجم عن انخفاض كفاءتها . وتنبع أهمية فاعلية النظام لما يحققه من بناء ميزتين استراتيجية وتنافسية مستدامة وأستثمار الذكاء الاصطناعي لتحقيق الريادة الاستراتيجية . فبالقدر الذي تتصاعد فيه فاعلية النظام تزداد قدرة الادارة ليس على المحافظة لمستويات الاداء الحالية للمنظمة فحسب وانما اتخاذ القرارات الاستراتيجية التي تمكنها من توظيف القدرات وتحقيق الميزة التنافسية المستدامة .      </vt:lpstr>
      <vt:lpstr>    * مفهوم فاعلية نظم المعلومات الاستراتيجية .... أرتكز المفهوم على خمسة مداخل اساسية لتحديده وكما يلي :-  1- مدخل الهدف ( المخرجات ) ... ويمثل المدى الذي من خلاله يتمكن النظام من بلوغ أهدافه . 2- مدخل الموارد ( المدخلات ) ... ويمثل قدرة المنظمة على استغلال البيئة في الحصول على الموارد                                               النادرة . 3- المدخل الايكولوجي (رضى المشتركين )... ويختص بالمشتركين صانعو القرارات الاستراتيجية والدرجة التي يلبي النظام حاجاتهم وتوقعاتهم ( عبر نظام فاعل). 4- مدخل العمليات ... المدى الذي يتمتع به النظام بالصحة هو الذي يحدد مستوى فاعليته . 5- مدخل العدالة الاجتماعية ... هو مدخل معدل لاطار مدخل رضى المشتركين . وعلى ضوء ذلك يمكن أن نحدد مفهوم نظام المعلومات الاستراتيجية بأنه( القياس لقدرة النظام على توليد المخرجات بالخصائص المطلوبة والتي تسهم في ترشيد عمليات اتخاذ القرارات الاستراتيجية بشكل يحقق رضى المستفيدين من هذه المخرجات ). *العلاقة بين كفاءة وفاعلية النظام .... الكفاءة تعني انجاز الأشياء على نحو صحيح في حين الفاعلية تعني انجاز الأشياء الصحيحة . ولغرض تحقيق فاعلية النظام في تقديم مخرجات عالية الجودة من المعلومات المناسبة والتي تتناسب مع حاجات وتوقعات المستفيدين لابد من مدخلات عالية الجودة تمثل الكفاءة في اختيارها والاداء وتطوير القدرات لكي نقول أن النظام فاعل .    </vt:lpstr>
      <vt:lpstr>   المقاييس البديلة لقياس فاعلية نظام المعلومات الاستراتيجية ... 1- مقياس قيمة المعلومات .... قياس مدى الطلب المتوقع على المعلومات من المستفيدين ومقدار استعدادهم                                          للدفع نظير حصولهم عليها . 2- مقياس الاداء الفردي للمستفيد...  وجود علاقة مباشرة بين خصائص المعلومات التي يوفرها النظام وبين                                                  الاداء الفردي لمتخذي القرارات ليتميز عن الآخرين .                          3- مقياس الأداء المنظمي ... وجود علاقة غير مباشرة بين الأداء المنظمي وبين المعلومات المتاحة من النظام                                       حيث أن عدم توافر المعلومات بالخصائص المطلوبة ينعكس سلباً على القرارات                                         الاستراتيجية ليؤدي تراجع في مستوى أداء المنظمة .                    4- مقياس استخدام النظام ... وجود علاقة مباشرة بين مستوى استخدام النظام وبين فاعليته فدرجة الاستخدام                                        وتكرار ه يعدان الدالة لهذه الفاعلية.         5- مقياس رضا المستفيد ... وجود علاقة مباشرة بين فاعلية النظام ورضا المستفيد من خلال تلبية احتياجاته                                      من المعلومات .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فاعلية نظم المعلومات الاستراتيجية وابعادها   والمداخل الاساسية لتحديد مفاهيمه والعلاقةSISالسؤال( تكلم وبشكل مفصل عن مفهوم فاعلية            بينه وبين الكفاءة والمقاييس البديلة لقياسه )  تؤكد نظم</dc:title>
  <dc:creator>DR.Ahmed Saker 2o1O</dc:creator>
  <cp:lastModifiedBy>DR.Ahmed Saker 2o1O</cp:lastModifiedBy>
  <cp:revision>10</cp:revision>
  <dcterms:created xsi:type="dcterms:W3CDTF">2020-03-19T08:33:01Z</dcterms:created>
  <dcterms:modified xsi:type="dcterms:W3CDTF">2020-03-19T11:20:08Z</dcterms:modified>
</cp:coreProperties>
</file>