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81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192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69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47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393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280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238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100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485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04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027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400EB-1C88-4A52-85D4-A0CC564DD5CC}" type="datetimeFigureOut">
              <a:rPr lang="ar-IQ" smtClean="0"/>
              <a:t>18/07/1441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8C7C6-E8A0-4F50-9B97-31FEC1AEAF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945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b="1" dirty="0" smtClean="0"/>
              <a:t>نظام الحصص </a:t>
            </a:r>
            <a:r>
              <a:rPr lang="ar-IQ" b="1" dirty="0" smtClean="0"/>
              <a:t>الموزعة (2)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b="1" dirty="0" smtClean="0"/>
              <a:t>استاذ المادة</a:t>
            </a:r>
          </a:p>
          <a:p>
            <a:r>
              <a:rPr lang="ar-IQ" sz="4000" b="1" dirty="0" smtClean="0"/>
              <a:t>د.مصطفى كامل</a:t>
            </a:r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val="179228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386217"/>
            <a:ext cx="103586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sz="3600" b="1" dirty="0">
                <a:solidFill>
                  <a:schemeClr val="accent1">
                    <a:lumMod val="50000"/>
                  </a:schemeClr>
                </a:solidFill>
                <a:latin typeface="Simplified Arabic" pitchFamily="2" charset="-78"/>
                <a:cs typeface="Simplified Arabic" pitchFamily="2" charset="-78"/>
              </a:rPr>
              <a:t>الدخل المحلي الصافي بسعر السوق = عوائد الافراد + عوائد الحكومة + العوائد غير </a:t>
            </a:r>
            <a:r>
              <a:rPr lang="ar-IQ" sz="36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2" charset="-78"/>
                <a:cs typeface="Simplified Arabic" pitchFamily="2" charset="-78"/>
              </a:rPr>
              <a:t>الموزعة</a:t>
            </a:r>
          </a:p>
          <a:p>
            <a:pPr algn="just" rtl="1"/>
            <a:endParaRPr lang="ar-IQ" sz="3600" b="1" dirty="0">
              <a:effectLst/>
              <a:cs typeface="Simplified Arabic" pitchFamily="2" charset="-78"/>
            </a:endParaRPr>
          </a:p>
          <a:p>
            <a:pPr algn="just" rtl="1"/>
            <a:r>
              <a:rPr lang="ar-IQ" sz="3600" b="1" dirty="0" smtClean="0">
                <a:cs typeface="Simplified Arabic" pitchFamily="2" charset="-78"/>
              </a:rPr>
              <a:t>لاحظ عزيزي الطالب هنا يظهر لنا الدخل بصيغته الصافية وليست الاجمالية، بسبب عدم تعرض النقود لعامل الاندثار.</a:t>
            </a:r>
          </a:p>
          <a:p>
            <a:pPr algn="just" rtl="1"/>
            <a:r>
              <a:rPr lang="ar-IQ" sz="3600" b="1" dirty="0" smtClean="0">
                <a:solidFill>
                  <a:srgbClr val="FF0000"/>
                </a:solidFill>
                <a:effectLst/>
                <a:cs typeface="Simplified Arabic" pitchFamily="2" charset="-78"/>
              </a:rPr>
              <a:t>ما يعني عدم الحاجة الى الاندثار في بيانات السؤال الخاص بتطبيق نظام الحصص الموزعة.</a:t>
            </a:r>
            <a:endParaRPr lang="en-US" sz="36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264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0753" y="1236092"/>
            <a:ext cx="10522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sz="3600" b="1" dirty="0">
                <a:solidFill>
                  <a:srgbClr val="0070C0"/>
                </a:solidFill>
                <a:latin typeface="Simplified Arabic" pitchFamily="2" charset="-78"/>
                <a:cs typeface="Simplified Arabic" pitchFamily="2" charset="-78"/>
              </a:rPr>
              <a:t>الدخل المحلي الصافي بسعر الكلفة = الدخل المحلي الصافي بسعر السوق – صافي الضرائب غير </a:t>
            </a:r>
            <a:r>
              <a:rPr lang="ar-IQ" sz="3600" b="1" dirty="0" smtClean="0">
                <a:solidFill>
                  <a:srgbClr val="0070C0"/>
                </a:solidFill>
                <a:latin typeface="Simplified Arabic" pitchFamily="2" charset="-78"/>
                <a:cs typeface="Simplified Arabic" pitchFamily="2" charset="-78"/>
              </a:rPr>
              <a:t>المباشرة</a:t>
            </a:r>
          </a:p>
          <a:p>
            <a:pPr algn="just" rtl="1"/>
            <a:endParaRPr lang="ar-IQ" sz="3600" b="1" dirty="0">
              <a:solidFill>
                <a:srgbClr val="0070C0"/>
              </a:solidFill>
              <a:effectLst/>
              <a:cs typeface="Simplified Arabic" pitchFamily="2" charset="-78"/>
            </a:endParaRPr>
          </a:p>
          <a:p>
            <a:pPr algn="just" rtl="1"/>
            <a:r>
              <a:rPr lang="ar-IQ" sz="3600" b="1" dirty="0" smtClean="0">
                <a:cs typeface="Simplified Arabic" pitchFamily="2" charset="-78"/>
              </a:rPr>
              <a:t>ويمكن أخذ بيانات صافي الضرائب غير المباشرة من معلومات الجواب عند فقرة عوائد حكومية.</a:t>
            </a:r>
          </a:p>
          <a:p>
            <a:pPr algn="just" rtl="1"/>
            <a:r>
              <a:rPr lang="ar-IQ" sz="3600" b="1" dirty="0" smtClean="0">
                <a:solidFill>
                  <a:srgbClr val="FF0000"/>
                </a:solidFill>
                <a:effectLst/>
                <a:cs typeface="Simplified Arabic" pitchFamily="2" charset="-78"/>
              </a:rPr>
              <a:t>يجب التمييز بين الضرائب المباشرة والضرائب غير المباشرة عند الحل.</a:t>
            </a:r>
            <a:endParaRPr lang="en-US" sz="36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4909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344" y="1154205"/>
            <a:ext cx="104951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sz="3600" b="1" dirty="0">
                <a:solidFill>
                  <a:schemeClr val="accent1">
                    <a:lumMod val="50000"/>
                  </a:schemeClr>
                </a:solidFill>
                <a:latin typeface="Simplified Arabic" pitchFamily="2" charset="-78"/>
                <a:cs typeface="Simplified Arabic" pitchFamily="2" charset="-78"/>
              </a:rPr>
              <a:t>الدخل القومي الصافي بسعر الكلفة (الدخل القومي) = الدخل المحلي الصافي بسعر الكلفة + صافي الدخول المحولة من </a:t>
            </a:r>
            <a:r>
              <a:rPr lang="ar-IQ" sz="36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2" charset="-78"/>
                <a:cs typeface="Simplified Arabic" pitchFamily="2" charset="-78"/>
              </a:rPr>
              <a:t>الخارج</a:t>
            </a:r>
          </a:p>
          <a:p>
            <a:pPr algn="just" rtl="1"/>
            <a:endParaRPr lang="ar-IQ" sz="3600" b="1" dirty="0">
              <a:effectLst/>
              <a:cs typeface="Simplified Arabic" pitchFamily="2" charset="-78"/>
            </a:endParaRPr>
          </a:p>
          <a:p>
            <a:pPr algn="just" rtl="1"/>
            <a:r>
              <a:rPr lang="ar-IQ" sz="3600" b="1" dirty="0" smtClean="0">
                <a:cs typeface="Simplified Arabic" pitchFamily="2" charset="-78"/>
              </a:rPr>
              <a:t>كما يمكن تغيير مفاصل المقياس تبعاً لاليات العمل الخاصة بالمقاييس في الفصل الثاني.</a:t>
            </a:r>
          </a:p>
          <a:p>
            <a:pPr algn="just" rtl="1"/>
            <a:r>
              <a:rPr lang="ar-IQ" sz="3600" b="1" dirty="0" smtClean="0">
                <a:solidFill>
                  <a:srgbClr val="FF0000"/>
                </a:solidFill>
                <a:effectLst/>
                <a:cs typeface="Simplified Arabic" pitchFamily="2" charset="-78"/>
              </a:rPr>
              <a:t>وفي هذه الحالة يجري الاستعانة بالمحولات ومن ثم مقياس ثابت من اجل اجراء المقارنة والحل السهل كما هو متبع.</a:t>
            </a:r>
            <a:endParaRPr lang="en-US" sz="36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642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156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Simplified Arabic</vt:lpstr>
      <vt:lpstr>Times New Roman</vt:lpstr>
      <vt:lpstr>Office Theme</vt:lpstr>
      <vt:lpstr>نظام الحصص الموزعة (2)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الحصص الموزعة</dc:title>
  <dc:creator>Adhm kamel</dc:creator>
  <cp:lastModifiedBy>Adhm kamel</cp:lastModifiedBy>
  <cp:revision>4</cp:revision>
  <dcterms:created xsi:type="dcterms:W3CDTF">2020-03-12T17:44:57Z</dcterms:created>
  <dcterms:modified xsi:type="dcterms:W3CDTF">2020-03-12T18:00:55Z</dcterms:modified>
</cp:coreProperties>
</file>