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18/07/1441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20814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18/07/1441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0192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18/07/1441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986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18/07/1441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0647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8400EB-1C88-4A52-85D4-A0CC564DD5CC}" type="datetimeFigureOut">
              <a:rPr lang="ar-IQ" smtClean="0"/>
              <a:t>18/07/1441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439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68400EB-1C88-4A52-85D4-A0CC564DD5CC}" type="datetimeFigureOut">
              <a:rPr lang="ar-IQ" smtClean="0"/>
              <a:t>18/07/1441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05280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68400EB-1C88-4A52-85D4-A0CC564DD5CC}" type="datetimeFigureOut">
              <a:rPr lang="ar-IQ" smtClean="0"/>
              <a:t>18/07/1441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36238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68400EB-1C88-4A52-85D4-A0CC564DD5CC}" type="datetimeFigureOut">
              <a:rPr lang="ar-IQ" smtClean="0"/>
              <a:t>18/07/1441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93100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400EB-1C88-4A52-85D4-A0CC564DD5CC}" type="datetimeFigureOut">
              <a:rPr lang="ar-IQ" smtClean="0"/>
              <a:t>18/07/1441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70485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18/07/1441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2904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18/07/1441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9502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400EB-1C88-4A52-85D4-A0CC564DD5CC}" type="datetimeFigureOut">
              <a:rPr lang="ar-IQ" smtClean="0"/>
              <a:t>18/07/1441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8C7C6-E8A0-4F50-9B97-31FEC1AEAFC2}" type="slidenum">
              <a:rPr lang="ar-IQ" smtClean="0"/>
              <a:t>‹#›</a:t>
            </a:fld>
            <a:endParaRPr lang="ar-IQ"/>
          </a:p>
        </p:txBody>
      </p:sp>
    </p:spTree>
    <p:extLst>
      <p:ext uri="{BB962C8B-B14F-4D97-AF65-F5344CB8AC3E}">
        <p14:creationId xmlns:p14="http://schemas.microsoft.com/office/powerpoint/2010/main" val="2129457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t>نظام الحصص </a:t>
            </a:r>
            <a:r>
              <a:rPr lang="ar-IQ" b="1" dirty="0" smtClean="0"/>
              <a:t>الموزعة (1)</a:t>
            </a:r>
            <a:endParaRPr lang="ar-IQ" b="1" dirty="0"/>
          </a:p>
        </p:txBody>
      </p:sp>
      <p:sp>
        <p:nvSpPr>
          <p:cNvPr id="3" name="Subtitle 2"/>
          <p:cNvSpPr>
            <a:spLocks noGrp="1"/>
          </p:cNvSpPr>
          <p:nvPr>
            <p:ph type="subTitle" idx="1"/>
          </p:nvPr>
        </p:nvSpPr>
        <p:spPr/>
        <p:txBody>
          <a:bodyPr>
            <a:normAutofit/>
          </a:bodyPr>
          <a:lstStyle/>
          <a:p>
            <a:r>
              <a:rPr lang="ar-IQ" sz="4000" b="1" dirty="0" smtClean="0"/>
              <a:t>استاذ المادة</a:t>
            </a:r>
          </a:p>
          <a:p>
            <a:r>
              <a:rPr lang="ar-IQ" sz="4000" b="1" dirty="0" smtClean="0"/>
              <a:t>د.مصطفى كامل</a:t>
            </a:r>
            <a:endParaRPr lang="ar-IQ" sz="4000" b="1" dirty="0"/>
          </a:p>
        </p:txBody>
      </p:sp>
    </p:spTree>
    <p:extLst>
      <p:ext uri="{BB962C8B-B14F-4D97-AF65-F5344CB8AC3E}">
        <p14:creationId xmlns:p14="http://schemas.microsoft.com/office/powerpoint/2010/main" val="17922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4" y="1545947"/>
            <a:ext cx="11368584" cy="2862322"/>
          </a:xfrm>
          <a:prstGeom prst="rect">
            <a:avLst/>
          </a:prstGeom>
        </p:spPr>
        <p:txBody>
          <a:bodyPr wrap="square">
            <a:spAutoFit/>
          </a:bodyPr>
          <a:lstStyle/>
          <a:p>
            <a:pPr algn="just" rtl="1"/>
            <a:r>
              <a:rPr lang="ar-IQ" sz="3600" dirty="0">
                <a:latin typeface="Simplified Arabic" pitchFamily="2" charset="-78"/>
                <a:cs typeface="Simplified Arabic" pitchFamily="2" charset="-78"/>
              </a:rPr>
              <a:t>يحسب الدخل القومي بموجب هذه الطريقة على اساس ان لكل عامل من عوامل الانتاج حصة من الدخل المتولد من العملية الانتاجية، من هنا جاءت تسمية هذه الطريقة بالحصص الموزعة فعنصر العمل حصته الاجور والرواتب، وعنصر راس المال حصته الفائدة وصاحب الارض حصته الريع والمنظم حصته الارباح.</a:t>
            </a:r>
            <a:endParaRPr lang="en-US" sz="3600" dirty="0">
              <a:effectLst/>
            </a:endParaRPr>
          </a:p>
        </p:txBody>
      </p:sp>
    </p:spTree>
    <p:extLst>
      <p:ext uri="{BB962C8B-B14F-4D97-AF65-F5344CB8AC3E}">
        <p14:creationId xmlns:p14="http://schemas.microsoft.com/office/powerpoint/2010/main" val="20226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126" y="1339208"/>
            <a:ext cx="11586948" cy="2862322"/>
          </a:xfrm>
          <a:prstGeom prst="rect">
            <a:avLst/>
          </a:prstGeom>
        </p:spPr>
        <p:txBody>
          <a:bodyPr wrap="square">
            <a:spAutoFit/>
          </a:bodyPr>
          <a:lstStyle/>
          <a:p>
            <a:pPr algn="just" rtl="1"/>
            <a:r>
              <a:rPr lang="ar-IQ" sz="3600" dirty="0">
                <a:latin typeface="Simplified Arabic" pitchFamily="2" charset="-78"/>
                <a:cs typeface="Simplified Arabic" pitchFamily="2" charset="-78"/>
              </a:rPr>
              <a:t>من الجدير بالملاحظة بان عوامل الانتاج قد تكون مستاجرة او مقدمة من قبل المنتجين انفسهم فعندما تكون عوامل الانتاج مستاجرة، فان المكافأت التي يتم الحصول عليها تقسم الى قسمين:-</a:t>
            </a:r>
            <a:endParaRPr lang="en-US" sz="3600" dirty="0" smtClean="0">
              <a:effectLst/>
            </a:endParaRPr>
          </a:p>
          <a:p>
            <a:pPr algn="just" rtl="1"/>
            <a:r>
              <a:rPr lang="ar-IQ" sz="3600" dirty="0">
                <a:latin typeface="Simplified Arabic" pitchFamily="2" charset="-78"/>
                <a:cs typeface="Simplified Arabic" pitchFamily="2" charset="-78"/>
              </a:rPr>
              <a:t>1- مكافأت المستخدمين ويعبر عنها بالاجور والرواتب.</a:t>
            </a:r>
            <a:endParaRPr lang="en-US" sz="3600" dirty="0" smtClean="0">
              <a:effectLst/>
            </a:endParaRPr>
          </a:p>
          <a:p>
            <a:pPr algn="just" rtl="1"/>
            <a:r>
              <a:rPr lang="ar-IQ" sz="3600" dirty="0">
                <a:latin typeface="Simplified Arabic" pitchFamily="2" charset="-78"/>
                <a:cs typeface="Simplified Arabic" pitchFamily="2" charset="-78"/>
              </a:rPr>
              <a:t>2- مكافأت راس المال ويعبر عنه بالفائدة والارض بالريع والمنظم بالربح.</a:t>
            </a:r>
            <a:endParaRPr lang="en-US" sz="3600" dirty="0">
              <a:effectLst/>
            </a:endParaRPr>
          </a:p>
        </p:txBody>
      </p:sp>
    </p:spTree>
    <p:extLst>
      <p:ext uri="{BB962C8B-B14F-4D97-AF65-F5344CB8AC3E}">
        <p14:creationId xmlns:p14="http://schemas.microsoft.com/office/powerpoint/2010/main" val="4266619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4" y="1091527"/>
            <a:ext cx="11464119" cy="3416320"/>
          </a:xfrm>
          <a:prstGeom prst="rect">
            <a:avLst/>
          </a:prstGeom>
        </p:spPr>
        <p:txBody>
          <a:bodyPr wrap="square">
            <a:spAutoFit/>
          </a:bodyPr>
          <a:lstStyle/>
          <a:p>
            <a:pPr algn="just" rtl="1"/>
            <a:r>
              <a:rPr lang="ar-IQ" sz="3600" dirty="0">
                <a:latin typeface="Simplified Arabic" pitchFamily="2" charset="-78"/>
                <a:cs typeface="Simplified Arabic" pitchFamily="2" charset="-78"/>
              </a:rPr>
              <a:t>عندما تكون عناصر الانتاج مقدمة من قبل المنتجين فان المنتج يكون مالك دخل العمل ودخل راس المال وهو ما يطلق عليه (</a:t>
            </a:r>
            <a:r>
              <a:rPr lang="ar-IQ" sz="3600" b="1" dirty="0">
                <a:latin typeface="Simplified Arabic" pitchFamily="2" charset="-78"/>
                <a:cs typeface="Simplified Arabic" pitchFamily="2" charset="-78"/>
              </a:rPr>
              <a:t>الدخل المختلط</a:t>
            </a:r>
            <a:r>
              <a:rPr lang="ar-IQ" sz="3600" dirty="0">
                <a:latin typeface="Simplified Arabic" pitchFamily="2" charset="-78"/>
                <a:cs typeface="Simplified Arabic" pitchFamily="2" charset="-78"/>
              </a:rPr>
              <a:t>) او (</a:t>
            </a:r>
            <a:r>
              <a:rPr lang="ar-IQ" sz="3600" b="1" dirty="0">
                <a:latin typeface="Simplified Arabic" pitchFamily="2" charset="-78"/>
                <a:cs typeface="Simplified Arabic" pitchFamily="2" charset="-78"/>
              </a:rPr>
              <a:t>الدخل المزدوج</a:t>
            </a:r>
            <a:r>
              <a:rPr lang="ar-IQ" sz="3600" dirty="0">
                <a:latin typeface="Simplified Arabic" pitchFamily="2" charset="-78"/>
                <a:cs typeface="Simplified Arabic" pitchFamily="2" charset="-78"/>
              </a:rPr>
              <a:t>)، الامر الذي يجعل من الصعوبة بمكان التمييز بين دخل العمل ودخل راس المال وتظهر هذه الحالة بوضوح في القطاع الزراعي، عندما يكون المزارع مالك راس المال والعمل معاً.</a:t>
            </a:r>
            <a:endParaRPr lang="en-US" sz="3600" dirty="0" smtClean="0">
              <a:effectLst/>
            </a:endParaRPr>
          </a:p>
          <a:p>
            <a:pPr algn="just" rtl="1"/>
            <a:r>
              <a:rPr lang="ar-IQ" sz="3600" dirty="0">
                <a:latin typeface="Simplified Arabic" pitchFamily="2" charset="-78"/>
                <a:cs typeface="Simplified Arabic" pitchFamily="2" charset="-78"/>
              </a:rPr>
              <a:t>يتم احتساب الدخل القومي بموجب هذه الطريقة على النحو الاتي:-</a:t>
            </a:r>
            <a:endParaRPr lang="en-US" sz="3600" dirty="0">
              <a:effectLst/>
            </a:endParaRPr>
          </a:p>
        </p:txBody>
      </p:sp>
    </p:spTree>
    <p:extLst>
      <p:ext uri="{BB962C8B-B14F-4D97-AF65-F5344CB8AC3E}">
        <p14:creationId xmlns:p14="http://schemas.microsoft.com/office/powerpoint/2010/main" val="3957236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1522" y="1180377"/>
            <a:ext cx="8225051" cy="2862322"/>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اولا: عوائد الافراد:</a:t>
            </a:r>
            <a:endParaRPr lang="en-US" sz="3600" dirty="0" smtClean="0">
              <a:effectLst/>
            </a:endParaRPr>
          </a:p>
          <a:p>
            <a:pPr algn="just" rtl="1"/>
            <a:r>
              <a:rPr lang="ar-IQ" sz="3600" dirty="0">
                <a:latin typeface="Simplified Arabic" pitchFamily="2" charset="-78"/>
                <a:cs typeface="Simplified Arabic" pitchFamily="2" charset="-78"/>
              </a:rPr>
              <a:t>1- الاجور والرواتب المزايا العينية</a:t>
            </a:r>
            <a:endParaRPr lang="en-US" sz="3600" dirty="0" smtClean="0">
              <a:effectLst/>
            </a:endParaRPr>
          </a:p>
          <a:p>
            <a:pPr algn="just" rtl="1"/>
            <a:r>
              <a:rPr lang="ar-IQ" sz="3600" dirty="0">
                <a:latin typeface="Simplified Arabic" pitchFamily="2" charset="-78"/>
                <a:cs typeface="Simplified Arabic" pitchFamily="2" charset="-78"/>
              </a:rPr>
              <a:t>2- الفوائد</a:t>
            </a:r>
            <a:endParaRPr lang="en-US" sz="3600" dirty="0" smtClean="0">
              <a:effectLst/>
            </a:endParaRPr>
          </a:p>
          <a:p>
            <a:pPr algn="just" rtl="1"/>
            <a:r>
              <a:rPr lang="ar-IQ" sz="3600" dirty="0">
                <a:latin typeface="Simplified Arabic" pitchFamily="2" charset="-78"/>
                <a:cs typeface="Simplified Arabic" pitchFamily="2" charset="-78"/>
              </a:rPr>
              <a:t>3- الريع والايجارات</a:t>
            </a:r>
            <a:endParaRPr lang="en-US" sz="3600" dirty="0" smtClean="0">
              <a:effectLst/>
            </a:endParaRPr>
          </a:p>
          <a:p>
            <a:pPr algn="just" rtl="1"/>
            <a:r>
              <a:rPr lang="ar-IQ" sz="3600" dirty="0">
                <a:latin typeface="Simplified Arabic" pitchFamily="2" charset="-78"/>
                <a:cs typeface="Simplified Arabic" pitchFamily="2" charset="-78"/>
              </a:rPr>
              <a:t>4- الارباح الموزعة</a:t>
            </a:r>
            <a:endParaRPr lang="en-US" sz="3600" dirty="0">
              <a:effectLst/>
            </a:endParaRPr>
          </a:p>
        </p:txBody>
      </p:sp>
    </p:spTree>
    <p:extLst>
      <p:ext uri="{BB962C8B-B14F-4D97-AF65-F5344CB8AC3E}">
        <p14:creationId xmlns:p14="http://schemas.microsoft.com/office/powerpoint/2010/main" val="144804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7750" y="1318877"/>
            <a:ext cx="8361528" cy="2308324"/>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ثانيا: عوائد الحكومة:</a:t>
            </a:r>
            <a:endParaRPr lang="en-US" sz="3600" dirty="0" smtClean="0">
              <a:effectLst/>
            </a:endParaRPr>
          </a:p>
          <a:p>
            <a:pPr algn="just" rtl="1"/>
            <a:r>
              <a:rPr lang="ar-IQ" sz="3600" dirty="0">
                <a:latin typeface="Simplified Arabic" pitchFamily="2" charset="-78"/>
                <a:cs typeface="Simplified Arabic" pitchFamily="2" charset="-78"/>
              </a:rPr>
              <a:t>1- الضرائب المباشرة</a:t>
            </a:r>
            <a:endParaRPr lang="en-US" sz="3600" dirty="0" smtClean="0">
              <a:effectLst/>
            </a:endParaRPr>
          </a:p>
          <a:p>
            <a:pPr algn="just" rtl="1"/>
            <a:r>
              <a:rPr lang="ar-IQ" sz="3600" dirty="0">
                <a:latin typeface="Simplified Arabic" pitchFamily="2" charset="-78"/>
                <a:cs typeface="Simplified Arabic" pitchFamily="2" charset="-78"/>
              </a:rPr>
              <a:t>2- صافي الضرائب غير المباشرة</a:t>
            </a:r>
            <a:endParaRPr lang="en-US" sz="3600" dirty="0" smtClean="0">
              <a:effectLst/>
            </a:endParaRPr>
          </a:p>
          <a:p>
            <a:pPr algn="just" rtl="1"/>
            <a:r>
              <a:rPr lang="ar-IQ" sz="3600" dirty="0">
                <a:latin typeface="Simplified Arabic" pitchFamily="2" charset="-78"/>
                <a:cs typeface="Simplified Arabic" pitchFamily="2" charset="-78"/>
              </a:rPr>
              <a:t>3- الرسوم والايرادات الاخرى</a:t>
            </a:r>
            <a:endParaRPr lang="en-US" sz="3600" dirty="0">
              <a:effectLst/>
            </a:endParaRPr>
          </a:p>
        </p:txBody>
      </p:sp>
    </p:spTree>
    <p:extLst>
      <p:ext uri="{BB962C8B-B14F-4D97-AF65-F5344CB8AC3E}">
        <p14:creationId xmlns:p14="http://schemas.microsoft.com/office/powerpoint/2010/main" val="4144865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2" y="1223343"/>
            <a:ext cx="10481481" cy="2308324"/>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ثالثا: العوائد غير الموزعة:</a:t>
            </a:r>
            <a:endParaRPr lang="en-US" sz="3600" dirty="0" smtClean="0">
              <a:effectLst/>
            </a:endParaRPr>
          </a:p>
          <a:p>
            <a:pPr algn="just" rtl="1"/>
            <a:r>
              <a:rPr lang="ar-IQ" sz="3600" dirty="0">
                <a:latin typeface="Simplified Arabic" pitchFamily="2" charset="-78"/>
                <a:cs typeface="Simplified Arabic" pitchFamily="2" charset="-78"/>
              </a:rPr>
              <a:t>1- استقطاعات التقاعد والضمان</a:t>
            </a:r>
            <a:endParaRPr lang="en-US" sz="3600" dirty="0" smtClean="0">
              <a:effectLst/>
            </a:endParaRPr>
          </a:p>
          <a:p>
            <a:pPr algn="just" rtl="1"/>
            <a:r>
              <a:rPr lang="ar-IQ" sz="3600" dirty="0">
                <a:latin typeface="Simplified Arabic" pitchFamily="2" charset="-78"/>
                <a:cs typeface="Simplified Arabic" pitchFamily="2" charset="-78"/>
              </a:rPr>
              <a:t>2- التامينات الاجتماعية</a:t>
            </a:r>
            <a:endParaRPr lang="en-US" sz="3600" dirty="0" smtClean="0">
              <a:effectLst/>
            </a:endParaRPr>
          </a:p>
          <a:p>
            <a:pPr algn="just" rtl="1"/>
            <a:r>
              <a:rPr lang="ar-IQ" sz="3600" dirty="0">
                <a:latin typeface="Simplified Arabic" pitchFamily="2" charset="-78"/>
                <a:cs typeface="Simplified Arabic" pitchFamily="2" charset="-78"/>
              </a:rPr>
              <a:t>3- الارباح غير الموزعة (الارباح المحتجزة) (احتياط التوسع)</a:t>
            </a:r>
            <a:endParaRPr lang="en-US" sz="3600" dirty="0">
              <a:effectLst/>
            </a:endParaRPr>
          </a:p>
        </p:txBody>
      </p:sp>
    </p:spTree>
    <p:extLst>
      <p:ext uri="{BB962C8B-B14F-4D97-AF65-F5344CB8AC3E}">
        <p14:creationId xmlns:p14="http://schemas.microsoft.com/office/powerpoint/2010/main" val="3854048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241</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AF_Quseem</vt:lpstr>
      <vt:lpstr>Arial</vt:lpstr>
      <vt:lpstr>Calibri</vt:lpstr>
      <vt:lpstr>Calibri Light</vt:lpstr>
      <vt:lpstr>Simplified Arabic</vt:lpstr>
      <vt:lpstr>Times New Roman</vt:lpstr>
      <vt:lpstr>Office Theme</vt:lpstr>
      <vt:lpstr>نظام الحصص الموزعة (1)</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الحصص الموزعة</dc:title>
  <dc:creator>Adhm kamel</dc:creator>
  <cp:lastModifiedBy>Adhm kamel</cp:lastModifiedBy>
  <cp:revision>3</cp:revision>
  <dcterms:created xsi:type="dcterms:W3CDTF">2020-03-12T17:44:57Z</dcterms:created>
  <dcterms:modified xsi:type="dcterms:W3CDTF">2020-03-12T17:53:08Z</dcterms:modified>
</cp:coreProperties>
</file>