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45D348-ABE4-4EDF-B862-8CD97CCC2E06}" type="datetimeFigureOut">
              <a:rPr lang="ar-IQ" smtClean="0"/>
              <a:pPr/>
              <a:t>24/07/1441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8845BE3-C2C8-4576-A8A4-1359455B39D8}"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245D348-ABE4-4EDF-B862-8CD97CCC2E06}" type="datetimeFigureOut">
              <a:rPr lang="ar-IQ" smtClean="0"/>
              <a:pPr/>
              <a:t>24/07/1441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8845BE3-C2C8-4576-A8A4-1359455B39D8}"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20025312">
            <a:off x="547857" y="629419"/>
            <a:ext cx="3143272" cy="1272145"/>
          </a:xfrm>
        </p:spPr>
        <p:txBody>
          <a:bodyPr>
            <a:normAutofit fontScale="90000"/>
          </a:bodyPr>
          <a:lstStyle/>
          <a:p>
            <a:r>
              <a:rPr lang="ar-IQ" dirty="0" smtClean="0">
                <a:solidFill>
                  <a:srgbClr val="FF0000"/>
                </a:solidFill>
              </a:rPr>
              <a:t>السلاسل الزمنية الفصل الاول</a:t>
            </a:r>
            <a:endParaRPr lang="ar-IQ" dirty="0">
              <a:solidFill>
                <a:srgbClr val="FF0000"/>
              </a:solidFill>
            </a:endParaRPr>
          </a:p>
        </p:txBody>
      </p:sp>
      <p:sp>
        <p:nvSpPr>
          <p:cNvPr id="3" name="Subtitle 2"/>
          <p:cNvSpPr>
            <a:spLocks noGrp="1"/>
          </p:cNvSpPr>
          <p:nvPr>
            <p:ph type="subTitle" idx="1"/>
          </p:nvPr>
        </p:nvSpPr>
        <p:spPr>
          <a:xfrm rot="19943589">
            <a:off x="1321000" y="1981077"/>
            <a:ext cx="4539744" cy="2500330"/>
          </a:xfrm>
        </p:spPr>
        <p:txBody>
          <a:bodyPr/>
          <a:lstStyle/>
          <a:p>
            <a:pPr algn="r"/>
            <a:r>
              <a:rPr lang="ar-IQ" dirty="0" smtClean="0">
                <a:solidFill>
                  <a:srgbClr val="92D050"/>
                </a:solidFill>
              </a:rPr>
              <a:t>المرحلة الرابعة / قسم الاحصاء</a:t>
            </a:r>
          </a:p>
          <a:p>
            <a:pPr algn="r"/>
            <a:r>
              <a:rPr lang="ar-IQ" dirty="0" smtClean="0">
                <a:solidFill>
                  <a:srgbClr val="92D050"/>
                </a:solidFill>
              </a:rPr>
              <a:t>شعبة أ للدراسة والمسائية</a:t>
            </a:r>
          </a:p>
          <a:p>
            <a:pPr algn="r"/>
            <a:r>
              <a:rPr lang="ar-IQ" dirty="0" smtClean="0">
                <a:solidFill>
                  <a:srgbClr val="92D050"/>
                </a:solidFill>
              </a:rPr>
              <a:t>المحاضرة الرابعة </a:t>
            </a:r>
            <a:endParaRPr lang="ar-IQ" dirty="0">
              <a:solidFill>
                <a:srgbClr val="92D050"/>
              </a:solidFill>
            </a:endParaRPr>
          </a:p>
        </p:txBody>
      </p:sp>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pPr>
              <a:buFont typeface="Wingdings" pitchFamily="2" charset="2"/>
              <a:buChar char="§"/>
            </a:pPr>
            <a:r>
              <a:rPr lang="ar-IQ" dirty="0" smtClean="0">
                <a:solidFill>
                  <a:srgbClr val="FF0000"/>
                </a:solidFill>
              </a:rPr>
              <a:t>مدى سهولة العمليات الحسابية وتفسير النتائج</a:t>
            </a:r>
          </a:p>
          <a:p>
            <a:pPr>
              <a:buNone/>
            </a:pPr>
            <a:r>
              <a:rPr lang="ar-IQ" dirty="0" smtClean="0">
                <a:solidFill>
                  <a:srgbClr val="FF0000"/>
                </a:solidFill>
              </a:rPr>
              <a:t> </a:t>
            </a:r>
            <a:r>
              <a:rPr lang="en-US" sz="2000" dirty="0" smtClean="0">
                <a:solidFill>
                  <a:srgbClr val="FF0000"/>
                </a:solidFill>
              </a:rPr>
              <a:t>interpretation of results</a:t>
            </a:r>
            <a:r>
              <a:rPr lang="ar-IQ" sz="2000" dirty="0" smtClean="0">
                <a:solidFill>
                  <a:srgbClr val="FF0000"/>
                </a:solidFill>
              </a:rPr>
              <a:t> </a:t>
            </a:r>
            <a:r>
              <a:rPr lang="en-US" sz="2000" dirty="0" smtClean="0">
                <a:solidFill>
                  <a:srgbClr val="FF0000"/>
                </a:solidFill>
              </a:rPr>
              <a:t> The ease of mathematical operations and</a:t>
            </a:r>
          </a:p>
          <a:p>
            <a:pPr algn="justLow">
              <a:buNone/>
            </a:pPr>
            <a:r>
              <a:rPr lang="ar-IQ" dirty="0" smtClean="0">
                <a:solidFill>
                  <a:srgbClr val="FF0000"/>
                </a:solidFill>
              </a:rPr>
              <a:t> </a:t>
            </a:r>
            <a:r>
              <a:rPr lang="ar-IQ" dirty="0" smtClean="0"/>
              <a:t>تعتبر هذه النقطة مهمة جدا حيث ان من واجب المدراء اتخاذ القرار بعد تفسير البيانات التنبؤية بصورة سليمة ومفهومة .</a:t>
            </a:r>
          </a:p>
          <a:p>
            <a:pPr algn="justLow">
              <a:buNone/>
            </a:pPr>
            <a:r>
              <a:rPr lang="ar-IQ" dirty="0" smtClean="0"/>
              <a:t>  ان أفضل طريقة للتنبؤ لاتكون على الدوام الاكثر دقة فطريقة التنبؤ التي يجب ان تستخدم هي تلك الطريقة التي تلبي الاحتياجات بدقة مقبولة احصائيا وبأقل كلفة.</a:t>
            </a:r>
            <a:endParaRPr lang="ar-IQ" dirty="0"/>
          </a:p>
        </p:txBody>
      </p:sp>
    </p:spTree>
  </p:cSld>
  <p:clrMapOvr>
    <a:masterClrMapping/>
  </p:clrMapOvr>
  <p:transition spd="slow">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072115">
            <a:off x="87612" y="644213"/>
            <a:ext cx="3254907" cy="1143000"/>
          </a:xfrm>
        </p:spPr>
        <p:txBody>
          <a:bodyPr/>
          <a:lstStyle/>
          <a:p>
            <a:r>
              <a:rPr lang="ar-IQ" dirty="0" smtClean="0">
                <a:solidFill>
                  <a:srgbClr val="FF0000"/>
                </a:solidFill>
              </a:rPr>
              <a:t>طرق التنبؤ</a:t>
            </a:r>
            <a:endParaRPr lang="ar-IQ" dirty="0">
              <a:solidFill>
                <a:srgbClr val="FF0000"/>
              </a:solidFill>
            </a:endParaRPr>
          </a:p>
        </p:txBody>
      </p:sp>
      <p:sp>
        <p:nvSpPr>
          <p:cNvPr id="3" name="Content Placeholder 2"/>
          <p:cNvSpPr>
            <a:spLocks noGrp="1"/>
          </p:cNvSpPr>
          <p:nvPr>
            <p:ph idx="1"/>
          </p:nvPr>
        </p:nvSpPr>
        <p:spPr>
          <a:xfrm>
            <a:off x="457200" y="1857364"/>
            <a:ext cx="8229600" cy="4268799"/>
          </a:xfrm>
        </p:spPr>
        <p:txBody>
          <a:bodyPr>
            <a:normAutofit fontScale="92500" lnSpcReduction="20000"/>
          </a:bodyPr>
          <a:lstStyle/>
          <a:p>
            <a:r>
              <a:rPr lang="ar-IQ" dirty="0" smtClean="0"/>
              <a:t>يمكن تقسيم طرق التنبؤ الى قسمين هما:</a:t>
            </a:r>
          </a:p>
          <a:p>
            <a:r>
              <a:rPr lang="ar-IQ" dirty="0" smtClean="0">
                <a:solidFill>
                  <a:srgbClr val="FF0000"/>
                </a:solidFill>
              </a:rPr>
              <a:t>طرق التنبؤ النوعية </a:t>
            </a:r>
            <a:r>
              <a:rPr lang="en-US" dirty="0" smtClean="0">
                <a:solidFill>
                  <a:srgbClr val="FF0000"/>
                </a:solidFill>
              </a:rPr>
              <a:t>Qualitative forecasting method</a:t>
            </a:r>
            <a:endParaRPr lang="ar-IQ" dirty="0" smtClean="0">
              <a:solidFill>
                <a:srgbClr val="FF0000"/>
              </a:solidFill>
            </a:endParaRPr>
          </a:p>
          <a:p>
            <a:pPr algn="just"/>
            <a:r>
              <a:rPr lang="ar-IQ" dirty="0" smtClean="0"/>
              <a:t>يعتمد بصورة عامة على اراء الخبراء من أجل التنبؤ للمستقبل ونلجأ الى هذا النوع من التنبؤ عندما لايتوفر لدينا بيانات تأريخية عن السلسلة الزمنية أو تكون البيانات غير ذات قيمة علمية مثال على ذلك أنتاج منتج جديد حيث لاتتوفر بيانات عن هذا المنتوج الجديد في الماضي تتعلق بمبيعات ذلك المنتوج فهنا تتحرى الشركة عن رأي الخبراء والمتخصصين فهم يعتمدون على مجموعة من العوامل وقوى المبيعات وبحوث السوق للتنبؤ بالمنتج.</a:t>
            </a:r>
            <a:endParaRPr lang="ar-IQ" dirty="0"/>
          </a:p>
        </p:txBody>
      </p:sp>
    </p:spTree>
  </p:cSld>
  <p:clrMapOvr>
    <a:masterClrMapping/>
  </p:clrMapOvr>
  <p:transition spd="slow">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70000" lnSpcReduction="20000"/>
          </a:bodyPr>
          <a:lstStyle/>
          <a:p>
            <a:pPr algn="just"/>
            <a:r>
              <a:rPr lang="ar-IQ" dirty="0" smtClean="0">
                <a:solidFill>
                  <a:srgbClr val="FF0000"/>
                </a:solidFill>
              </a:rPr>
              <a:t>مثال اخر </a:t>
            </a:r>
            <a:r>
              <a:rPr lang="ar-IQ" dirty="0" smtClean="0"/>
              <a:t>التحري عند اكتشاف تكنلوجيا تؤثر على </a:t>
            </a:r>
            <a:r>
              <a:rPr lang="ar-IQ" dirty="0" smtClean="0"/>
              <a:t>الانتاج،بالاضافة </a:t>
            </a:r>
            <a:r>
              <a:rPr lang="ar-IQ" dirty="0" smtClean="0"/>
              <a:t>الى أن الطرق النوعية للتنبؤ يمكن أن تستخدم لاجل التنبؤ بالتغيرات في نماذج البيانات التأريخية للسلسلة الزمنية بالاستناد الى أن سلوك الظاهرة في الفترة الماضية لايتغير ويبقى محافظا على صيغتة في الفترة المستقبلية ومن هذه الطرق:</a:t>
            </a:r>
          </a:p>
          <a:p>
            <a:pPr algn="just">
              <a:buFont typeface="Wingdings" pitchFamily="2" charset="2"/>
              <a:buChar char="§"/>
            </a:pPr>
            <a:r>
              <a:rPr lang="ar-IQ" dirty="0" smtClean="0">
                <a:solidFill>
                  <a:srgbClr val="FF0000"/>
                </a:solidFill>
              </a:rPr>
              <a:t>توفيق المنحنيات </a:t>
            </a:r>
            <a:r>
              <a:rPr lang="en-US" dirty="0" smtClean="0">
                <a:solidFill>
                  <a:srgbClr val="FF0000"/>
                </a:solidFill>
              </a:rPr>
              <a:t>Curve fitting</a:t>
            </a:r>
            <a:endParaRPr lang="ar-IQ" dirty="0" smtClean="0">
              <a:solidFill>
                <a:srgbClr val="FF0000"/>
              </a:solidFill>
            </a:endParaRPr>
          </a:p>
          <a:p>
            <a:pPr algn="just">
              <a:buNone/>
            </a:pPr>
            <a:r>
              <a:rPr lang="ar-IQ" dirty="0"/>
              <a:t> </a:t>
            </a:r>
            <a:r>
              <a:rPr lang="ar-IQ" dirty="0" smtClean="0"/>
              <a:t>  عند التنبؤ لمنتج جديد فأنه يستخدم مايعرف بدورة حياة المنتج وهذه الدورة تحتوي على عدة مراحل فمرحلة </a:t>
            </a:r>
            <a:r>
              <a:rPr lang="ar-IQ" dirty="0" smtClean="0">
                <a:solidFill>
                  <a:srgbClr val="C00000"/>
                </a:solidFill>
              </a:rPr>
              <a:t>النمو</a:t>
            </a:r>
            <a:r>
              <a:rPr lang="ar-IQ" dirty="0" smtClean="0"/>
              <a:t> للمبيعات تبدأ بكمية منخفضة وببطء ثم تزداد بوتيرة متسارعة في بداية الفترة الزمنية وتستمر بالزيادة ولكن بنسب متناقصة عند الاقتراب من نهاية الفترة وتأتي مرحلة </a:t>
            </a:r>
            <a:r>
              <a:rPr lang="ar-IQ" dirty="0" smtClean="0">
                <a:solidFill>
                  <a:srgbClr val="C00000"/>
                </a:solidFill>
              </a:rPr>
              <a:t>كمال النمو </a:t>
            </a:r>
            <a:r>
              <a:rPr lang="ar-IQ" dirty="0" smtClean="0"/>
              <a:t>لمبيعات المنتوج تستقر عند مستوى معين وتزداد ببطء للوصول الى الثبات ثم بعد ذلك تبدأ بالانخفاض ببطء وهي مقدمة للمرحلة الاخيرة وهي مرحلة </a:t>
            </a:r>
            <a:r>
              <a:rPr lang="ar-IQ" dirty="0" smtClean="0">
                <a:solidFill>
                  <a:srgbClr val="C00000"/>
                </a:solidFill>
              </a:rPr>
              <a:t>الاضمحلال</a:t>
            </a:r>
            <a:r>
              <a:rPr lang="ar-IQ" dirty="0" smtClean="0"/>
              <a:t> للمبيعات تنخفض بمعدل متسارع .</a:t>
            </a:r>
          </a:p>
          <a:p>
            <a:pPr algn="just">
              <a:buNone/>
            </a:pPr>
            <a:r>
              <a:rPr lang="ar-IQ" dirty="0" smtClean="0"/>
              <a:t>بالاعتماد على اراء الخبراء وبحوث السوق  </a:t>
            </a:r>
          </a:p>
          <a:p>
            <a:pPr algn="just">
              <a:buNone/>
            </a:pPr>
            <a:r>
              <a:rPr lang="ar-IQ" dirty="0" smtClean="0"/>
              <a:t> يتم بناء نماذج غالبا ماتستخدم صيغ منحنيات </a:t>
            </a:r>
            <a:r>
              <a:rPr lang="en-US" dirty="0" smtClean="0"/>
              <a:t>S-Curve</a:t>
            </a:r>
            <a:r>
              <a:rPr lang="ar-IQ" dirty="0" smtClean="0"/>
              <a:t> وعلى الشركة استخدام خبرتها في دراسة المنتجات الاخرى وكل المعلومات التي تخص المنتوج الجديد لاجل التنبؤ بالفترة الزمنية .</a:t>
            </a:r>
            <a:endParaRPr lang="ar-IQ" dirty="0"/>
          </a:p>
        </p:txBody>
      </p:sp>
    </p:spTree>
  </p:cSld>
  <p:clrMapOvr>
    <a:masterClrMapping/>
  </p:clrMapOvr>
  <p:transition spd="slow">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lnSpcReduction="10000"/>
          </a:bodyPr>
          <a:lstStyle/>
          <a:p>
            <a:pPr>
              <a:buFont typeface="Wingdings" pitchFamily="2" charset="2"/>
              <a:buChar char="§"/>
            </a:pPr>
            <a:r>
              <a:rPr lang="ar-IQ" dirty="0" smtClean="0">
                <a:solidFill>
                  <a:srgbClr val="FF0000"/>
                </a:solidFill>
              </a:rPr>
              <a:t>المقارنة التكنلوجية المستقلة زمنيا </a:t>
            </a:r>
          </a:p>
          <a:p>
            <a:pPr>
              <a:buNone/>
            </a:pPr>
            <a:r>
              <a:rPr lang="en-US" dirty="0"/>
              <a:t> </a:t>
            </a:r>
            <a:r>
              <a:rPr lang="en-US" dirty="0" smtClean="0"/>
              <a:t>Time independent technological comparisons</a:t>
            </a:r>
          </a:p>
          <a:p>
            <a:pPr algn="just">
              <a:buNone/>
            </a:pPr>
            <a:r>
              <a:rPr lang="ar-IQ" dirty="0"/>
              <a:t> </a:t>
            </a:r>
            <a:r>
              <a:rPr lang="ar-IQ" dirty="0" smtClean="0"/>
              <a:t>تستخدم للتنبؤ بالتغيرات التكنولوجية في مجال معين من خلال ملاحظة التغيرات التي وقعت في مجال اخر عند ذلك فأن المتنبىء يحاول تحديد وبناء أنموذج للتغيرات في حقل معرفي معين ويدعى بالاتجاة </a:t>
            </a:r>
            <a:r>
              <a:rPr lang="ar-IQ" dirty="0" smtClean="0"/>
              <a:t>الاولي ويحتوي </a:t>
            </a:r>
            <a:r>
              <a:rPr lang="ar-IQ" dirty="0" smtClean="0"/>
              <a:t>هذا النوع من التنبؤ على مشكلتين اساسيتين هي:</a:t>
            </a:r>
          </a:p>
          <a:p>
            <a:pPr algn="just">
              <a:buNone/>
            </a:pPr>
            <a:r>
              <a:rPr lang="ar-IQ" dirty="0" smtClean="0"/>
              <a:t>1- يجب على المتنبىء أن يحدد الاتجاه الاول والذي يكون وطيد الصلة بالتنبؤ في الحقل المهتمين به.</a:t>
            </a:r>
          </a:p>
          <a:p>
            <a:pPr algn="just">
              <a:buNone/>
            </a:pPr>
            <a:r>
              <a:rPr lang="ar-IQ" dirty="0" smtClean="0"/>
              <a:t>2- يجب على المتنبىء أن يستخدم خبرته لأجل تحديد العلاقة مابين الاتجاه الاولي والاحداث التي </a:t>
            </a:r>
            <a:r>
              <a:rPr lang="ar-IQ" dirty="0" smtClean="0"/>
              <a:t>يروم </a:t>
            </a:r>
            <a:r>
              <a:rPr lang="ar-IQ" dirty="0" smtClean="0"/>
              <a:t>التنبؤ لها.</a:t>
            </a:r>
            <a:endParaRPr lang="ar-IQ" dirty="0"/>
          </a:p>
        </p:txBody>
      </p:sp>
    </p:spTree>
  </p:cSld>
  <p:clrMapOvr>
    <a:masterClrMapping/>
  </p:clrMapOvr>
  <p:transition spd="slow">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solidFill>
                  <a:srgbClr val="FF0000"/>
                </a:solidFill>
              </a:rPr>
              <a:t>طرق التنبؤ الكمية</a:t>
            </a:r>
            <a:endParaRPr lang="ar-IQ" dirty="0">
              <a:solidFill>
                <a:srgbClr val="FF0000"/>
              </a:solidFill>
            </a:endParaRPr>
          </a:p>
        </p:txBody>
      </p:sp>
      <p:sp>
        <p:nvSpPr>
          <p:cNvPr id="3" name="Content Placeholder 2"/>
          <p:cNvSpPr>
            <a:spLocks noGrp="1"/>
          </p:cNvSpPr>
          <p:nvPr>
            <p:ph idx="1"/>
          </p:nvPr>
        </p:nvSpPr>
        <p:spPr/>
        <p:txBody>
          <a:bodyPr/>
          <a:lstStyle/>
          <a:p>
            <a:pPr algn="just"/>
            <a:r>
              <a:rPr lang="ar-IQ" dirty="0" smtClean="0"/>
              <a:t>تستخدم هذه الطريقة عندما تكون لدينا بيانات تأريخية للسلسلة الزمنية من النماذج الاحادية للتنبؤ بالقيم المستقبلية لمتغير واحد فقط تحت الدراسة وعند التحليل يفترض أن شكل البيانات وسلوكها سوف يستمر على الحالة السابقة بينما النماذج السببية تتنبأ بالقيم المستقبلية للمتغير المراد دراسته بالاعتماد على العلاقة مابين متغير الدراسة ومجموعة من المتغيرات السببية الاخرى . </a:t>
            </a:r>
            <a:endParaRPr lang="ar-IQ" dirty="0"/>
          </a:p>
        </p:txBody>
      </p:sp>
    </p:spTree>
  </p:cSld>
  <p:clrMapOvr>
    <a:masterClrMapping/>
  </p:clrMapOvr>
  <p:transition spd="slow">
    <p:pull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solidFill>
                  <a:srgbClr val="FF0000"/>
                </a:solidFill>
              </a:rPr>
              <a:t>أختيار أسلوب التنبؤ</a:t>
            </a:r>
            <a:endParaRPr lang="ar-IQ" dirty="0">
              <a:solidFill>
                <a:srgbClr val="FF0000"/>
              </a:solidFill>
            </a:endParaRPr>
          </a:p>
        </p:txBody>
      </p:sp>
      <p:sp>
        <p:nvSpPr>
          <p:cNvPr id="3" name="Content Placeholder 2"/>
          <p:cNvSpPr>
            <a:spLocks noGrp="1"/>
          </p:cNvSpPr>
          <p:nvPr>
            <p:ph idx="1"/>
          </p:nvPr>
        </p:nvSpPr>
        <p:spPr>
          <a:xfrm>
            <a:off x="457200" y="1600200"/>
            <a:ext cx="8229600" cy="4972072"/>
          </a:xfrm>
        </p:spPr>
        <p:txBody>
          <a:bodyPr>
            <a:normAutofit fontScale="77500" lnSpcReduction="20000"/>
          </a:bodyPr>
          <a:lstStyle/>
          <a:p>
            <a:pPr>
              <a:buNone/>
            </a:pPr>
            <a:r>
              <a:rPr lang="ar-IQ" dirty="0" smtClean="0"/>
              <a:t>  يجب على المتنبىء أن يأخذ بنظر الاعتبار العوامل </a:t>
            </a:r>
            <a:r>
              <a:rPr lang="ar-IQ" dirty="0" smtClean="0"/>
              <a:t>التاليةعند أختيار أسلوب التنبؤ:</a:t>
            </a:r>
            <a:endParaRPr lang="ar-IQ" dirty="0" smtClean="0"/>
          </a:p>
          <a:p>
            <a:pPr marL="514350" indent="-514350">
              <a:buFont typeface="Wingdings" pitchFamily="2" charset="2"/>
              <a:buChar char="§"/>
            </a:pPr>
            <a:r>
              <a:rPr lang="ar-IQ" dirty="0" smtClean="0">
                <a:solidFill>
                  <a:srgbClr val="FF0000"/>
                </a:solidFill>
              </a:rPr>
              <a:t>أختيار أشكال التنبؤ </a:t>
            </a:r>
            <a:r>
              <a:rPr lang="en-US" dirty="0" smtClean="0">
                <a:solidFill>
                  <a:srgbClr val="FF0000"/>
                </a:solidFill>
              </a:rPr>
              <a:t>The forecast frame</a:t>
            </a:r>
            <a:r>
              <a:rPr lang="ar-IQ" dirty="0" smtClean="0">
                <a:solidFill>
                  <a:srgbClr val="FF0000"/>
                </a:solidFill>
              </a:rPr>
              <a:t> </a:t>
            </a:r>
          </a:p>
          <a:p>
            <a:pPr marL="514350" indent="-514350" algn="just">
              <a:buNone/>
            </a:pPr>
            <a:r>
              <a:rPr lang="ar-IQ" dirty="0" smtClean="0"/>
              <a:t>    يقصد به أختيار نوع التنبؤ هل هو </a:t>
            </a:r>
            <a:r>
              <a:rPr lang="ar-IQ" dirty="0" smtClean="0">
                <a:solidFill>
                  <a:schemeClr val="tx2">
                    <a:lumMod val="60000"/>
                    <a:lumOff val="40000"/>
                  </a:schemeClr>
                </a:solidFill>
              </a:rPr>
              <a:t>تنبؤ بنقطة </a:t>
            </a:r>
            <a:r>
              <a:rPr lang="ar-IQ" dirty="0" smtClean="0"/>
              <a:t>أو </a:t>
            </a:r>
            <a:r>
              <a:rPr lang="ar-IQ" dirty="0" smtClean="0">
                <a:solidFill>
                  <a:schemeClr val="tx2">
                    <a:lumMod val="60000"/>
                    <a:lumOff val="40000"/>
                  </a:schemeClr>
                </a:solidFill>
              </a:rPr>
              <a:t>تنبؤفترة </a:t>
            </a:r>
            <a:r>
              <a:rPr lang="ar-IQ" dirty="0" smtClean="0"/>
              <a:t>ففي بعض الحالات يكون التنبؤ بنقطة كفوء وفي حالات اخرى يكون التنبؤ بفترة هو الافضل وأن نوع التنبؤ يكون متغير بتغير طريقة التنبؤ وذلك لان بعض أساليب </a:t>
            </a:r>
            <a:r>
              <a:rPr lang="ar-IQ" dirty="0" smtClean="0"/>
              <a:t>التنبؤ تتيح </a:t>
            </a:r>
            <a:r>
              <a:rPr lang="ar-IQ" dirty="0" smtClean="0"/>
              <a:t>نظريا فترة تنبؤ صحيحة ولكن بعضها الاخر لايسلك هذا الاسلوب.</a:t>
            </a:r>
          </a:p>
          <a:p>
            <a:pPr marL="514350" indent="-514350" algn="just">
              <a:buFont typeface="Wingdings" pitchFamily="2" charset="2"/>
              <a:buChar char="§"/>
            </a:pPr>
            <a:r>
              <a:rPr lang="ar-IQ" dirty="0" smtClean="0">
                <a:solidFill>
                  <a:srgbClr val="FF0000"/>
                </a:solidFill>
              </a:rPr>
              <a:t>الاطار الزمني </a:t>
            </a:r>
            <a:r>
              <a:rPr lang="en-US" dirty="0" smtClean="0">
                <a:solidFill>
                  <a:srgbClr val="FF0000"/>
                </a:solidFill>
              </a:rPr>
              <a:t>The Time frame</a:t>
            </a:r>
            <a:r>
              <a:rPr lang="ar-IQ" dirty="0" smtClean="0"/>
              <a:t> </a:t>
            </a:r>
          </a:p>
          <a:p>
            <a:pPr marL="514350" indent="-514350" algn="just">
              <a:buNone/>
            </a:pPr>
            <a:r>
              <a:rPr lang="ar-IQ" dirty="0" smtClean="0"/>
              <a:t>     أن تنبؤ النقطة لفترة زمنية قد تكون أيام ،أسابيع ،أشهر أو ربع سنوي أو سنوي  وأن طول الزمن يدعى بالاطار الزمني للتنبؤ والذي يتحدد بالعوامل التالية :</a:t>
            </a:r>
          </a:p>
          <a:p>
            <a:pPr marL="514350" indent="-514350" algn="just">
              <a:buNone/>
            </a:pPr>
            <a:r>
              <a:rPr lang="ar-IQ" dirty="0" smtClean="0"/>
              <a:t>     اطارتنبؤي حالي ويكون أقل من شهر واحد.</a:t>
            </a:r>
          </a:p>
          <a:p>
            <a:pPr marL="514350" indent="-514350" algn="just">
              <a:buNone/>
            </a:pPr>
            <a:r>
              <a:rPr lang="ar-IQ" dirty="0" smtClean="0"/>
              <a:t>     اطارتنبؤي قصيرمن شهر الى ثلاثة أشهر .</a:t>
            </a:r>
            <a:endParaRPr lang="ar-IQ" dirty="0"/>
          </a:p>
        </p:txBody>
      </p:sp>
    </p:spTree>
  </p:cSld>
  <p:clrMapOvr>
    <a:masterClrMapping/>
  </p:clrMapOvr>
  <p:transition spd="slow">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algn="just">
              <a:buNone/>
            </a:pPr>
            <a:r>
              <a:rPr lang="ar-IQ" dirty="0" smtClean="0"/>
              <a:t>اطار زمني متوسط مابين ثلاث أشهر الى أقل من سنتان.</a:t>
            </a:r>
          </a:p>
          <a:p>
            <a:pPr algn="just">
              <a:buNone/>
            </a:pPr>
            <a:r>
              <a:rPr lang="ar-IQ" dirty="0" smtClean="0"/>
              <a:t>اطار طويل من سنتان فأكثر.</a:t>
            </a:r>
          </a:p>
          <a:p>
            <a:pPr algn="just">
              <a:buNone/>
            </a:pPr>
            <a:r>
              <a:rPr lang="ar-IQ" dirty="0" smtClean="0"/>
              <a:t>وبصورة عامة فان الاطار الزمني للتنبؤ يتحدد بأختيارأسلوب التنبؤ فاذا كان الاطار الزمني للتنبؤ طويل يكون التنبؤ كفوء.</a:t>
            </a:r>
          </a:p>
          <a:p>
            <a:pPr algn="just">
              <a:buFont typeface="Wingdings" pitchFamily="2" charset="2"/>
              <a:buChar char="§"/>
            </a:pPr>
            <a:r>
              <a:rPr lang="ar-IQ" dirty="0" smtClean="0"/>
              <a:t>شكل البيانات </a:t>
            </a:r>
            <a:r>
              <a:rPr lang="en-US" dirty="0" smtClean="0"/>
              <a:t>The Pattern Data</a:t>
            </a:r>
          </a:p>
          <a:p>
            <a:pPr algn="just">
              <a:buNone/>
            </a:pPr>
            <a:r>
              <a:rPr lang="ar-IQ" dirty="0" smtClean="0"/>
              <a:t>عند أختيار أنموذج التنبؤ يجب الاخذ بنظر الاعتبار الشكل البياني للبيانات فأن مكونات السلسلة (الاتجاه العام والموسمية والدورية )تكون مفيدة في تحديد واختيار أنموذج التنبؤ وهذا مايعبر عنه بالشكل البياني للبيانات.</a:t>
            </a:r>
          </a:p>
          <a:p>
            <a:pPr algn="just">
              <a:buFont typeface="Wingdings" pitchFamily="2" charset="2"/>
              <a:buChar char="§"/>
            </a:pPr>
            <a:endParaRPr lang="ar-IQ" dirty="0"/>
          </a:p>
        </p:txBody>
      </p:sp>
    </p:spTree>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a:bodyPr>
          <a:lstStyle/>
          <a:p>
            <a:pPr>
              <a:buFont typeface="Wingdings" pitchFamily="2" charset="2"/>
              <a:buChar char="§"/>
            </a:pPr>
            <a:r>
              <a:rPr lang="ar-IQ" dirty="0" smtClean="0">
                <a:solidFill>
                  <a:srgbClr val="FF0000"/>
                </a:solidFill>
              </a:rPr>
              <a:t>كلفة التنبؤ  </a:t>
            </a:r>
            <a:r>
              <a:rPr lang="en-US" dirty="0" smtClean="0">
                <a:solidFill>
                  <a:srgbClr val="FF0000"/>
                </a:solidFill>
              </a:rPr>
              <a:t>The cost of forecasting </a:t>
            </a:r>
            <a:r>
              <a:rPr lang="ar-IQ" dirty="0" smtClean="0">
                <a:solidFill>
                  <a:srgbClr val="FF0000"/>
                </a:solidFill>
              </a:rPr>
              <a:t> </a:t>
            </a:r>
          </a:p>
          <a:p>
            <a:pPr>
              <a:buNone/>
            </a:pPr>
            <a:r>
              <a:rPr lang="ar-IQ" dirty="0" smtClean="0"/>
              <a:t>هناك عدة كلف يجب أن تؤخذ بنظر الاعتبارعند أختيار أنموذج التنبؤ منها:</a:t>
            </a:r>
          </a:p>
          <a:p>
            <a:pPr algn="just">
              <a:buFont typeface="Wingdings" pitchFamily="2" charset="2"/>
              <a:buChar char="q"/>
            </a:pPr>
            <a:r>
              <a:rPr lang="ar-IQ" dirty="0" smtClean="0"/>
              <a:t>كلفة خزن البيانات الضروية فبعضها تحتاج الى مساحة خزن صغيرة واخرى تحتاج الى مساحة خزن كبيرة حسب.</a:t>
            </a:r>
          </a:p>
          <a:p>
            <a:pPr algn="just">
              <a:buFont typeface="Wingdings" pitchFamily="2" charset="2"/>
              <a:buChar char="q"/>
            </a:pPr>
            <a:r>
              <a:rPr lang="ar-IQ" dirty="0" smtClean="0"/>
              <a:t>كلفة تطوير أنموذج التنبؤ ومدى تعقيد الانموذج وعلاقته بالكلفة .</a:t>
            </a:r>
          </a:p>
          <a:p>
            <a:pPr algn="just">
              <a:buFont typeface="Wingdings" pitchFamily="2" charset="2"/>
              <a:buChar char="q"/>
            </a:pPr>
            <a:r>
              <a:rPr lang="ar-IQ" dirty="0" smtClean="0"/>
              <a:t>كلفة العمليات الفعلية لأسلوب التنبؤ فبعض طرق التنبؤ عمليا بسيطة والبعض الاخر معقد وان درجة التعقيد تأخذ شكلا عكسيا مع كلفة التنبؤ.</a:t>
            </a:r>
          </a:p>
          <a:p>
            <a:pPr algn="just">
              <a:buFont typeface="Wingdings" pitchFamily="2" charset="2"/>
              <a:buChar char="q"/>
            </a:pPr>
            <a:endParaRPr lang="ar-IQ" dirty="0"/>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lnSpcReduction="10000"/>
          </a:bodyPr>
          <a:lstStyle/>
          <a:p>
            <a:pPr>
              <a:buFont typeface="Wingdings" pitchFamily="2" charset="2"/>
              <a:buChar char="§"/>
            </a:pPr>
            <a:r>
              <a:rPr lang="ar-IQ" dirty="0" smtClean="0">
                <a:solidFill>
                  <a:srgbClr val="FF0000"/>
                </a:solidFill>
              </a:rPr>
              <a:t>دقة التنبؤ </a:t>
            </a:r>
            <a:r>
              <a:rPr lang="en-US" dirty="0" smtClean="0">
                <a:solidFill>
                  <a:srgbClr val="FF0000"/>
                </a:solidFill>
              </a:rPr>
              <a:t>The accuracy</a:t>
            </a:r>
          </a:p>
          <a:p>
            <a:pPr algn="just">
              <a:buNone/>
            </a:pPr>
            <a:r>
              <a:rPr lang="en-US" dirty="0" smtClean="0">
                <a:solidFill>
                  <a:srgbClr val="FF0000"/>
                </a:solidFill>
              </a:rPr>
              <a:t> </a:t>
            </a:r>
            <a:r>
              <a:rPr lang="ar-IQ" dirty="0" smtClean="0"/>
              <a:t>ترتبط بطريقة التنبؤ وبمدى الخطأ المتحقق من الانموذج وكلما قلت الاخطاء الناجمة من أنموذج التنبؤ زادت دقة وكفاءة الانموذج.</a:t>
            </a:r>
          </a:p>
          <a:p>
            <a:pPr algn="just">
              <a:buFont typeface="Wingdings" pitchFamily="2" charset="2"/>
              <a:buChar char="§"/>
            </a:pPr>
            <a:r>
              <a:rPr lang="ar-IQ" dirty="0" smtClean="0">
                <a:solidFill>
                  <a:srgbClr val="FF0000"/>
                </a:solidFill>
              </a:rPr>
              <a:t>مدى توفر البيانات </a:t>
            </a:r>
            <a:r>
              <a:rPr lang="en-US" dirty="0" smtClean="0">
                <a:solidFill>
                  <a:srgbClr val="FF0000"/>
                </a:solidFill>
              </a:rPr>
              <a:t>The availability of data</a:t>
            </a:r>
            <a:endParaRPr lang="ar-IQ" dirty="0" smtClean="0">
              <a:solidFill>
                <a:srgbClr val="FF0000"/>
              </a:solidFill>
            </a:endParaRPr>
          </a:p>
          <a:p>
            <a:pPr algn="just">
              <a:buNone/>
            </a:pPr>
            <a:r>
              <a:rPr lang="ar-IQ" dirty="0" smtClean="0"/>
              <a:t>ان توفر البيانات التأريخية عند استخدام طرق التنبؤ الكمية عبارة عن عامل يحدد طريقة التنبؤ المستخدمة مادامت طرق التنبؤ المختلفة تتعامل مع بيانات متنوعة وان كمية البيانات المتوفرة تعتبر ضرورة وأن دقة البيانات وفترة مفعول البيانات المتوفرة يجب ان يتم اختبارها مادام استخدام بيانات غير دقيقة ومنتهية المفعول وعليه فان أنموذج التنبؤ غير دقيق.</a:t>
            </a:r>
            <a:endParaRPr lang="ar-IQ" dirty="0"/>
          </a:p>
        </p:txBody>
      </p:sp>
    </p:spTree>
  </p:cSld>
  <p:clrMapOvr>
    <a:masterClrMapping/>
  </p:clrMapOvr>
  <p:transition spd="slow">
    <p:comb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TotalTime>
  <Words>830</Words>
  <Application>Microsoft Office PowerPoint</Application>
  <PresentationFormat>On-screen Show (4:3)</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السلاسل الزمنية الفصل الاول</vt:lpstr>
      <vt:lpstr>طرق التنبؤ</vt:lpstr>
      <vt:lpstr>Slide 3</vt:lpstr>
      <vt:lpstr>Slide 4</vt:lpstr>
      <vt:lpstr>طرق التنبؤ الكمية</vt:lpstr>
      <vt:lpstr>أختيار أسلوب التنبؤ</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السلاسل الزمنية الفصل الاول</dc:title>
  <dc:creator>DELL</dc:creator>
  <cp:lastModifiedBy>DELL</cp:lastModifiedBy>
  <cp:revision>31</cp:revision>
  <dcterms:created xsi:type="dcterms:W3CDTF">2020-03-13T19:14:04Z</dcterms:created>
  <dcterms:modified xsi:type="dcterms:W3CDTF">2020-03-18T20:22:01Z</dcterms:modified>
</cp:coreProperties>
</file>