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4">
  <p:sldMasterIdLst>
    <p:sldMasterId id="214748373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71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438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6244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93478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3320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2082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2074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6688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1328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1262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72178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79585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1340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5467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6466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94073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1631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0864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57D141D-09AC-4621-8066-B075B3639086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CF0A182-9548-402E-AAED-6294F42978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9582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800" dirty="0" smtClean="0"/>
              <a:t>التمرين (1)</a:t>
            </a:r>
            <a:br>
              <a:rPr lang="ar-IQ" sz="2800" dirty="0" smtClean="0"/>
            </a:br>
            <a:r>
              <a:rPr lang="ar-IQ" sz="2800" dirty="0" smtClean="0"/>
              <a:t>في 8/1 بدأت احدى الوحدات الاقتصادية أعمالها برأس مال ممثل في الموجودات والمطلوبات الآتية: 90000 أثاث، 250000 صندوق، 200000 مصرف، 50000 دائنون.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/8/1</a:t>
            </a:r>
          </a:p>
          <a:p>
            <a:r>
              <a:rPr lang="ar-IQ" dirty="0" smtClean="0"/>
              <a:t>90000        اثاث</a:t>
            </a:r>
          </a:p>
          <a:p>
            <a:r>
              <a:rPr lang="ar-IQ" dirty="0" smtClean="0"/>
              <a:t>250000      الصندوق </a:t>
            </a:r>
          </a:p>
          <a:p>
            <a:r>
              <a:rPr lang="ar-IQ" dirty="0" smtClean="0"/>
              <a:t>200000      المصرف</a:t>
            </a:r>
          </a:p>
          <a:p>
            <a:r>
              <a:rPr lang="ar-IQ" dirty="0" smtClean="0"/>
              <a:t>        50000    الدائنون</a:t>
            </a:r>
          </a:p>
          <a:p>
            <a:r>
              <a:rPr lang="ar-IQ" dirty="0" smtClean="0"/>
              <a:t>       490000   رأس المال </a:t>
            </a:r>
          </a:p>
          <a:p>
            <a:r>
              <a:rPr lang="ar-IQ" dirty="0" smtClean="0"/>
              <a:t>بدء العمل التجاري بالمجودات والمطلوبات المثبتة</a:t>
            </a:r>
          </a:p>
          <a:p>
            <a:r>
              <a:rPr lang="ar-IQ" dirty="0" smtClean="0"/>
              <a:t>	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52209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9200" y="896395"/>
            <a:ext cx="8761413" cy="706964"/>
          </a:xfrm>
        </p:spPr>
        <p:txBody>
          <a:bodyPr/>
          <a:lstStyle/>
          <a:p>
            <a:pPr algn="ctr"/>
            <a:r>
              <a:rPr lang="ar-IQ" dirty="0" smtClean="0"/>
              <a:t>حساب الاستاذ للمصرف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IQ" sz="2000" dirty="0" smtClean="0">
                <a:solidFill>
                  <a:prstClr val="black"/>
                </a:solidFill>
              </a:rPr>
              <a:t>                                             المصرف</a:t>
            </a:r>
            <a:endParaRPr lang="ar-IQ" sz="2000" dirty="0">
              <a:solidFill>
                <a:prstClr val="black"/>
              </a:solidFill>
            </a:endParaRPr>
          </a:p>
          <a:p>
            <a:pPr lvl="0"/>
            <a:endParaRPr lang="ar-IQ" sz="2000" dirty="0">
              <a:solidFill>
                <a:prstClr val="black"/>
              </a:solidFill>
            </a:endParaRPr>
          </a:p>
          <a:p>
            <a:pPr lvl="0"/>
            <a:r>
              <a:rPr lang="ar-IQ" sz="2000" dirty="0" smtClean="0">
                <a:solidFill>
                  <a:prstClr val="black"/>
                </a:solidFill>
              </a:rPr>
              <a:t>200000     </a:t>
            </a:r>
            <a:r>
              <a:rPr lang="ar-IQ" sz="2000" dirty="0">
                <a:solidFill>
                  <a:prstClr val="black"/>
                </a:solidFill>
              </a:rPr>
              <a:t>مذكورين         </a:t>
            </a:r>
            <a:r>
              <a:rPr lang="ar-IQ" sz="2000" dirty="0" smtClean="0">
                <a:solidFill>
                  <a:prstClr val="black"/>
                </a:solidFill>
              </a:rPr>
              <a:t>      8/1/           </a:t>
            </a:r>
            <a:r>
              <a:rPr lang="ar-IQ" sz="2000" dirty="0">
                <a:solidFill>
                  <a:prstClr val="black"/>
                </a:solidFill>
              </a:rPr>
              <a:t>52000          الدائنون                   </a:t>
            </a:r>
            <a:r>
              <a:rPr lang="ar-IQ" sz="2000" dirty="0" smtClean="0">
                <a:solidFill>
                  <a:prstClr val="black"/>
                </a:solidFill>
              </a:rPr>
              <a:t>8/7   </a:t>
            </a:r>
          </a:p>
          <a:p>
            <a:pPr lvl="0"/>
            <a:r>
              <a:rPr lang="ar-IQ" sz="2000" dirty="0">
                <a:solidFill>
                  <a:prstClr val="black"/>
                </a:solidFill>
              </a:rPr>
              <a:t>                                                         </a:t>
            </a:r>
            <a:r>
              <a:rPr lang="ar-IQ" sz="2000" dirty="0" smtClean="0">
                <a:solidFill>
                  <a:prstClr val="black"/>
                </a:solidFill>
              </a:rPr>
              <a:t> </a:t>
            </a:r>
            <a:r>
              <a:rPr lang="ar-IQ" sz="2000" dirty="0">
                <a:solidFill>
                  <a:prstClr val="black"/>
                </a:solidFill>
              </a:rPr>
              <a:t>148000        رصيد </a:t>
            </a:r>
            <a:r>
              <a:rPr lang="ar-IQ" sz="2000" dirty="0" smtClean="0">
                <a:solidFill>
                  <a:prstClr val="black"/>
                </a:solidFill>
              </a:rPr>
              <a:t>مرحل   </a:t>
            </a:r>
          </a:p>
          <a:p>
            <a:pPr lvl="0"/>
            <a:endParaRPr lang="ar-IQ" sz="2000" dirty="0">
              <a:solidFill>
                <a:prstClr val="black"/>
              </a:solidFill>
            </a:endParaRPr>
          </a:p>
          <a:p>
            <a:pPr lvl="0"/>
            <a:r>
              <a:rPr lang="ar-IQ" sz="2000" dirty="0" smtClean="0">
                <a:solidFill>
                  <a:prstClr val="black"/>
                </a:solidFill>
              </a:rPr>
              <a:t> </a:t>
            </a:r>
            <a:r>
              <a:rPr lang="ar-IQ" sz="2000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200000   </a:t>
            </a:r>
            <a:r>
              <a:rPr lang="ar-IQ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ar-IQ" sz="2000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ar-IQ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200000</a:t>
            </a:r>
            <a:r>
              <a:rPr lang="ar-IQ" sz="2000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lvl="0"/>
            <a:r>
              <a:rPr lang="ar-IQ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IQ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148000  </a:t>
            </a:r>
            <a:r>
              <a:rPr lang="ar-IQ" sz="2000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</a:t>
            </a:r>
            <a:endParaRPr lang="ar-IQ" sz="2000" dirty="0" smtClean="0">
              <a:solidFill>
                <a:prstClr val="black"/>
              </a:solidFill>
            </a:endParaRPr>
          </a:p>
        </p:txBody>
      </p:sp>
      <p:cxnSp>
        <p:nvCxnSpPr>
          <p:cNvPr id="5" name="رابط مستقيم 4"/>
          <p:cNvCxnSpPr/>
          <p:nvPr/>
        </p:nvCxnSpPr>
        <p:spPr>
          <a:xfrm>
            <a:off x="1893195" y="2978209"/>
            <a:ext cx="8744755" cy="25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flipH="1">
            <a:off x="5847008" y="2978209"/>
            <a:ext cx="12879" cy="21045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>
            <a:off x="2691171" y="4753526"/>
            <a:ext cx="7289442" cy="25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>
            <a:off x="5567783" y="4311650"/>
            <a:ext cx="2713332" cy="968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110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800" dirty="0" smtClean="0"/>
              <a:t>التمرين (2):</a:t>
            </a:r>
            <a:br>
              <a:rPr lang="ar-IQ" sz="2800" dirty="0" smtClean="0"/>
            </a:br>
            <a:r>
              <a:rPr lang="ar-IQ" sz="2800" dirty="0" smtClean="0"/>
              <a:t> في بداية عام 2020 حصلت العلميات الاتية في محلات الوفاء التجارية في </a:t>
            </a:r>
            <a:br>
              <a:rPr lang="ar-IQ" sz="2800" dirty="0" smtClean="0"/>
            </a:br>
            <a:r>
              <a:rPr lang="ar-IQ" sz="2800" dirty="0" smtClean="0"/>
              <a:t>1/5باعت بضاعة الى محلات التيسير بمبلغ 12000 دينار بالآجل.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مطلوب (1)</a:t>
            </a:r>
          </a:p>
          <a:p>
            <a:r>
              <a:rPr lang="ar-IQ" dirty="0" smtClean="0"/>
              <a:t>5/1/2020</a:t>
            </a:r>
          </a:p>
          <a:p>
            <a:r>
              <a:rPr lang="ar-IQ" dirty="0" smtClean="0"/>
              <a:t>12000     المدينون (محلات التيسير)</a:t>
            </a:r>
          </a:p>
          <a:p>
            <a:r>
              <a:rPr lang="ar-IQ" dirty="0" smtClean="0"/>
              <a:t>       12000   المبيعات</a:t>
            </a:r>
          </a:p>
          <a:p>
            <a:r>
              <a:rPr lang="ar-IQ" dirty="0" smtClean="0"/>
              <a:t>بيع بضاعة بالآجل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63804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3100" dirty="0" smtClean="0"/>
              <a:t>في 1/7 اشترت بضاعة من شركة الزنبق بمبلغ 36000 دينار وقد تحملت مصاريف نقل البضاعة والتحميل والتفريغ مبلغ 3000 دينار علما ان محلات الوفاء تثبت مصارف الشراء ضمن كلفة المشتريات.</a:t>
            </a:r>
            <a:endParaRPr lang="ar-IQ" sz="31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7/1/2020</a:t>
            </a:r>
          </a:p>
          <a:p>
            <a:r>
              <a:rPr lang="ar-IQ" dirty="0" smtClean="0"/>
              <a:t>39000      المشتريات</a:t>
            </a:r>
          </a:p>
          <a:p>
            <a:r>
              <a:rPr lang="ar-IQ" dirty="0" smtClean="0"/>
              <a:t>        39000     الصندوق</a:t>
            </a:r>
          </a:p>
          <a:p>
            <a:r>
              <a:rPr lang="ar-IQ" dirty="0" smtClean="0"/>
              <a:t>شراء بضاعة نقدا وتحمل مصاريف بمبلغ 3000 دينار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11932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800" dirty="0" smtClean="0"/>
              <a:t>في 1/10 باعت بضاعة الى التاجر حسين بمبلغ 15000 دينار نقدا، واتفقت مع التاجر على ان تتحمل مصاريف النقل الى مخازن المشتري والبالغة 1500 دينار.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r>
              <a:rPr lang="ar-IQ" dirty="0" smtClean="0"/>
              <a:t>10/1/2020</a:t>
            </a:r>
          </a:p>
          <a:p>
            <a:r>
              <a:rPr lang="ar-IQ" dirty="0" smtClean="0"/>
              <a:t>13500        الصندوق</a:t>
            </a:r>
          </a:p>
          <a:p>
            <a:r>
              <a:rPr lang="ar-IQ" dirty="0" smtClean="0"/>
              <a:t>1500          مصاريف نقل المبيعات</a:t>
            </a:r>
          </a:p>
          <a:p>
            <a:r>
              <a:rPr lang="ar-IQ" dirty="0" smtClean="0"/>
              <a:t>       15000     المبيعات</a:t>
            </a:r>
          </a:p>
          <a:p>
            <a:r>
              <a:rPr lang="ar-IQ" dirty="0" smtClean="0"/>
              <a:t>عن بيع بضاعة وتحمل مصاريف النقل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58344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IQ" sz="2000" dirty="0" smtClean="0"/>
              <a:t>في 1/15 سددت محلات التيسير نصف المبلغ المستحق عليها وتم تحويل باقي الدين بكمبيالة تستحق بعد خمسة ايام.</a:t>
            </a:r>
            <a:br>
              <a:rPr lang="ar-IQ" sz="2000" dirty="0" smtClean="0"/>
            </a:br>
            <a:r>
              <a:rPr lang="ar-IQ" sz="2000" dirty="0" smtClean="0"/>
              <a:t>في 1/20 سددت محلات التيسير الكمبيالة المستحقة عليها.</a:t>
            </a:r>
            <a:br>
              <a:rPr lang="ar-IQ" sz="2000" dirty="0" smtClean="0"/>
            </a:br>
            <a:endParaRPr lang="ar-IQ" sz="2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ar-IQ" dirty="0" smtClean="0"/>
          </a:p>
          <a:p>
            <a:r>
              <a:rPr lang="ar-IQ" dirty="0" smtClean="0"/>
              <a:t>15/1/2020</a:t>
            </a:r>
          </a:p>
          <a:p>
            <a:r>
              <a:rPr lang="ar-IQ" dirty="0" smtClean="0"/>
              <a:t>6000     الصندوق</a:t>
            </a:r>
          </a:p>
          <a:p>
            <a:r>
              <a:rPr lang="ar-IQ" dirty="0" smtClean="0"/>
              <a:t>6000      اوراق قبض (محلات التيسير)</a:t>
            </a:r>
          </a:p>
          <a:p>
            <a:r>
              <a:rPr lang="ar-IQ" dirty="0" smtClean="0"/>
              <a:t>       12000     المدينون (محلات التيسير)</a:t>
            </a:r>
          </a:p>
          <a:p>
            <a:r>
              <a:rPr lang="ar-IQ" dirty="0" smtClean="0"/>
              <a:t>تسديد نصف المستحق على محلات التيسير وتحويل المتبقي الى كمبيالة</a:t>
            </a:r>
          </a:p>
          <a:p>
            <a:endParaRPr lang="ar-IQ" dirty="0" smtClean="0"/>
          </a:p>
          <a:p>
            <a:r>
              <a:rPr lang="ar-IQ" dirty="0" smtClean="0"/>
              <a:t>20/1/2020</a:t>
            </a:r>
          </a:p>
          <a:p>
            <a:r>
              <a:rPr lang="ar-IQ" dirty="0" smtClean="0"/>
              <a:t>6000    الصندوق </a:t>
            </a:r>
          </a:p>
          <a:p>
            <a:r>
              <a:rPr lang="ar-IQ" dirty="0" smtClean="0"/>
              <a:t>      6000    اوراق قبض (محلات التيسير)</a:t>
            </a:r>
          </a:p>
          <a:p>
            <a:r>
              <a:rPr lang="ar-IQ" dirty="0" smtClean="0"/>
              <a:t>سداد ورقة القبض نقدا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35431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المطلوب (2)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mtClean="0"/>
              <a:t>36000     </a:t>
            </a:r>
            <a:r>
              <a:rPr lang="ar-IQ" dirty="0" smtClean="0"/>
              <a:t>المشتريات</a:t>
            </a:r>
          </a:p>
          <a:p>
            <a:r>
              <a:rPr lang="ar-IQ" dirty="0" smtClean="0"/>
              <a:t>3000       مصاريف المشتريات </a:t>
            </a:r>
          </a:p>
          <a:p>
            <a:r>
              <a:rPr lang="ar-IQ" dirty="0" smtClean="0"/>
              <a:t>       39000     الصندوق </a:t>
            </a:r>
          </a:p>
          <a:p>
            <a:r>
              <a:rPr lang="ar-IQ" dirty="0" smtClean="0"/>
              <a:t>شراء بضاعة وتحمل مصاريف الشراء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06294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800" dirty="0" smtClean="0"/>
              <a:t>في 8/2 أشترت بضاعة من محلات الشريف قيمتها 120000 دينار سددت نصف قيمتها نقدا والباقي على الحساب.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/8/2</a:t>
            </a:r>
          </a:p>
          <a:p>
            <a:r>
              <a:rPr lang="ar-IQ" dirty="0" smtClean="0"/>
              <a:t>120000     المشتريات</a:t>
            </a:r>
          </a:p>
          <a:p>
            <a:r>
              <a:rPr lang="ar-IQ" dirty="0" smtClean="0"/>
              <a:t>       60000   الصندوق </a:t>
            </a:r>
          </a:p>
          <a:p>
            <a:r>
              <a:rPr lang="ar-IQ" dirty="0" smtClean="0"/>
              <a:t>       60000   الدائنون (محلات الشريف)</a:t>
            </a:r>
          </a:p>
          <a:p>
            <a:r>
              <a:rPr lang="ar-IQ" dirty="0" smtClean="0"/>
              <a:t>شراء بضاعة نقدا" وعلى الحساب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27207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800" dirty="0" smtClean="0"/>
              <a:t>في 8/5 باعت بضاعة إلى محلات البركة قيمتها 80000 دينار نقدا وبكمبيالة بنسبة (3:2) على التوالي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r>
              <a:rPr lang="ar-IQ" dirty="0" smtClean="0"/>
              <a:t>8/5        </a:t>
            </a:r>
            <a:endParaRPr lang="ar-IQ" dirty="0" smtClean="0"/>
          </a:p>
          <a:p>
            <a:r>
              <a:rPr lang="ar-IQ" dirty="0" smtClean="0"/>
              <a:t>80000 × (2/5) = 32000 نقدا ; 80000 × (3/5) = 48000 بكمبيالة (اوراق قبض)</a:t>
            </a:r>
          </a:p>
          <a:p>
            <a:r>
              <a:rPr lang="ar-IQ" dirty="0" smtClean="0"/>
              <a:t>48000     اوراق قبض</a:t>
            </a:r>
          </a:p>
          <a:p>
            <a:r>
              <a:rPr lang="ar-IQ" dirty="0" smtClean="0"/>
              <a:t>32000     الصندوق </a:t>
            </a:r>
          </a:p>
          <a:p>
            <a:r>
              <a:rPr lang="ar-IQ" dirty="0" smtClean="0"/>
              <a:t>       80000       المبيعات</a:t>
            </a:r>
          </a:p>
          <a:p>
            <a:r>
              <a:rPr lang="ar-IQ" dirty="0" smtClean="0"/>
              <a:t>بيع بضاعة نقدا وبكمبيالة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90472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800" dirty="0" smtClean="0"/>
              <a:t>في 8/6 ردت لمحلات الشريف بضاعة فيمتها 8000 دينار لمخالفتها للمواصفات المتفق عليها 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r>
              <a:rPr lang="ar-IQ" dirty="0" smtClean="0"/>
              <a:t>8/6/</a:t>
            </a:r>
          </a:p>
          <a:p>
            <a:r>
              <a:rPr lang="ar-IQ" dirty="0" smtClean="0"/>
              <a:t>8000      الدائنون (محلات الشريف)</a:t>
            </a:r>
          </a:p>
          <a:p>
            <a:r>
              <a:rPr lang="ar-IQ" dirty="0" smtClean="0"/>
              <a:t>      8000         مردودات المشتريات</a:t>
            </a:r>
          </a:p>
          <a:p>
            <a:r>
              <a:rPr lang="ar-IQ" dirty="0" smtClean="0"/>
              <a:t>رد جزء من البضاعة </a:t>
            </a:r>
            <a:r>
              <a:rPr lang="ar-IQ" dirty="0" err="1" smtClean="0"/>
              <a:t>المشتراة</a:t>
            </a:r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76006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800" dirty="0" smtClean="0"/>
              <a:t>في 8/7 تم سداد باقي المستحق لمحلات الشريف بصكً</a:t>
            </a:r>
            <a:r>
              <a:rPr lang="ar-IQ" dirty="0" smtClean="0"/>
              <a:t>.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8/7</a:t>
            </a:r>
          </a:p>
          <a:p>
            <a:r>
              <a:rPr lang="ar-IQ" dirty="0" smtClean="0"/>
              <a:t>52000     الدائنون ...........(60000-  8000)   </a:t>
            </a:r>
          </a:p>
          <a:p>
            <a:r>
              <a:rPr lang="ar-IQ" dirty="0" smtClean="0"/>
              <a:t>       52000   المصرف </a:t>
            </a:r>
          </a:p>
          <a:p>
            <a:r>
              <a:rPr lang="ar-IQ" dirty="0" smtClean="0"/>
              <a:t>سداد قيمة البضاعة </a:t>
            </a:r>
            <a:r>
              <a:rPr lang="ar-IQ" dirty="0" err="1" smtClean="0"/>
              <a:t>المشتراة</a:t>
            </a:r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23032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800" dirty="0" smtClean="0"/>
              <a:t>في 8/10 ورد إخطار من محلات البركة يفيد بوجود عيوب في البضاعة المباعة لها فسمحنا لها بخصم 10000 دينار مقابل تلك العيوب وتم تحصيل باقي المستحق عليها نقداً. 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r>
              <a:rPr lang="ar-IQ" dirty="0" smtClean="0"/>
              <a:t>8/10/</a:t>
            </a:r>
          </a:p>
          <a:p>
            <a:r>
              <a:rPr lang="ar-IQ" dirty="0" smtClean="0"/>
              <a:t>10000      مسموحات المبيعات</a:t>
            </a:r>
          </a:p>
          <a:p>
            <a:r>
              <a:rPr lang="ar-IQ" dirty="0" smtClean="0"/>
              <a:t>38000      الصندوق</a:t>
            </a:r>
          </a:p>
          <a:p>
            <a:r>
              <a:rPr lang="ar-IQ" dirty="0" smtClean="0"/>
              <a:t>        48000      اوراق قبض (محلات البركة)</a:t>
            </a:r>
          </a:p>
          <a:p>
            <a:r>
              <a:rPr lang="ar-IQ" dirty="0" smtClean="0"/>
              <a:t>خصم جزء من قيمة المبيعات وتحصيل المتبقي من الكمبيالة نقدا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03443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800" dirty="0" smtClean="0"/>
              <a:t>في 15/ 8 باعت جزء من الأثاث نقداً قيمته 45000 دينار</a:t>
            </a:r>
            <a:r>
              <a:rPr lang="ar-IQ" dirty="0" smtClean="0"/>
              <a:t>.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8/15/</a:t>
            </a:r>
          </a:p>
          <a:p>
            <a:r>
              <a:rPr lang="ar-IQ" dirty="0" smtClean="0"/>
              <a:t>45000     الصندوق</a:t>
            </a:r>
          </a:p>
          <a:p>
            <a:r>
              <a:rPr lang="ar-IQ" dirty="0" smtClean="0"/>
              <a:t>        45000    الاثاث</a:t>
            </a:r>
          </a:p>
          <a:p>
            <a:r>
              <a:rPr lang="ar-IQ" dirty="0" smtClean="0"/>
              <a:t>بيع جزء من الاثاث نقدا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39887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800" dirty="0" smtClean="0"/>
              <a:t>في 8/25 سحب صاحب المنشأة مبلغ وقدره 10800 دينار نقداً لمصروفاته لسداد إيجار داره الخاصة.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r>
              <a:rPr lang="ar-IQ" dirty="0" smtClean="0"/>
              <a:t>8/25</a:t>
            </a:r>
          </a:p>
          <a:p>
            <a:r>
              <a:rPr lang="ar-IQ" dirty="0" smtClean="0"/>
              <a:t>10800       مسحوبات شخصية</a:t>
            </a:r>
          </a:p>
          <a:p>
            <a:r>
              <a:rPr lang="ar-IQ" dirty="0" smtClean="0"/>
              <a:t>        10800    الصندوق</a:t>
            </a:r>
          </a:p>
          <a:p>
            <a:r>
              <a:rPr lang="ar-IQ" dirty="0" smtClean="0"/>
              <a:t>سحب مبلغ نقدي للأغراض الشخصية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34470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حساب الاستاذ للصندوق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2266681"/>
            <a:ext cx="10515600" cy="3910281"/>
          </a:xfrm>
        </p:spPr>
        <p:txBody>
          <a:bodyPr>
            <a:normAutofit/>
          </a:bodyPr>
          <a:lstStyle/>
          <a:p>
            <a:r>
              <a:rPr lang="ar-IQ" sz="2000" dirty="0" smtClean="0"/>
              <a:t>                                                                    الصندوق</a:t>
            </a:r>
          </a:p>
          <a:p>
            <a:endParaRPr lang="ar-IQ" sz="2000" dirty="0"/>
          </a:p>
          <a:p>
            <a:r>
              <a:rPr lang="ar-IQ" sz="2000" dirty="0"/>
              <a:t> </a:t>
            </a:r>
            <a:r>
              <a:rPr lang="ar-IQ" sz="2000" dirty="0" smtClean="0"/>
              <a:t>            250000     </a:t>
            </a:r>
            <a:r>
              <a:rPr lang="ar-IQ" sz="2000" dirty="0"/>
              <a:t>مذكورين                       </a:t>
            </a:r>
            <a:r>
              <a:rPr lang="ar-IQ" sz="2000" dirty="0" smtClean="0"/>
              <a:t>8/1/         </a:t>
            </a:r>
            <a:r>
              <a:rPr lang="ar-IQ" sz="2000" dirty="0"/>
              <a:t>60000          المشتريات                </a:t>
            </a:r>
            <a:r>
              <a:rPr lang="ar-IQ" sz="2000" dirty="0" smtClean="0"/>
              <a:t>8/2        </a:t>
            </a:r>
          </a:p>
          <a:p>
            <a:r>
              <a:rPr lang="ar-IQ" sz="2000" dirty="0"/>
              <a:t>              32000      المبيعات                         </a:t>
            </a:r>
            <a:r>
              <a:rPr lang="ar-IQ" sz="2000" dirty="0" smtClean="0"/>
              <a:t>8/5        </a:t>
            </a:r>
            <a:r>
              <a:rPr lang="ar-IQ" sz="2000" dirty="0"/>
              <a:t>10800         مسحوبات شخصية      </a:t>
            </a:r>
            <a:r>
              <a:rPr lang="ar-IQ" sz="2000" dirty="0" smtClean="0"/>
              <a:t>8/25/        </a:t>
            </a:r>
          </a:p>
          <a:p>
            <a:r>
              <a:rPr lang="ar-IQ" sz="2000" dirty="0"/>
              <a:t>             38000     اوراق قبض                </a:t>
            </a:r>
            <a:r>
              <a:rPr lang="ar-IQ" sz="2000" dirty="0" smtClean="0"/>
              <a:t>      8/7        </a:t>
            </a:r>
            <a:r>
              <a:rPr lang="ar-IQ" sz="2000" dirty="0"/>
              <a:t>294200        رصيد </a:t>
            </a:r>
            <a:r>
              <a:rPr lang="ar-IQ" sz="2000" dirty="0" smtClean="0"/>
              <a:t>مرحل   </a:t>
            </a:r>
          </a:p>
          <a:p>
            <a:r>
              <a:rPr lang="ar-IQ" sz="2000" dirty="0"/>
              <a:t>               45000      الاثاث                      </a:t>
            </a:r>
            <a:r>
              <a:rPr lang="ar-IQ" sz="2000" dirty="0" smtClean="0"/>
              <a:t>   8/25/      </a:t>
            </a:r>
          </a:p>
          <a:p>
            <a:r>
              <a:rPr lang="ar-IQ" sz="2000" dirty="0"/>
              <a:t> </a:t>
            </a:r>
            <a:r>
              <a:rPr lang="ar-IQ" sz="2000" dirty="0" smtClean="0"/>
              <a:t>            </a:t>
            </a:r>
            <a:r>
              <a:rPr lang="ar-IQ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365000</a:t>
            </a:r>
            <a:r>
              <a:rPr lang="ar-IQ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IQ" sz="2000" dirty="0" smtClean="0"/>
              <a:t>                                                    </a:t>
            </a:r>
            <a:r>
              <a:rPr lang="ar-IQ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365000</a:t>
            </a:r>
            <a:r>
              <a:rPr lang="ar-IQ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IQ" sz="2000" dirty="0" smtClean="0"/>
              <a:t>  </a:t>
            </a:r>
          </a:p>
          <a:p>
            <a:r>
              <a:rPr lang="ar-IQ" sz="2000" dirty="0"/>
              <a:t> </a:t>
            </a:r>
            <a:r>
              <a:rPr lang="ar-IQ" sz="2000" dirty="0" smtClean="0"/>
              <a:t>            294200</a:t>
            </a:r>
            <a:endParaRPr lang="ar-IQ" sz="2000" dirty="0"/>
          </a:p>
        </p:txBody>
      </p:sp>
      <p:cxnSp>
        <p:nvCxnSpPr>
          <p:cNvPr id="5" name="رابط مستقيم 4"/>
          <p:cNvCxnSpPr/>
          <p:nvPr/>
        </p:nvCxnSpPr>
        <p:spPr>
          <a:xfrm flipV="1">
            <a:off x="2266681" y="2732914"/>
            <a:ext cx="8023538" cy="128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5834130" y="2755641"/>
            <a:ext cx="12879" cy="31424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>
            <a:off x="3026535" y="4796492"/>
            <a:ext cx="7379595" cy="113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>
            <a:off x="5203065" y="4358171"/>
            <a:ext cx="3902298" cy="1082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723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جلس إدارة أيون">
  <a:themeElements>
    <a:clrScheme name="مجلس إدارة أيون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مجلس إدارة 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مجلس إدارة 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61</TotalTime>
  <Words>524</Words>
  <Application>Microsoft Office PowerPoint</Application>
  <PresentationFormat>شاشة عريضة</PresentationFormat>
  <Paragraphs>107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مجلس إدارة أيون</vt:lpstr>
      <vt:lpstr>التمرين (1) في 8/1 بدأت احدى الوحدات الاقتصادية أعمالها برأس مال ممثل في الموجودات والمطلوبات الآتية: 90000 أثاث، 250000 صندوق، 200000 مصرف، 50000 دائنون.</vt:lpstr>
      <vt:lpstr>في 8/2 أشترت بضاعة من محلات الشريف قيمتها 120000 دينار سددت نصف قيمتها نقدا والباقي على الحساب.</vt:lpstr>
      <vt:lpstr>في 8/5 باعت بضاعة إلى محلات البركة قيمتها 80000 دينار نقدا وبكمبيالة بنسبة (3:2) على التوالي</vt:lpstr>
      <vt:lpstr>في 8/6 ردت لمحلات الشريف بضاعة فيمتها 8000 دينار لمخالفتها للمواصفات المتفق عليها </vt:lpstr>
      <vt:lpstr>في 8/7 تم سداد باقي المستحق لمحلات الشريف بصكً.</vt:lpstr>
      <vt:lpstr>في 8/10 ورد إخطار من محلات البركة يفيد بوجود عيوب في البضاعة المباعة لها فسمحنا لها بخصم 10000 دينار مقابل تلك العيوب وتم تحصيل باقي المستحق عليها نقداً. </vt:lpstr>
      <vt:lpstr>في 15/ 8 باعت جزء من الأثاث نقداً قيمته 45000 دينار. </vt:lpstr>
      <vt:lpstr>في 8/25 سحب صاحب المنشأة مبلغ وقدره 10800 دينار نقداً لمصروفاته لسداد إيجار داره الخاصة.</vt:lpstr>
      <vt:lpstr>حساب الاستاذ للصندوق</vt:lpstr>
      <vt:lpstr>حساب الاستاذ للمصرف</vt:lpstr>
      <vt:lpstr>التمرين (2):  في بداية عام 2020 حصلت العلميات الاتية في محلات الوفاء التجارية في  1/5باعت بضاعة الى محلات التيسير بمبلغ 12000 دينار بالآجل.</vt:lpstr>
      <vt:lpstr>في 1/7 اشترت بضاعة من شركة الزنبق بمبلغ 36000 دينار وقد تحملت مصاريف نقل البضاعة والتحميل والتفريغ مبلغ 3000 دينار علما ان محلات الوفاء تثبت مصارف الشراء ضمن كلفة المشتريات.</vt:lpstr>
      <vt:lpstr>في 1/10 باعت بضاعة الى التاجر حسين بمبلغ 15000 دينار نقدا، واتفقت مع التاجر على ان تتحمل مصاريف النقل الى مخازن المشتري والبالغة 1500 دينار.</vt:lpstr>
      <vt:lpstr>في 1/15 سددت محلات التيسير نصف المبلغ المستحق عليها وتم تحويل باقي الدين بكمبيالة تستحق بعد خمسة ايام. في 1/20 سددت محلات التيسير الكمبيالة المستحقة عليها. </vt:lpstr>
      <vt:lpstr>المطلوب (2)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ahmad jari</dc:creator>
  <cp:lastModifiedBy>ahmad jari</cp:lastModifiedBy>
  <cp:revision>8</cp:revision>
  <dcterms:created xsi:type="dcterms:W3CDTF">2020-03-18T11:36:56Z</dcterms:created>
  <dcterms:modified xsi:type="dcterms:W3CDTF">2020-03-19T10:39:12Z</dcterms:modified>
</cp:coreProperties>
</file>