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A9716-E84C-4ABE-B071-D0330041D7D3}"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314600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A9716-E84C-4ABE-B071-D0330041D7D3}"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58868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A9716-E84C-4ABE-B071-D0330041D7D3}"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4253982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A9716-E84C-4ABE-B071-D0330041D7D3}"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103563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A9716-E84C-4ABE-B071-D0330041D7D3}"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1255781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A9716-E84C-4ABE-B071-D0330041D7D3}"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235554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A9716-E84C-4ABE-B071-D0330041D7D3}"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1730543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A9716-E84C-4ABE-B071-D0330041D7D3}"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48273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A9716-E84C-4ABE-B071-D0330041D7D3}"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40690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A9716-E84C-4ABE-B071-D0330041D7D3}"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296072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A9716-E84C-4ABE-B071-D0330041D7D3}"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BC178-6E7F-479A-B34E-4722E489BB84}" type="slidenum">
              <a:rPr lang="en-US" smtClean="0"/>
              <a:t>‹#›</a:t>
            </a:fld>
            <a:endParaRPr lang="en-US"/>
          </a:p>
        </p:txBody>
      </p:sp>
    </p:spTree>
    <p:extLst>
      <p:ext uri="{BB962C8B-B14F-4D97-AF65-F5344CB8AC3E}">
        <p14:creationId xmlns:p14="http://schemas.microsoft.com/office/powerpoint/2010/main" val="1819316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A9716-E84C-4ABE-B071-D0330041D7D3}" type="datetimeFigureOut">
              <a:rPr lang="en-US" smtClean="0"/>
              <a:t>3/13/2020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BC178-6E7F-479A-B34E-4722E489BB84}" type="slidenum">
              <a:rPr lang="en-US" smtClean="0"/>
              <a:t>‹#›</a:t>
            </a:fld>
            <a:endParaRPr lang="en-US"/>
          </a:p>
        </p:txBody>
      </p:sp>
    </p:spTree>
    <p:extLst>
      <p:ext uri="{BB962C8B-B14F-4D97-AF65-F5344CB8AC3E}">
        <p14:creationId xmlns:p14="http://schemas.microsoft.com/office/powerpoint/2010/main" val="1024230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76672"/>
            <a:ext cx="8352928" cy="5378152"/>
          </a:xfrm>
        </p:spPr>
        <p:txBody>
          <a:bodyPr/>
          <a:lstStyle/>
          <a:p>
            <a:pPr algn="r"/>
            <a:r>
              <a:rPr lang="ar-JO" dirty="0" smtClean="0">
                <a:solidFill>
                  <a:srgbClr val="FF0000"/>
                </a:solidFill>
              </a:rPr>
              <a:t>الفصل الرابع.. منهجية البحث </a:t>
            </a:r>
            <a:endParaRPr lang="ar-JO" sz="2800" dirty="0" smtClean="0">
              <a:solidFill>
                <a:srgbClr val="FF0000"/>
              </a:solidFill>
              <a:cs typeface="+mj-cs"/>
            </a:endParaRPr>
          </a:p>
          <a:p>
            <a:pPr algn="r"/>
            <a:r>
              <a:rPr lang="ar-JO" sz="2800" dirty="0" smtClean="0">
                <a:solidFill>
                  <a:schemeClr val="tx1"/>
                </a:solidFill>
                <a:cs typeface="+mj-cs"/>
              </a:rPr>
              <a:t>اعتمد الباحثون بوضع منهجة علمية يستند عليها الباحث في اعداد خطة البحث وكتابة مشروعه واختلفوا من ناحية اين تضع هذه المنهجية فمنهم يذهب لوضعها في الفصل الاول مستندا على ان الفقرات يجب ان تبنى عليها التسلسل المنطقي والطرح النظري والعملي والاجابة على التساؤلات التي طرحتها مشكلة البحث واعداد الفرضيات الخاصة بها وتكون في حالة ان </a:t>
            </a:r>
            <a:r>
              <a:rPr lang="ar-JO" sz="2800" dirty="0" smtClean="0">
                <a:solidFill>
                  <a:schemeClr val="tx1"/>
                </a:solidFill>
              </a:rPr>
              <a:t>المتغيرات المعتمدة في البحث تم طرحها سابقا.ويذهب اخرون الى وضع المنهجية بعد الجانب النظري ويكون ذلك في حالة ان متغيرات البحث لم تطرق سابقا وتحتاج الى تفسيرها في الجانب النظري .</a:t>
            </a:r>
          </a:p>
          <a:p>
            <a:pPr algn="r"/>
            <a:r>
              <a:rPr lang="ar-JO" sz="2800" dirty="0" smtClean="0">
                <a:solidFill>
                  <a:schemeClr val="tx1"/>
                </a:solidFill>
              </a:rPr>
              <a:t>وتشمل منهجية البحث الجوانب التالية:-</a:t>
            </a:r>
          </a:p>
          <a:p>
            <a:pPr algn="r"/>
            <a:r>
              <a:rPr lang="ar-JO" dirty="0" smtClean="0"/>
              <a:t>.</a:t>
            </a:r>
            <a:endParaRPr lang="ar-JO" dirty="0"/>
          </a:p>
        </p:txBody>
      </p:sp>
    </p:spTree>
    <p:extLst>
      <p:ext uri="{BB962C8B-B14F-4D97-AF65-F5344CB8AC3E}">
        <p14:creationId xmlns:p14="http://schemas.microsoft.com/office/powerpoint/2010/main" val="383034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260648"/>
            <a:ext cx="8136904" cy="6408712"/>
          </a:xfrm>
        </p:spPr>
        <p:txBody>
          <a:bodyPr>
            <a:normAutofit fontScale="92500" lnSpcReduction="20000"/>
          </a:bodyPr>
          <a:lstStyle/>
          <a:p>
            <a:pPr algn="r"/>
            <a:r>
              <a:rPr lang="ar-JO" dirty="0" smtClean="0">
                <a:solidFill>
                  <a:srgbClr val="FF0000"/>
                </a:solidFill>
              </a:rPr>
              <a:t>اولاً:- مشكلة البحث</a:t>
            </a:r>
          </a:p>
          <a:p>
            <a:pPr algn="r"/>
            <a:r>
              <a:rPr lang="ar-JO" sz="2800" dirty="0" smtClean="0">
                <a:solidFill>
                  <a:schemeClr val="tx1"/>
                </a:solidFill>
              </a:rPr>
              <a:t>تعد مشكلة البحث اساسا يتم التهيء له لاعداد مشروع البحث اما للبحث عن المشكلة وايجادها وصولا الى الحل او مشكلة قائمة تعد خللا واضحا في مس</a:t>
            </a:r>
            <a:r>
              <a:rPr lang="ar-IQ" sz="2800" dirty="0" smtClean="0">
                <a:solidFill>
                  <a:schemeClr val="tx1"/>
                </a:solidFill>
              </a:rPr>
              <a:t>ار المنظمة تحتاج الى عملية تقييم وتقويم فهي ظاهرة يحيط بها الغموض وتحتاج الى تفسير فهي موضع خلاف ونقص في المعرفة وتعبير عن حالة عدم التاكد . فهي جانب مرضيا (تقصير)في المنظمه او جانب ايجابيا يحتاج الى تفسير وتطوير . وهنالك بعض الطرق في تكوين المشكلة يمكن اجمالها في ما يلي:-</a:t>
            </a:r>
          </a:p>
          <a:p>
            <a:pPr algn="r"/>
            <a:r>
              <a:rPr lang="ar-IQ" sz="2800" dirty="0" smtClean="0">
                <a:solidFill>
                  <a:srgbClr val="00B050"/>
                </a:solidFill>
              </a:rPr>
              <a:t>1-الطرق المنظمة في تحديد المشاكل </a:t>
            </a:r>
          </a:p>
          <a:p>
            <a:pPr algn="r"/>
            <a:r>
              <a:rPr lang="ar-IQ" sz="2800" dirty="0" smtClean="0">
                <a:solidFill>
                  <a:schemeClr val="tx1"/>
                </a:solidFill>
              </a:rPr>
              <a:t>أ-الاستنباط والاستقراء </a:t>
            </a:r>
          </a:p>
          <a:p>
            <a:pPr algn="r"/>
            <a:r>
              <a:rPr lang="ar-IQ" sz="2800" dirty="0" smtClean="0">
                <a:solidFill>
                  <a:schemeClr val="tx1"/>
                </a:solidFill>
              </a:rPr>
              <a:t>ب-التناظر او القياس بالتشابه</a:t>
            </a:r>
          </a:p>
          <a:p>
            <a:pPr algn="r"/>
            <a:r>
              <a:rPr lang="ar-IQ" sz="2800" dirty="0" smtClean="0">
                <a:solidFill>
                  <a:schemeClr val="tx1"/>
                </a:solidFill>
              </a:rPr>
              <a:t>ج-التحديث</a:t>
            </a:r>
          </a:p>
          <a:p>
            <a:pPr algn="r"/>
            <a:r>
              <a:rPr lang="ar-IQ" sz="2800" dirty="0" smtClean="0">
                <a:solidFill>
                  <a:schemeClr val="tx1"/>
                </a:solidFill>
              </a:rPr>
              <a:t>د-النظرة الانتقادية</a:t>
            </a:r>
          </a:p>
          <a:p>
            <a:pPr algn="r"/>
            <a:r>
              <a:rPr lang="ar-IQ" sz="2800" dirty="0" smtClean="0">
                <a:solidFill>
                  <a:schemeClr val="tx1"/>
                </a:solidFill>
              </a:rPr>
              <a:t>ه-التوقع او النظرة المستقبلية </a:t>
            </a:r>
          </a:p>
          <a:p>
            <a:pPr algn="r"/>
            <a:r>
              <a:rPr lang="ar-IQ" sz="2800" dirty="0" smtClean="0">
                <a:solidFill>
                  <a:schemeClr val="tx1"/>
                </a:solidFill>
              </a:rPr>
              <a:t>و-طريقة مورفي</a:t>
            </a:r>
          </a:p>
          <a:p>
            <a:pPr algn="r"/>
            <a:r>
              <a:rPr lang="ar-IQ" sz="2800" dirty="0" smtClean="0">
                <a:solidFill>
                  <a:schemeClr val="tx1"/>
                </a:solidFill>
              </a:rPr>
              <a:t>ز-تقسيم او تجزئة المشاكل</a:t>
            </a:r>
          </a:p>
          <a:p>
            <a:pPr algn="r"/>
            <a:r>
              <a:rPr lang="ar-IQ" sz="2800" dirty="0" smtClean="0">
                <a:solidFill>
                  <a:schemeClr val="tx1"/>
                </a:solidFill>
              </a:rPr>
              <a:t>ح-التجميع</a:t>
            </a:r>
          </a:p>
          <a:p>
            <a:pPr algn="r"/>
            <a:endParaRPr lang="en-US" sz="2800" dirty="0">
              <a:solidFill>
                <a:srgbClr val="00B050"/>
              </a:solidFill>
            </a:endParaRPr>
          </a:p>
        </p:txBody>
      </p:sp>
    </p:spTree>
    <p:extLst>
      <p:ext uri="{BB962C8B-B14F-4D97-AF65-F5344CB8AC3E}">
        <p14:creationId xmlns:p14="http://schemas.microsoft.com/office/powerpoint/2010/main" val="1621553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404664"/>
            <a:ext cx="7992888" cy="5234136"/>
          </a:xfrm>
        </p:spPr>
        <p:txBody>
          <a:bodyPr>
            <a:normAutofit fontScale="85000" lnSpcReduction="20000"/>
          </a:bodyPr>
          <a:lstStyle/>
          <a:p>
            <a:pPr algn="r"/>
            <a:r>
              <a:rPr lang="ar-IQ" dirty="0" smtClean="0">
                <a:solidFill>
                  <a:srgbClr val="00B050"/>
                </a:solidFill>
              </a:rPr>
              <a:t>2-الطرق غير المنظمة في تكوين المشاكل</a:t>
            </a:r>
          </a:p>
          <a:p>
            <a:pPr algn="r"/>
            <a:r>
              <a:rPr lang="ar-IQ" sz="2800" dirty="0" smtClean="0">
                <a:solidFill>
                  <a:schemeClr val="tx1"/>
                </a:solidFill>
              </a:rPr>
              <a:t>أ-التخمين</a:t>
            </a:r>
          </a:p>
          <a:p>
            <a:pPr algn="r"/>
            <a:r>
              <a:rPr lang="ar-IQ" sz="2800" dirty="0" smtClean="0">
                <a:solidFill>
                  <a:schemeClr val="tx1"/>
                </a:solidFill>
              </a:rPr>
              <a:t>ب- الظواهر</a:t>
            </a:r>
          </a:p>
          <a:p>
            <a:pPr algn="r"/>
            <a:r>
              <a:rPr lang="ar-IQ" sz="2800" dirty="0" smtClean="0">
                <a:solidFill>
                  <a:schemeClr val="tx1"/>
                </a:solidFill>
              </a:rPr>
              <a:t>ج-الاتفاق الجماعي في الراي</a:t>
            </a:r>
          </a:p>
          <a:p>
            <a:pPr algn="r"/>
            <a:r>
              <a:rPr lang="ar-IQ" sz="2800" dirty="0" smtClean="0">
                <a:solidFill>
                  <a:schemeClr val="tx1"/>
                </a:solidFill>
              </a:rPr>
              <a:t>د- التجربة</a:t>
            </a:r>
          </a:p>
          <a:p>
            <a:pPr algn="r"/>
            <a:endParaRPr lang="ar-IQ" sz="2800" dirty="0">
              <a:solidFill>
                <a:schemeClr val="tx1"/>
              </a:solidFill>
            </a:endParaRPr>
          </a:p>
          <a:p>
            <a:pPr algn="r"/>
            <a:r>
              <a:rPr lang="ar-IQ" sz="2800" dirty="0" smtClean="0">
                <a:solidFill>
                  <a:schemeClr val="tx1"/>
                </a:solidFill>
              </a:rPr>
              <a:t>عند طرح المشكلة لابد من ملاحظة الامور التالية :-</a:t>
            </a:r>
          </a:p>
          <a:p>
            <a:pPr algn="r"/>
            <a:r>
              <a:rPr lang="ar-IQ" sz="2800" dirty="0" smtClean="0">
                <a:solidFill>
                  <a:schemeClr val="tx1"/>
                </a:solidFill>
              </a:rPr>
              <a:t>1-لا تعتمد الصياغات العمومية في اختيار وطرح المشكلة وانما تحديد الخاص منها والجزئية التي يراد طرحها</a:t>
            </a:r>
          </a:p>
          <a:p>
            <a:pPr algn="r"/>
            <a:r>
              <a:rPr lang="ar-IQ" sz="2800" dirty="0" smtClean="0">
                <a:solidFill>
                  <a:schemeClr val="tx1"/>
                </a:solidFill>
              </a:rPr>
              <a:t>2-طرح المشكلة بدقة عالية بشمولية والتركيز على المناطق المعتمة منها </a:t>
            </a:r>
          </a:p>
          <a:p>
            <a:pPr algn="r"/>
            <a:r>
              <a:rPr lang="ar-IQ" sz="2800" dirty="0" smtClean="0">
                <a:solidFill>
                  <a:schemeClr val="tx1"/>
                </a:solidFill>
              </a:rPr>
              <a:t>3-ملاحظة عدم دراسة وتحليل ومعالجة المشكلة سابقا والا ستتكرر النتائج مع مراعات الفترة الزمية لحدوثها </a:t>
            </a:r>
          </a:p>
          <a:p>
            <a:pPr algn="r"/>
            <a:r>
              <a:rPr lang="ar-IQ" sz="2800" dirty="0" smtClean="0">
                <a:solidFill>
                  <a:schemeClr val="tx1"/>
                </a:solidFill>
              </a:rPr>
              <a:t>4-الابتعاد عن التلميح لطريقة حل المشكة مسبقا عند كتابتها والا لم يعد الحاجة للبحث </a:t>
            </a:r>
          </a:p>
        </p:txBody>
      </p:sp>
    </p:spTree>
    <p:extLst>
      <p:ext uri="{BB962C8B-B14F-4D97-AF65-F5344CB8AC3E}">
        <p14:creationId xmlns:p14="http://schemas.microsoft.com/office/powerpoint/2010/main" val="2852395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332656"/>
            <a:ext cx="7920880" cy="5306144"/>
          </a:xfrm>
        </p:spPr>
        <p:txBody>
          <a:bodyPr>
            <a:normAutofit fontScale="92500"/>
          </a:bodyPr>
          <a:lstStyle/>
          <a:p>
            <a:pPr algn="r"/>
            <a:r>
              <a:rPr lang="ar-IQ" sz="2800" dirty="0" smtClean="0">
                <a:solidFill>
                  <a:schemeClr val="tx1"/>
                </a:solidFill>
              </a:rPr>
              <a:t>5-ان تكون المشكلة ذات اهمية كبيرة تحتاج الى حل فوري لتجنب تفاقمها .</a:t>
            </a:r>
          </a:p>
          <a:p>
            <a:pPr algn="r"/>
            <a:r>
              <a:rPr lang="ar-IQ" sz="2800" dirty="0" smtClean="0">
                <a:solidFill>
                  <a:schemeClr val="tx1"/>
                </a:solidFill>
              </a:rPr>
              <a:t>6-تعتمد المشكلة على اعداد اسئلة تحتاج الى اجوبة في متن البحث خاصة بالجانب النظري والعملي والتي على اساسها ستحدد اهداف وفرضيات البحث </a:t>
            </a:r>
          </a:p>
          <a:p>
            <a:pPr algn="r"/>
            <a:r>
              <a:rPr lang="ar-IQ" sz="2800" dirty="0" smtClean="0">
                <a:solidFill>
                  <a:schemeClr val="tx1"/>
                </a:solidFill>
              </a:rPr>
              <a:t>7-ملاحظة طرح الاسئلة بصورة فلسفية وعلمية وتغطي النتائج التي يراد التوصل اليها</a:t>
            </a:r>
          </a:p>
          <a:p>
            <a:pPr algn="r"/>
            <a:r>
              <a:rPr lang="ar-IQ" sz="2800" dirty="0" smtClean="0">
                <a:solidFill>
                  <a:schemeClr val="tx1"/>
                </a:solidFill>
              </a:rPr>
              <a:t>8-تعتمد طرح اسئلة الجانب العملي على عنوان البحث والاساليب الوصفية والاحصائية المستخدمة</a:t>
            </a:r>
          </a:p>
          <a:p>
            <a:pPr algn="r"/>
            <a:r>
              <a:rPr lang="ar-IQ" sz="2800" dirty="0" smtClean="0">
                <a:solidFill>
                  <a:schemeClr val="tx1"/>
                </a:solidFill>
              </a:rPr>
              <a:t>9-يحدد نوع البحث فيما لو كان هنالك مشكلة يراد طرحها او عدم وجود مشكلة </a:t>
            </a:r>
          </a:p>
          <a:p>
            <a:pPr algn="r"/>
            <a:r>
              <a:rPr lang="ar-IQ" sz="2800" dirty="0" smtClean="0">
                <a:solidFill>
                  <a:schemeClr val="tx1"/>
                </a:solidFill>
              </a:rPr>
              <a:t>10-يحدد نوع البحث(استطلاعية –تطبيقية-حالة...الخ)نوع الاسئلة المطروحة </a:t>
            </a:r>
          </a:p>
          <a:p>
            <a:pPr algn="r"/>
            <a:endParaRPr lang="en-US" sz="2800" dirty="0">
              <a:solidFill>
                <a:schemeClr val="tx1"/>
              </a:solidFill>
            </a:endParaRPr>
          </a:p>
        </p:txBody>
      </p:sp>
    </p:spTree>
    <p:extLst>
      <p:ext uri="{BB962C8B-B14F-4D97-AF65-F5344CB8AC3E}">
        <p14:creationId xmlns:p14="http://schemas.microsoft.com/office/powerpoint/2010/main" val="322900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458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7825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367</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7</cp:revision>
  <dcterms:created xsi:type="dcterms:W3CDTF">2020-03-13T10:38:19Z</dcterms:created>
  <dcterms:modified xsi:type="dcterms:W3CDTF">2020-03-13T12:36:34Z</dcterms:modified>
</cp:coreProperties>
</file>