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72" r:id="rId1"/>
  </p:sldMasterIdLst>
  <p:sldIdLst>
    <p:sldId id="256" r:id="rId2"/>
    <p:sldId id="257" r:id="rId3"/>
    <p:sldId id="258" r:id="rId4"/>
    <p:sldId id="259" r:id="rId5"/>
    <p:sldId id="260" r:id="rId6"/>
    <p:sldId id="261" r:id="rId7"/>
    <p:sldId id="262" r:id="rId8"/>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84380"/>
    <p:restoredTop sz="94660"/>
  </p:normalViewPr>
  <p:slideViewPr>
    <p:cSldViewPr>
      <p:cViewPr varScale="1">
        <p:scale>
          <a:sx n="66" d="100"/>
          <a:sy n="66" d="100"/>
        </p:scale>
        <p:origin x="-150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ar-IQ"/>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ar-IQ"/>
          </a:p>
        </p:txBody>
      </p:sp>
      <p:sp>
        <p:nvSpPr>
          <p:cNvPr id="4" name="Date Placeholder 3"/>
          <p:cNvSpPr>
            <a:spLocks noGrp="1"/>
          </p:cNvSpPr>
          <p:nvPr>
            <p:ph type="dt" sz="half" idx="10"/>
          </p:nvPr>
        </p:nvSpPr>
        <p:spPr/>
        <p:txBody>
          <a:bodyPr/>
          <a:lstStyle/>
          <a:p>
            <a:fld id="{26068BE8-6E29-410D-908E-43A71529A661}" type="datetimeFigureOut">
              <a:rPr lang="ar-IQ" smtClean="0"/>
              <a:pPr/>
              <a:t>21/07/1441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8498012D-C6B6-4683-8113-19DFD4F1B240}" type="slidenum">
              <a:rPr lang="ar-IQ" smtClean="0"/>
              <a:pPr/>
              <a:t>‹#›</a:t>
            </a:fld>
            <a:endParaRPr lang="ar-IQ"/>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26068BE8-6E29-410D-908E-43A71529A661}" type="datetimeFigureOut">
              <a:rPr lang="ar-IQ" smtClean="0"/>
              <a:pPr/>
              <a:t>21/07/1441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8498012D-C6B6-4683-8113-19DFD4F1B240}" type="slidenum">
              <a:rPr lang="ar-IQ" smtClean="0"/>
              <a:pPr/>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ar-IQ"/>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26068BE8-6E29-410D-908E-43A71529A661}" type="datetimeFigureOut">
              <a:rPr lang="ar-IQ" smtClean="0"/>
              <a:pPr/>
              <a:t>21/07/1441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8498012D-C6B6-4683-8113-19DFD4F1B240}" type="slidenum">
              <a:rPr lang="ar-IQ" smtClean="0"/>
              <a:pPr/>
              <a:t>‹#›</a:t>
            </a:fld>
            <a:endParaRPr lang="ar-IQ"/>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26068BE8-6E29-410D-908E-43A71529A661}" type="datetimeFigureOut">
              <a:rPr lang="ar-IQ" smtClean="0"/>
              <a:pPr/>
              <a:t>21/07/1441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8498012D-C6B6-4683-8113-19DFD4F1B240}" type="slidenum">
              <a:rPr lang="ar-IQ" smtClean="0"/>
              <a:pPr/>
              <a:t>‹#›</a:t>
            </a:fld>
            <a:endParaRPr lang="ar-IQ"/>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ar-IQ"/>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6068BE8-6E29-410D-908E-43A71529A661}" type="datetimeFigureOut">
              <a:rPr lang="ar-IQ" smtClean="0"/>
              <a:pPr/>
              <a:t>21/07/1441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8498012D-C6B6-4683-8113-19DFD4F1B240}" type="slidenum">
              <a:rPr lang="ar-IQ" smtClean="0"/>
              <a:pPr/>
              <a:t>‹#›</a:t>
            </a:fld>
            <a:endParaRPr lang="ar-IQ"/>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Date Placeholder 4"/>
          <p:cNvSpPr>
            <a:spLocks noGrp="1"/>
          </p:cNvSpPr>
          <p:nvPr>
            <p:ph type="dt" sz="half" idx="10"/>
          </p:nvPr>
        </p:nvSpPr>
        <p:spPr/>
        <p:txBody>
          <a:bodyPr/>
          <a:lstStyle/>
          <a:p>
            <a:fld id="{26068BE8-6E29-410D-908E-43A71529A661}" type="datetimeFigureOut">
              <a:rPr lang="ar-IQ" smtClean="0"/>
              <a:pPr/>
              <a:t>21/07/1441</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8498012D-C6B6-4683-8113-19DFD4F1B240}" type="slidenum">
              <a:rPr lang="ar-IQ" smtClean="0"/>
              <a:pPr/>
              <a:t>‹#›</a:t>
            </a:fld>
            <a:endParaRPr lang="ar-IQ"/>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ar-IQ"/>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7" name="Date Placeholder 6"/>
          <p:cNvSpPr>
            <a:spLocks noGrp="1"/>
          </p:cNvSpPr>
          <p:nvPr>
            <p:ph type="dt" sz="half" idx="10"/>
          </p:nvPr>
        </p:nvSpPr>
        <p:spPr/>
        <p:txBody>
          <a:bodyPr/>
          <a:lstStyle/>
          <a:p>
            <a:fld id="{26068BE8-6E29-410D-908E-43A71529A661}" type="datetimeFigureOut">
              <a:rPr lang="ar-IQ" smtClean="0"/>
              <a:pPr/>
              <a:t>21/07/1441</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8498012D-C6B6-4683-8113-19DFD4F1B240}" type="slidenum">
              <a:rPr lang="ar-IQ" smtClean="0"/>
              <a:pPr/>
              <a:t>‹#›</a:t>
            </a:fld>
            <a:endParaRPr lang="ar-IQ"/>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Date Placeholder 2"/>
          <p:cNvSpPr>
            <a:spLocks noGrp="1"/>
          </p:cNvSpPr>
          <p:nvPr>
            <p:ph type="dt" sz="half" idx="10"/>
          </p:nvPr>
        </p:nvSpPr>
        <p:spPr/>
        <p:txBody>
          <a:bodyPr/>
          <a:lstStyle/>
          <a:p>
            <a:fld id="{26068BE8-6E29-410D-908E-43A71529A661}" type="datetimeFigureOut">
              <a:rPr lang="ar-IQ" smtClean="0"/>
              <a:pPr/>
              <a:t>21/07/1441</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8498012D-C6B6-4683-8113-19DFD4F1B240}" type="slidenum">
              <a:rPr lang="ar-IQ" smtClean="0"/>
              <a:pPr/>
              <a:t>‹#›</a:t>
            </a:fld>
            <a:endParaRPr lang="ar-IQ"/>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6068BE8-6E29-410D-908E-43A71529A661}" type="datetimeFigureOut">
              <a:rPr lang="ar-IQ" smtClean="0"/>
              <a:pPr/>
              <a:t>21/07/1441</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8498012D-C6B6-4683-8113-19DFD4F1B240}" type="slidenum">
              <a:rPr lang="ar-IQ" smtClean="0"/>
              <a:pPr/>
              <a:t>‹#›</a:t>
            </a:fld>
            <a:endParaRPr lang="ar-IQ"/>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ar-IQ"/>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6068BE8-6E29-410D-908E-43A71529A661}" type="datetimeFigureOut">
              <a:rPr lang="ar-IQ" smtClean="0"/>
              <a:pPr/>
              <a:t>21/07/1441</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8498012D-C6B6-4683-8113-19DFD4F1B240}" type="slidenum">
              <a:rPr lang="ar-IQ" smtClean="0"/>
              <a:pPr/>
              <a:t>‹#›</a:t>
            </a:fld>
            <a:endParaRPr lang="ar-IQ"/>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ar-IQ"/>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6068BE8-6E29-410D-908E-43A71529A661}" type="datetimeFigureOut">
              <a:rPr lang="ar-IQ" smtClean="0"/>
              <a:pPr/>
              <a:t>21/07/1441</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8498012D-C6B6-4683-8113-19DFD4F1B240}" type="slidenum">
              <a:rPr lang="ar-IQ" smtClean="0"/>
              <a:pPr/>
              <a:t>‹#›</a:t>
            </a:fld>
            <a:endParaRPr lang="ar-IQ"/>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en-US" smtClean="0"/>
              <a:t>Click to edit Master title style</a:t>
            </a:r>
            <a:endParaRPr lang="ar-IQ"/>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26068BE8-6E29-410D-908E-43A71529A661}" type="datetimeFigureOut">
              <a:rPr lang="ar-IQ" smtClean="0"/>
              <a:pPr/>
              <a:t>21/07/1441</a:t>
            </a:fld>
            <a:endParaRPr lang="ar-IQ"/>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8498012D-C6B6-4683-8113-19DFD4F1B240}" type="slidenum">
              <a:rPr lang="ar-IQ" smtClean="0"/>
              <a:pPr/>
              <a:t>‹#›</a:t>
            </a:fld>
            <a:endParaRPr lang="ar-IQ"/>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rot="20450935">
            <a:off x="685800" y="2130425"/>
            <a:ext cx="7772400" cy="1470025"/>
          </a:xfrm>
        </p:spPr>
        <p:txBody>
          <a:bodyPr/>
          <a:lstStyle/>
          <a:p>
            <a:r>
              <a:rPr lang="ar-IQ" dirty="0" smtClean="0">
                <a:solidFill>
                  <a:srgbClr val="FF0000"/>
                </a:solidFill>
              </a:rPr>
              <a:t>السلاسل الزمنية الفصل الاول</a:t>
            </a:r>
            <a:endParaRPr lang="ar-IQ" dirty="0"/>
          </a:p>
        </p:txBody>
      </p:sp>
      <p:sp>
        <p:nvSpPr>
          <p:cNvPr id="3" name="Subtitle 2"/>
          <p:cNvSpPr>
            <a:spLocks noGrp="1"/>
          </p:cNvSpPr>
          <p:nvPr>
            <p:ph type="subTitle" idx="1"/>
          </p:nvPr>
        </p:nvSpPr>
        <p:spPr>
          <a:xfrm rot="20189774">
            <a:off x="1371600" y="3886200"/>
            <a:ext cx="6400800" cy="1752600"/>
          </a:xfrm>
        </p:spPr>
        <p:txBody>
          <a:bodyPr>
            <a:normAutofit fontScale="85000" lnSpcReduction="20000"/>
          </a:bodyPr>
          <a:lstStyle/>
          <a:p>
            <a:r>
              <a:rPr lang="ar-IQ" dirty="0" smtClean="0">
                <a:solidFill>
                  <a:srgbClr val="00B0F0"/>
                </a:solidFill>
              </a:rPr>
              <a:t>المرحلة الرابعة / قسم الاحصاء </a:t>
            </a:r>
          </a:p>
          <a:p>
            <a:r>
              <a:rPr lang="ar-IQ" dirty="0" smtClean="0">
                <a:solidFill>
                  <a:srgbClr val="00B0F0"/>
                </a:solidFill>
              </a:rPr>
              <a:t>شعبة أ الدراسة الصباحية والمسائية</a:t>
            </a:r>
          </a:p>
          <a:p>
            <a:r>
              <a:rPr lang="ar-IQ" dirty="0" smtClean="0">
                <a:solidFill>
                  <a:srgbClr val="00B0F0"/>
                </a:solidFill>
              </a:rPr>
              <a:t>الكورس الاول</a:t>
            </a:r>
          </a:p>
          <a:p>
            <a:r>
              <a:rPr lang="ar-IQ" dirty="0" smtClean="0">
                <a:solidFill>
                  <a:srgbClr val="00B0F0"/>
                </a:solidFill>
              </a:rPr>
              <a:t>المحاضرة الثالثة</a:t>
            </a:r>
          </a:p>
          <a:p>
            <a:endParaRPr lang="ar-IQ" dirty="0"/>
          </a:p>
        </p:txBody>
      </p:sp>
    </p:spTree>
  </p:cSld>
  <p:clrMapOvr>
    <a:masterClrMapping/>
  </p:clrMapOvr>
  <p:transition spd="slow">
    <p:pull dir="d"/>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rot="19877362">
            <a:off x="868926" y="1515021"/>
            <a:ext cx="6600028" cy="1143000"/>
          </a:xfrm>
        </p:spPr>
        <p:txBody>
          <a:bodyPr/>
          <a:lstStyle/>
          <a:p>
            <a:r>
              <a:rPr lang="ar-IQ" dirty="0" smtClean="0">
                <a:solidFill>
                  <a:srgbClr val="002060"/>
                </a:solidFill>
              </a:rPr>
              <a:t>أهداف تحليل السلاسل الزمنية</a:t>
            </a:r>
            <a:endParaRPr lang="ar-IQ" dirty="0">
              <a:solidFill>
                <a:srgbClr val="002060"/>
              </a:solidFill>
            </a:endParaRPr>
          </a:p>
        </p:txBody>
      </p:sp>
      <p:sp>
        <p:nvSpPr>
          <p:cNvPr id="3" name="Content Placeholder 2"/>
          <p:cNvSpPr>
            <a:spLocks noGrp="1"/>
          </p:cNvSpPr>
          <p:nvPr>
            <p:ph idx="1"/>
          </p:nvPr>
        </p:nvSpPr>
        <p:spPr>
          <a:xfrm>
            <a:off x="2905994" y="2364487"/>
            <a:ext cx="6006965" cy="3037054"/>
          </a:xfrm>
        </p:spPr>
        <p:txBody>
          <a:bodyPr/>
          <a:lstStyle/>
          <a:p>
            <a:r>
              <a:rPr lang="ar-IQ" dirty="0" smtClean="0"/>
              <a:t>1- الوصف </a:t>
            </a:r>
            <a:r>
              <a:rPr lang="en-US" dirty="0" smtClean="0"/>
              <a:t>Description</a:t>
            </a:r>
            <a:endParaRPr lang="ar-IQ" dirty="0" smtClean="0"/>
          </a:p>
          <a:p>
            <a:r>
              <a:rPr lang="ar-IQ" dirty="0" smtClean="0"/>
              <a:t>2- </a:t>
            </a:r>
            <a:r>
              <a:rPr lang="ar-IQ" dirty="0" smtClean="0"/>
              <a:t>التفسير </a:t>
            </a:r>
            <a:r>
              <a:rPr lang="en-US" dirty="0" smtClean="0"/>
              <a:t>Explanation</a:t>
            </a:r>
            <a:r>
              <a:rPr lang="ar-IQ" dirty="0" smtClean="0"/>
              <a:t> </a:t>
            </a:r>
          </a:p>
          <a:p>
            <a:r>
              <a:rPr lang="ar-IQ" dirty="0" smtClean="0"/>
              <a:t>3- التنبؤ </a:t>
            </a:r>
            <a:r>
              <a:rPr lang="en-US" dirty="0" smtClean="0"/>
              <a:t>Prediction</a:t>
            </a:r>
            <a:r>
              <a:rPr lang="ar-IQ" dirty="0" smtClean="0"/>
              <a:t> </a:t>
            </a:r>
          </a:p>
          <a:p>
            <a:r>
              <a:rPr lang="ar-IQ" dirty="0" smtClean="0"/>
              <a:t>4- السيطرة </a:t>
            </a:r>
            <a:r>
              <a:rPr lang="en-US" dirty="0" smtClean="0"/>
              <a:t>Control</a:t>
            </a:r>
            <a:endParaRPr lang="ar-IQ" dirty="0"/>
          </a:p>
        </p:txBody>
      </p:sp>
    </p:spTree>
  </p:cSld>
  <p:clrMapOvr>
    <a:masterClrMapping/>
  </p:clrMapOvr>
  <p:transition spd="slow">
    <p:wedg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43306" y="571480"/>
            <a:ext cx="4650116" cy="1143000"/>
          </a:xfrm>
        </p:spPr>
        <p:txBody>
          <a:bodyPr>
            <a:normAutofit fontScale="90000"/>
          </a:bodyPr>
          <a:lstStyle/>
          <a:p>
            <a:r>
              <a:rPr lang="ar-IQ" dirty="0" smtClean="0">
                <a:solidFill>
                  <a:srgbClr val="FF0000"/>
                </a:solidFill>
              </a:rPr>
              <a:t>1- الوصف </a:t>
            </a:r>
            <a:r>
              <a:rPr lang="en-US" dirty="0" smtClean="0">
                <a:solidFill>
                  <a:srgbClr val="FF0000"/>
                </a:solidFill>
              </a:rPr>
              <a:t>Description</a:t>
            </a:r>
            <a:endParaRPr lang="ar-IQ" dirty="0">
              <a:solidFill>
                <a:srgbClr val="FF0000"/>
              </a:solidFill>
            </a:endParaRPr>
          </a:p>
        </p:txBody>
      </p:sp>
      <p:sp>
        <p:nvSpPr>
          <p:cNvPr id="3" name="Content Placeholder 2"/>
          <p:cNvSpPr>
            <a:spLocks noGrp="1"/>
          </p:cNvSpPr>
          <p:nvPr>
            <p:ph idx="1"/>
          </p:nvPr>
        </p:nvSpPr>
        <p:spPr>
          <a:xfrm>
            <a:off x="457200" y="1600200"/>
            <a:ext cx="8229600" cy="4525963"/>
          </a:xfrm>
        </p:spPr>
        <p:txBody>
          <a:bodyPr/>
          <a:lstStyle/>
          <a:p>
            <a:pPr algn="just">
              <a:buNone/>
            </a:pPr>
            <a:r>
              <a:rPr lang="ar-IQ" dirty="0" smtClean="0"/>
              <a:t>أن الخطوة الاولى في تحليل السلاسل الزمنية يكون من خلال رسم بيانات السلسلة الزمنية والحصول على بعض ملامح السلسلة والتي تتعلق بمكونات السلسلة الاساسية وهي (التغيرات الموسمية والدورية والاتجاه العام )</a:t>
            </a:r>
          </a:p>
          <a:p>
            <a:pPr algn="just">
              <a:buNone/>
            </a:pPr>
            <a:r>
              <a:rPr lang="ar-IQ" dirty="0" smtClean="0"/>
              <a:t>فهذا الشكل البياني يوضح هذه الملامح الاساسية لسلوك الظاهرة. </a:t>
            </a:r>
            <a:endParaRPr lang="ar-IQ" dirty="0"/>
          </a:p>
        </p:txBody>
      </p:sp>
    </p:spTree>
  </p:cSld>
  <p:clrMapOvr>
    <a:masterClrMapping/>
  </p:clrMapOvr>
  <p:transition spd="slow">
    <p:wipe dir="u"/>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28992" y="357166"/>
            <a:ext cx="5229293" cy="1025763"/>
          </a:xfrm>
        </p:spPr>
        <p:txBody>
          <a:bodyPr>
            <a:normAutofit fontScale="90000"/>
          </a:bodyPr>
          <a:lstStyle/>
          <a:p>
            <a:r>
              <a:rPr lang="ar-IQ" dirty="0" smtClean="0">
                <a:solidFill>
                  <a:srgbClr val="FF0000"/>
                </a:solidFill>
              </a:rPr>
              <a:t>2- التفسير </a:t>
            </a:r>
            <a:r>
              <a:rPr lang="en-US" dirty="0" smtClean="0">
                <a:solidFill>
                  <a:srgbClr val="FF0000"/>
                </a:solidFill>
              </a:rPr>
              <a:t>Explanation</a:t>
            </a:r>
            <a:r>
              <a:rPr lang="ar-IQ" dirty="0" smtClean="0">
                <a:solidFill>
                  <a:srgbClr val="FF0000"/>
                </a:solidFill>
              </a:rPr>
              <a:t> </a:t>
            </a:r>
            <a:br>
              <a:rPr lang="ar-IQ" dirty="0" smtClean="0">
                <a:solidFill>
                  <a:srgbClr val="FF0000"/>
                </a:solidFill>
              </a:rPr>
            </a:br>
            <a:endParaRPr lang="ar-IQ" dirty="0">
              <a:solidFill>
                <a:srgbClr val="FF0000"/>
              </a:solidFill>
            </a:endParaRPr>
          </a:p>
        </p:txBody>
      </p:sp>
      <p:sp>
        <p:nvSpPr>
          <p:cNvPr id="3" name="Content Placeholder 2"/>
          <p:cNvSpPr>
            <a:spLocks noGrp="1"/>
          </p:cNvSpPr>
          <p:nvPr>
            <p:ph idx="1"/>
          </p:nvPr>
        </p:nvSpPr>
        <p:spPr>
          <a:xfrm>
            <a:off x="457200" y="1600200"/>
            <a:ext cx="8229600" cy="4525963"/>
          </a:xfrm>
        </p:spPr>
        <p:txBody>
          <a:bodyPr>
            <a:normAutofit fontScale="92500" lnSpcReduction="10000"/>
          </a:bodyPr>
          <a:lstStyle/>
          <a:p>
            <a:pPr algn="just"/>
            <a:r>
              <a:rPr lang="ar-IQ" dirty="0" smtClean="0"/>
              <a:t>عند أخذ القياسات حول متغيرين أو أكثر أي أخذ أكثر من سلسلة فأنه يكون من الممكن تفسير التغيرات التي تحدث في أحدى السلاسل من علاقتها بتغيرات السلسلة أو السلاسل الاخرى فعلى سبيل المثال أرتفاع درجة الحرارة تقود الى أرتفاع في استهلاك الكهرباء وهذا يقود الى أنه بالأمكان تفسير استهلاك الكهرباء من علاقتها بأرتفاع الحرارة وهذا النوع من التحليل يؤدي الى فهم موسع لمكانيكية تفاعل هذه السلاسل مع بعضها البعض وتعتبر نماذج الانحدار المتعدد ذات فائدة في تفسير وكذلك الانظمة الخطية والتي تحول المدخلات الى مخرجات من خلال اجراء عملية خطية كفؤة من أنواع التفسير.</a:t>
            </a:r>
            <a:endParaRPr lang="ar-IQ" dirty="0"/>
          </a:p>
        </p:txBody>
      </p:sp>
    </p:spTree>
  </p:cSld>
  <p:clrMapOvr>
    <a:masterClrMapping/>
  </p:clrMapOvr>
  <p:transition spd="slow">
    <p:wipe dir="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57686" y="428604"/>
            <a:ext cx="4096176" cy="1308211"/>
          </a:xfrm>
        </p:spPr>
        <p:txBody>
          <a:bodyPr>
            <a:noAutofit/>
          </a:bodyPr>
          <a:lstStyle/>
          <a:p>
            <a:r>
              <a:rPr lang="ar-IQ" sz="3600" dirty="0" smtClean="0">
                <a:solidFill>
                  <a:srgbClr val="FF0000"/>
                </a:solidFill>
              </a:rPr>
              <a:t>3- التنبؤ </a:t>
            </a:r>
            <a:r>
              <a:rPr lang="en-US" sz="3600" dirty="0" smtClean="0">
                <a:solidFill>
                  <a:srgbClr val="FF0000"/>
                </a:solidFill>
              </a:rPr>
              <a:t>Prediction</a:t>
            </a:r>
            <a:r>
              <a:rPr lang="ar-IQ" sz="3600" dirty="0" smtClean="0">
                <a:solidFill>
                  <a:srgbClr val="FF0000"/>
                </a:solidFill>
              </a:rPr>
              <a:t/>
            </a:r>
            <a:br>
              <a:rPr lang="ar-IQ" sz="3600" dirty="0" smtClean="0">
                <a:solidFill>
                  <a:srgbClr val="FF0000"/>
                </a:solidFill>
              </a:rPr>
            </a:br>
            <a:r>
              <a:rPr lang="ar-IQ" sz="3600" dirty="0" smtClean="0">
                <a:solidFill>
                  <a:srgbClr val="FF0000"/>
                </a:solidFill>
              </a:rPr>
              <a:t>4- السيطرة </a:t>
            </a:r>
            <a:r>
              <a:rPr lang="en-US" sz="3600" dirty="0" smtClean="0">
                <a:solidFill>
                  <a:srgbClr val="FF0000"/>
                </a:solidFill>
              </a:rPr>
              <a:t>Control</a:t>
            </a:r>
            <a:r>
              <a:rPr lang="ar-IQ" sz="3600" dirty="0" smtClean="0">
                <a:solidFill>
                  <a:srgbClr val="FF0000"/>
                </a:solidFill>
              </a:rPr>
              <a:t> </a:t>
            </a:r>
            <a:br>
              <a:rPr lang="ar-IQ" sz="3600" dirty="0" smtClean="0">
                <a:solidFill>
                  <a:srgbClr val="FF0000"/>
                </a:solidFill>
              </a:rPr>
            </a:br>
            <a:endParaRPr lang="ar-IQ" sz="3600" dirty="0">
              <a:solidFill>
                <a:srgbClr val="FF0000"/>
              </a:solidFill>
            </a:endParaRPr>
          </a:p>
        </p:txBody>
      </p:sp>
      <p:sp>
        <p:nvSpPr>
          <p:cNvPr id="3" name="Content Placeholder 2"/>
          <p:cNvSpPr>
            <a:spLocks noGrp="1"/>
          </p:cNvSpPr>
          <p:nvPr>
            <p:ph idx="1"/>
          </p:nvPr>
        </p:nvSpPr>
        <p:spPr>
          <a:xfrm>
            <a:off x="457200" y="2000240"/>
            <a:ext cx="8115328" cy="4125923"/>
          </a:xfrm>
        </p:spPr>
        <p:txBody>
          <a:bodyPr>
            <a:normAutofit fontScale="92500" lnSpcReduction="20000"/>
          </a:bodyPr>
          <a:lstStyle/>
          <a:p>
            <a:pPr algn="just"/>
            <a:r>
              <a:rPr lang="ar-IQ" dirty="0" smtClean="0"/>
              <a:t>التنبؤ :هو التنبؤ بالقيم المستقبلية للظاهرة المدروسة وذلك بالاعتماد على المشاهدات الماضية وهي مهمة جدا عند تحليل المبيعات والتنبؤ بها في التحليل الاقتصادي.</a:t>
            </a:r>
          </a:p>
          <a:p>
            <a:pPr algn="just"/>
            <a:r>
              <a:rPr lang="ar-IQ" dirty="0" smtClean="0"/>
              <a:t>السيطرة:عند أخذ سلسلة زمنية واستخدامها لقياس كفاءة عملية صناعية فأن الهدف من التحليل يكون للسيطرة على العملية الصناعية وجعلها مطابقة للمواصفات،وهي على عدة جوانب في الاحصاء منها السيطرة على النوعية حيث أن المشاهدات ترسم على لوحة السيطرة والمسؤول عن ذلك يأخذ قراره نتيجة لقراءة ودراسة اللوحة ومطابقة الانتاج بالمواصفات الانتاجية لاتخاذ قرار رفض أو قبول المنتج.</a:t>
            </a:r>
          </a:p>
          <a:p>
            <a:pPr algn="just"/>
            <a:endParaRPr lang="ar-IQ" dirty="0"/>
          </a:p>
        </p:txBody>
      </p:sp>
    </p:spTree>
  </p:cSld>
  <p:clrMapOvr>
    <a:masterClrMapping/>
  </p:clrMapOvr>
  <p:transition spd="slow">
    <p:wip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643174" y="285728"/>
            <a:ext cx="6072230" cy="1470025"/>
          </a:xfrm>
        </p:spPr>
        <p:txBody>
          <a:bodyPr/>
          <a:lstStyle/>
          <a:p>
            <a:r>
              <a:rPr lang="ar-IQ" dirty="0" smtClean="0">
                <a:solidFill>
                  <a:srgbClr val="FF0000"/>
                </a:solidFill>
              </a:rPr>
              <a:t>فوائد تحليل السلاسل الزمنية</a:t>
            </a:r>
            <a:endParaRPr lang="ar-IQ" dirty="0">
              <a:solidFill>
                <a:srgbClr val="FF0000"/>
              </a:solidFill>
            </a:endParaRPr>
          </a:p>
        </p:txBody>
      </p:sp>
      <p:sp>
        <p:nvSpPr>
          <p:cNvPr id="3" name="Subtitle 2"/>
          <p:cNvSpPr>
            <a:spLocks noGrp="1"/>
          </p:cNvSpPr>
          <p:nvPr>
            <p:ph type="subTitle" idx="1"/>
          </p:nvPr>
        </p:nvSpPr>
        <p:spPr>
          <a:xfrm>
            <a:off x="214282" y="1928802"/>
            <a:ext cx="8643998" cy="4714908"/>
          </a:xfrm>
        </p:spPr>
        <p:txBody>
          <a:bodyPr>
            <a:normAutofit fontScale="92500" lnSpcReduction="20000"/>
          </a:bodyPr>
          <a:lstStyle/>
          <a:p>
            <a:pPr algn="just"/>
            <a:r>
              <a:rPr lang="ar-IQ" dirty="0" smtClean="0">
                <a:solidFill>
                  <a:schemeClr val="tx1"/>
                </a:solidFill>
              </a:rPr>
              <a:t>1</a:t>
            </a:r>
            <a:r>
              <a:rPr lang="ar-IQ" sz="2800" dirty="0" smtClean="0">
                <a:solidFill>
                  <a:schemeClr val="tx1"/>
                </a:solidFill>
              </a:rPr>
              <a:t>- فصل مكونات السلسلة الزمنية ومعرفة تفاعلها وتأثيرها ومساهمتها في وصف ظاهرة السلسلة الزمنية .</a:t>
            </a:r>
          </a:p>
          <a:p>
            <a:pPr algn="just"/>
            <a:r>
              <a:rPr lang="ar-IQ" sz="2800" dirty="0" smtClean="0">
                <a:solidFill>
                  <a:schemeClr val="tx1"/>
                </a:solidFill>
              </a:rPr>
              <a:t>2- بناء أنموذج احصائي أما يكون سببي أو أنموذج سلسلة زمنية ذات متغير واحد أو متعدد وتفسير معالمه من خلال علاقته بالظاهرة المدروسة واستخلاص الحقائق بشأن سلوك البيانات.</a:t>
            </a:r>
          </a:p>
          <a:p>
            <a:pPr algn="just"/>
            <a:r>
              <a:rPr lang="ar-IQ" sz="2800" dirty="0" smtClean="0">
                <a:solidFill>
                  <a:schemeClr val="tx1"/>
                </a:solidFill>
              </a:rPr>
              <a:t>3- التنبؤ بالقيم المستقبلية للظاهرة المدروسةوالتنبؤ أما يكون تنبؤ نقطة أو تنبؤ بفترة.</a:t>
            </a:r>
          </a:p>
          <a:p>
            <a:pPr algn="just">
              <a:buFont typeface="Wingdings" pitchFamily="2" charset="2"/>
              <a:buChar char="v"/>
            </a:pPr>
            <a:r>
              <a:rPr lang="ar-IQ" sz="2800" dirty="0" smtClean="0">
                <a:solidFill>
                  <a:schemeClr val="tx1"/>
                </a:solidFill>
              </a:rPr>
              <a:t>ويقصد بالتنبؤ النقطة هو عبارة عن عدد مفرد يصف التنبؤ الافضل وللقيم الحقيقية للمتغير التنبؤي للسلسلة الزمنية.</a:t>
            </a:r>
          </a:p>
          <a:p>
            <a:pPr algn="just">
              <a:buFont typeface="Wingdings" pitchFamily="2" charset="2"/>
              <a:buChar char="v"/>
            </a:pPr>
            <a:r>
              <a:rPr lang="ar-IQ" sz="2800" dirty="0" smtClean="0">
                <a:solidFill>
                  <a:schemeClr val="tx1"/>
                </a:solidFill>
              </a:rPr>
              <a:t> تنبؤ الفترة هو عبارة عن فترة أو مدى للأرقام التنبؤية المحسوبة والتي تكون بمستوى ثقة وبأحتمال حيث أن القيمة الحقيقية للتنبؤ تكون محتواة في فترة التنبؤ للسلسلة الزمنية .</a:t>
            </a:r>
            <a:endParaRPr lang="ar-IQ" sz="2800" dirty="0">
              <a:solidFill>
                <a:schemeClr val="tx1"/>
              </a:solidFill>
            </a:endParaRPr>
          </a:p>
        </p:txBody>
      </p:sp>
    </p:spTree>
  </p:cSld>
  <p:clrMapOvr>
    <a:masterClrMapping/>
  </p:clrMapOvr>
  <p:transition spd="slow">
    <p:wipe dir="d"/>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a:bodyPr>
          <a:lstStyle/>
          <a:p>
            <a:pPr algn="just"/>
            <a:r>
              <a:rPr lang="ar-IQ" dirty="0" smtClean="0"/>
              <a:t>4- في نظم السيطرة حيث من خلالها يتم السيطرة على العملية الانتاجية ومعرفة مطابقة المنتوج للمواصفات المطلوبة أو عدم مطابقتها عند ذلك يمكن أتخاذ القرار السليم وتصحيح الاخطاء في العملية الانتاجية.</a:t>
            </a:r>
          </a:p>
          <a:p>
            <a:pPr algn="just"/>
            <a:r>
              <a:rPr lang="ar-IQ" dirty="0" smtClean="0"/>
              <a:t>5- بناء نظم البرمجية للسيطرة الالكترونية على عمليات ومواصفات الانتاج.</a:t>
            </a:r>
          </a:p>
          <a:p>
            <a:pPr algn="just"/>
            <a:r>
              <a:rPr lang="ar-IQ" dirty="0" smtClean="0"/>
              <a:t>6- يمكن اسقاط تحليل لحقل من حقول المعرفة بأستخدام السلاسل الزمنية على حقل اخر له علاقة به من خلال التنبؤ بالتغيرات المستقبلية وهذا يحدث عند دراسة التنبؤ التكنلوجي .</a:t>
            </a:r>
          </a:p>
        </p:txBody>
      </p:sp>
    </p:spTree>
  </p:cSld>
  <p:clrMapOvr>
    <a:masterClrMapping/>
  </p:clrMapOvr>
  <p:transition spd="slow">
    <p:cut thruBlk="1"/>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81</TotalTime>
  <Words>444</Words>
  <Application>Microsoft Office PowerPoint</Application>
  <PresentationFormat>On-screen Show (4:3)</PresentationFormat>
  <Paragraphs>27</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Office Theme</vt:lpstr>
      <vt:lpstr>السلاسل الزمنية الفصل الاول</vt:lpstr>
      <vt:lpstr>أهداف تحليل السلاسل الزمنية</vt:lpstr>
      <vt:lpstr>1- الوصف Description</vt:lpstr>
      <vt:lpstr>2- التفسير Explanation  </vt:lpstr>
      <vt:lpstr>3- التنبؤ Prediction 4- السيطرة Control  </vt:lpstr>
      <vt:lpstr>فوائد تحليل السلاسل الزمنية</vt:lpstr>
      <vt:lpstr>Slide 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السلاسل الزمنية الفصل الاول</dc:title>
  <dc:creator>DELL</dc:creator>
  <cp:lastModifiedBy>DELL</cp:lastModifiedBy>
  <cp:revision>14</cp:revision>
  <dcterms:created xsi:type="dcterms:W3CDTF">2020-03-10T13:06:27Z</dcterms:created>
  <dcterms:modified xsi:type="dcterms:W3CDTF">2020-03-15T20:11:02Z</dcterms:modified>
</cp:coreProperties>
</file>