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6"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3AC8B5FD-F514-4DBB-8EC2-2F7CE781E337}" type="datetimeFigureOut">
              <a:rPr lang="ar-SA" smtClean="0"/>
              <a:t>7/21/1441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CE95841-B1AA-44BD-83D9-53B03DF15FBA}"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3AC8B5FD-F514-4DBB-8EC2-2F7CE781E337}" type="datetimeFigureOut">
              <a:rPr lang="ar-SA" smtClean="0"/>
              <a:t>7/21/1441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CE95841-B1AA-44BD-83D9-53B03DF15FBA}"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3AC8B5FD-F514-4DBB-8EC2-2F7CE781E337}" type="datetimeFigureOut">
              <a:rPr lang="ar-SA" smtClean="0"/>
              <a:t>7/21/1441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CE95841-B1AA-44BD-83D9-53B03DF15FBA}"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3AC8B5FD-F514-4DBB-8EC2-2F7CE781E337}" type="datetimeFigureOut">
              <a:rPr lang="ar-SA" smtClean="0"/>
              <a:t>7/21/1441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CE95841-B1AA-44BD-83D9-53B03DF15FBA}"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C8B5FD-F514-4DBB-8EC2-2F7CE781E337}" type="datetimeFigureOut">
              <a:rPr lang="ar-SA" smtClean="0"/>
              <a:t>7/21/1441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CE95841-B1AA-44BD-83D9-53B03DF15FBA}"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3AC8B5FD-F514-4DBB-8EC2-2F7CE781E337}" type="datetimeFigureOut">
              <a:rPr lang="ar-SA" smtClean="0"/>
              <a:t>7/21/1441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CE95841-B1AA-44BD-83D9-53B03DF15FBA}"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3AC8B5FD-F514-4DBB-8EC2-2F7CE781E337}" type="datetimeFigureOut">
              <a:rPr lang="ar-SA" smtClean="0"/>
              <a:t>7/21/1441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1CE95841-B1AA-44BD-83D9-53B03DF15FBA}"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3AC8B5FD-F514-4DBB-8EC2-2F7CE781E337}" type="datetimeFigureOut">
              <a:rPr lang="ar-SA" smtClean="0"/>
              <a:t>7/21/1441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1CE95841-B1AA-44BD-83D9-53B03DF15FBA}"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C8B5FD-F514-4DBB-8EC2-2F7CE781E337}" type="datetimeFigureOut">
              <a:rPr lang="ar-SA" smtClean="0"/>
              <a:t>7/21/1441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1CE95841-B1AA-44BD-83D9-53B03DF15FBA}"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C8B5FD-F514-4DBB-8EC2-2F7CE781E337}" type="datetimeFigureOut">
              <a:rPr lang="ar-SA" smtClean="0"/>
              <a:t>7/21/1441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CE95841-B1AA-44BD-83D9-53B03DF15FBA}"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C8B5FD-F514-4DBB-8EC2-2F7CE781E337}" type="datetimeFigureOut">
              <a:rPr lang="ar-SA" smtClean="0"/>
              <a:t>7/21/1441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CE95841-B1AA-44BD-83D9-53B03DF15FBA}"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AC8B5FD-F514-4DBB-8EC2-2F7CE781E337}" type="datetimeFigureOut">
              <a:rPr lang="ar-SA" smtClean="0"/>
              <a:t>7/21/1441</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CE95841-B1AA-44BD-83D9-53B03DF15FBA}"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71481"/>
            <a:ext cx="7772400" cy="3028970"/>
          </a:xfrm>
        </p:spPr>
        <p:style>
          <a:lnRef idx="1">
            <a:schemeClr val="accent4"/>
          </a:lnRef>
          <a:fillRef idx="2">
            <a:schemeClr val="accent4"/>
          </a:fillRef>
          <a:effectRef idx="1">
            <a:schemeClr val="accent4"/>
          </a:effectRef>
          <a:fontRef idx="minor">
            <a:schemeClr val="dk1"/>
          </a:fontRef>
        </p:style>
        <p:txBody>
          <a:bodyPr>
            <a:normAutofit/>
          </a:bodyPr>
          <a:lstStyle/>
          <a:p>
            <a:r>
              <a:rPr lang="ar-SA" sz="3600" dirty="0" smtClean="0"/>
              <a:t>قسم الاحصاء</a:t>
            </a:r>
            <a:br>
              <a:rPr lang="ar-SA" sz="3600" dirty="0" smtClean="0"/>
            </a:br>
            <a:r>
              <a:rPr lang="ar-SA" sz="3600" dirty="0" smtClean="0"/>
              <a:t>مرحلة الماجستير</a:t>
            </a:r>
            <a:br>
              <a:rPr lang="ar-SA" sz="3600" dirty="0" smtClean="0"/>
            </a:br>
            <a:r>
              <a:rPr lang="ar-SA" sz="3600" dirty="0" smtClean="0"/>
              <a:t>نظرية القرار/ للعام الدراسي 2020</a:t>
            </a:r>
            <a:endParaRPr lang="ar-SA" sz="3600" dirty="0"/>
          </a:p>
        </p:txBody>
      </p:sp>
      <p:sp>
        <p:nvSpPr>
          <p:cNvPr id="3" name="Subtitle 2"/>
          <p:cNvSpPr>
            <a:spLocks noGrp="1"/>
          </p:cNvSpPr>
          <p:nvPr>
            <p:ph type="subTitle" idx="1"/>
          </p:nvPr>
        </p:nvSpPr>
        <p:spPr/>
        <p:style>
          <a:lnRef idx="1">
            <a:schemeClr val="accent4"/>
          </a:lnRef>
          <a:fillRef idx="2">
            <a:schemeClr val="accent4"/>
          </a:fillRef>
          <a:effectRef idx="1">
            <a:schemeClr val="accent4"/>
          </a:effectRef>
          <a:fontRef idx="minor">
            <a:schemeClr val="dk1"/>
          </a:fontRef>
        </p:style>
        <p:txBody>
          <a:bodyPr/>
          <a:lstStyle/>
          <a:p>
            <a:r>
              <a:rPr lang="ar-SA" dirty="0" smtClean="0">
                <a:solidFill>
                  <a:schemeClr val="tx1"/>
                </a:solidFill>
              </a:rPr>
              <a:t>استاذ المادة</a:t>
            </a:r>
          </a:p>
          <a:p>
            <a:r>
              <a:rPr lang="ar-SA" dirty="0" smtClean="0">
                <a:solidFill>
                  <a:schemeClr val="tx1"/>
                </a:solidFill>
              </a:rPr>
              <a:t>أ.م.د. رواء صالح</a:t>
            </a:r>
            <a:endParaRPr lang="ar-SA"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1714512"/>
          </a:xfrm>
        </p:spPr>
        <p:style>
          <a:lnRef idx="3">
            <a:schemeClr val="lt1"/>
          </a:lnRef>
          <a:fillRef idx="1">
            <a:schemeClr val="accent4"/>
          </a:fillRef>
          <a:effectRef idx="1">
            <a:schemeClr val="accent4"/>
          </a:effectRef>
          <a:fontRef idx="minor">
            <a:schemeClr val="lt1"/>
          </a:fontRef>
        </p:style>
        <p:txBody>
          <a:bodyPr/>
          <a:lstStyle/>
          <a:p>
            <a:r>
              <a:rPr lang="ar-SA" dirty="0" smtClean="0"/>
              <a:t>المحاضرة الثانية</a:t>
            </a:r>
            <a:endParaRPr lang="ar-SA" dirty="0"/>
          </a:p>
        </p:txBody>
      </p:sp>
      <p:sp>
        <p:nvSpPr>
          <p:cNvPr id="3" name="Content Placeholder 2"/>
          <p:cNvSpPr>
            <a:spLocks noGrp="1"/>
          </p:cNvSpPr>
          <p:nvPr>
            <p:ph idx="1"/>
          </p:nvPr>
        </p:nvSpPr>
        <p:spPr>
          <a:xfrm>
            <a:off x="457200" y="2857496"/>
            <a:ext cx="8229600" cy="2143139"/>
          </a:xfrm>
        </p:spPr>
        <p:style>
          <a:lnRef idx="1">
            <a:schemeClr val="accent4"/>
          </a:lnRef>
          <a:fillRef idx="2">
            <a:schemeClr val="accent4"/>
          </a:fillRef>
          <a:effectRef idx="1">
            <a:schemeClr val="accent4"/>
          </a:effectRef>
          <a:fontRef idx="minor">
            <a:schemeClr val="dk1"/>
          </a:fontRef>
        </p:style>
        <p:txBody>
          <a:bodyPr/>
          <a:lstStyle/>
          <a:p>
            <a:pPr algn="ctr"/>
            <a:endParaRPr lang="ar-SA" b="1" dirty="0" smtClean="0"/>
          </a:p>
          <a:p>
            <a:pPr algn="ctr"/>
            <a:r>
              <a:rPr lang="ar-SA" b="1" dirty="0" smtClean="0"/>
              <a:t>العوامل </a:t>
            </a:r>
            <a:r>
              <a:rPr lang="ar-SA" b="1" dirty="0"/>
              <a:t>المؤثرة في عملية اتخاذ </a:t>
            </a:r>
            <a:r>
              <a:rPr lang="ar-SA" b="1" dirty="0" smtClean="0"/>
              <a:t>القرار</a:t>
            </a:r>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rmAutofit/>
          </a:bodyPr>
          <a:lstStyle/>
          <a:p>
            <a:r>
              <a:rPr lang="ar-SA" sz="4000" b="1" dirty="0"/>
              <a:t>تأثير البيئة </a:t>
            </a:r>
            <a:r>
              <a:rPr lang="ar-SA" sz="4000" b="1" dirty="0" smtClean="0"/>
              <a:t>الخارجية</a:t>
            </a:r>
            <a:endParaRPr lang="ar-SA" sz="4000"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r>
              <a:rPr lang="ar-SA" dirty="0" smtClean="0"/>
              <a:t> </a:t>
            </a:r>
            <a:r>
              <a:rPr lang="ar-SA" dirty="0"/>
              <a:t>من أهم الظروف التي تؤثر على عملية اتخاذ القرار ظروف اقتصادية، سياسية، اجتماعية، تقنية، والقيم</a:t>
            </a:r>
          </a:p>
          <a:p>
            <a:r>
              <a:rPr lang="ar-SA" dirty="0" smtClean="0"/>
              <a:t>سواء </a:t>
            </a:r>
            <a:r>
              <a:rPr lang="ar-SA" dirty="0"/>
              <a:t>كانت منافسة </a:t>
            </a:r>
            <a:r>
              <a:rPr lang="ar-SA" dirty="0" smtClean="0"/>
              <a:t>والعادات</a:t>
            </a:r>
            <a:r>
              <a:rPr lang="ar-SA" dirty="0"/>
              <a:t>، و يضاف إليها مجموعة القرارات التي تتخذها المنظمات الأخرى في </a:t>
            </a:r>
            <a:r>
              <a:rPr lang="ar-SA" dirty="0" smtClean="0"/>
              <a:t>ا</a:t>
            </a:r>
            <a:r>
              <a:rPr lang="ar-SA" dirty="0"/>
              <a:t>للتنظيم أو متعاملة معه. إذ أن كل قرار يتخذ في منظمة ما لا بد أن يتأثر و يعمل ضمن إطار </a:t>
            </a:r>
            <a:r>
              <a:rPr lang="ar-SA" dirty="0" smtClean="0"/>
              <a:t>القرارات</a:t>
            </a: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rmAutofit/>
          </a:bodyPr>
          <a:lstStyle/>
          <a:p>
            <a:r>
              <a:rPr lang="ar-SA" sz="4000" b="1" dirty="0" smtClean="0"/>
              <a:t>تأثير </a:t>
            </a:r>
            <a:r>
              <a:rPr lang="ar-SA" sz="4000" b="1" dirty="0"/>
              <a:t>البيئة </a:t>
            </a:r>
            <a:r>
              <a:rPr lang="ar-SA" sz="4000" b="1" dirty="0" smtClean="0"/>
              <a:t>الداخلية</a:t>
            </a:r>
            <a:endParaRPr lang="ar-SA" sz="4000"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r>
              <a:rPr lang="ar-SA" dirty="0"/>
              <a:t>يتأثر القرار بالعوامل البيئية الداخلية في المنظمة من حيث حجم المنظمة ومدى</a:t>
            </a:r>
          </a:p>
          <a:p>
            <a:r>
              <a:rPr lang="ar-SA" dirty="0"/>
              <a:t>نموها وعدد العاملين فيها والمتعاملين معها و يظهر هذا التأثير بنواح أساسية متعددة ترتبط الناحية الأولى</a:t>
            </a:r>
          </a:p>
          <a:p>
            <a:r>
              <a:rPr lang="ar-SA" dirty="0"/>
              <a:t>بالظروف الداخلية المحيطة باتخاذ القرار و ترتبط الناحية الثانية بتأثيره على مجموعة الأفراد في المنظمة،</a:t>
            </a:r>
          </a:p>
          <a:p>
            <a:r>
              <a:rPr lang="ar-SA" dirty="0"/>
              <a:t>الناحية الثالثة فتتعلق بالموارد المالية و البشرية و الفنية</a:t>
            </a:r>
            <a:r>
              <a:rPr lang="ar-SA" dirty="0" smtClean="0"/>
              <a:t>.</a:t>
            </a: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rmAutofit/>
          </a:bodyPr>
          <a:lstStyle/>
          <a:p>
            <a:r>
              <a:rPr lang="ar-SA" sz="4000" b="1" dirty="0"/>
              <a:t>تأثير متخذ </a:t>
            </a:r>
            <a:r>
              <a:rPr lang="ar-SA" sz="4000" b="1" dirty="0" smtClean="0"/>
              <a:t>القرار</a:t>
            </a:r>
            <a:endParaRPr lang="ar-SA" sz="4000"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r>
              <a:rPr lang="ar-SA" dirty="0"/>
              <a:t>تتصل عملية اتخاذ القرار بشكل وثيق بصفات الفرد النفسية ومكونات شخصيته</a:t>
            </a:r>
          </a:p>
          <a:p>
            <a:r>
              <a:rPr lang="ar-SA" dirty="0"/>
              <a:t>وأنماط سلوكه التي تتأثر بظروف بيئية مختلفة كالأوضاع العائلية أو الإجتماعية أو الإقتصادية، مما يؤدي إلى</a:t>
            </a:r>
          </a:p>
          <a:p>
            <a:r>
              <a:rPr lang="ar-SA" dirty="0"/>
              <a:t>ازفة و الحذر والتسرع والتهور، كذلك فإن 􀄐 حدوث أربعة أنواع من السلوك عند متخذ القرار هي ا</a:t>
            </a:r>
          </a:p>
          <a:p>
            <a:r>
              <a:rPr lang="ar-SA" dirty="0"/>
              <a:t>مستوى ذكاء متخذ القرار وما اكتسبه من خبرات ومهارات وما يملك من مي ول وانفعالات تؤثر في </a:t>
            </a:r>
            <a:r>
              <a:rPr lang="ar-SA" dirty="0" smtClean="0"/>
              <a:t>اتخاذ القرار</a:t>
            </a:r>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rmAutofit/>
          </a:bodyPr>
          <a:lstStyle/>
          <a:p>
            <a:r>
              <a:rPr lang="ar-SA" sz="4000" b="1" dirty="0"/>
              <a:t>الصعوبات التي تعترض عملية اتخاذ </a:t>
            </a:r>
            <a:r>
              <a:rPr lang="ar-SA" sz="4000" b="1" dirty="0" smtClean="0"/>
              <a:t>القرار</a:t>
            </a:r>
            <a:endParaRPr lang="ar-SA" sz="4000"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r>
              <a:rPr lang="ar-SA" b="1" dirty="0"/>
              <a:t>أ-عدم إدراك المشكلة وتحديدها بدقة: يلقى المدير صعوبة في تحديد المشكلة و قد تنصب قراراته على</a:t>
            </a:r>
          </a:p>
          <a:p>
            <a:r>
              <a:rPr lang="ar-SA" dirty="0"/>
              <a:t>حل المشاكل الفرعية من هذه المشكلة وعدم التعرض إلى المشكلة الحقيقية.</a:t>
            </a:r>
          </a:p>
          <a:p>
            <a:r>
              <a:rPr lang="ar-SA" b="1" dirty="0"/>
              <a:t>ب-عدم القدرة على تحديد الأهداف التي يمكن أن تتحقق باتخاذ القرار: فقد تتعلق الأهداف</a:t>
            </a:r>
          </a:p>
          <a:p>
            <a:r>
              <a:rPr lang="ar-SA" dirty="0"/>
              <a:t>بتحديد رقم مبيعات في منظمة إنتاجية ما و بالتالي يجب إدراك هذه الأهداف الرئيسية حتى لا تتعارض</a:t>
            </a:r>
          </a:p>
          <a:p>
            <a:r>
              <a:rPr lang="ar-SA" dirty="0"/>
              <a:t>مع الأهداف الفرعية ضمن المنظمة ومن ثم العمل على تحقيق الأهداف الأكثر أهمية ثم الإنتقال إلى</a:t>
            </a:r>
          </a:p>
          <a:p>
            <a:r>
              <a:rPr lang="ar-SA" dirty="0"/>
              <a:t>الأهداف الأخرى.</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39718"/>
          </a:xfrm>
        </p:spPr>
        <p:txBody>
          <a:bodyPr>
            <a:normAutofit fontScale="90000"/>
          </a:bodyPr>
          <a:lstStyle/>
          <a:p>
            <a:endParaRPr lang="ar-SA" dirty="0"/>
          </a:p>
        </p:txBody>
      </p:sp>
      <p:sp>
        <p:nvSpPr>
          <p:cNvPr id="3" name="Content Placeholder 2"/>
          <p:cNvSpPr>
            <a:spLocks noGrp="1"/>
          </p:cNvSpPr>
          <p:nvPr>
            <p:ph idx="1"/>
          </p:nvPr>
        </p:nvSpPr>
        <p:spPr>
          <a:xfrm>
            <a:off x="457200" y="1071546"/>
            <a:ext cx="8229600" cy="5054617"/>
          </a:xfrm>
        </p:spPr>
        <p:style>
          <a:lnRef idx="1">
            <a:schemeClr val="accent4"/>
          </a:lnRef>
          <a:fillRef idx="2">
            <a:schemeClr val="accent4"/>
          </a:fillRef>
          <a:effectRef idx="1">
            <a:schemeClr val="accent4"/>
          </a:effectRef>
          <a:fontRef idx="minor">
            <a:schemeClr val="dk1"/>
          </a:fontRef>
        </p:style>
        <p:txBody>
          <a:bodyPr>
            <a:noAutofit/>
          </a:bodyPr>
          <a:lstStyle/>
          <a:p>
            <a:r>
              <a:rPr lang="ar-SA" sz="1800" b="1" dirty="0"/>
              <a:t>ج- شخصية متخذ القرار: قد يكون المدير واقعا عند اتخاذ قراره تحت تأثير بعض العوامل كالقيود</a:t>
            </a:r>
          </a:p>
          <a:p>
            <a:r>
              <a:rPr lang="ar-SA" sz="1800" dirty="0"/>
              <a:t>الداخلية التي تشمل التنظيم الهرمي الذي تقرره السلطة السياسية و ما ينجم عنه من بيروقراطية وجمود،</a:t>
            </a:r>
          </a:p>
          <a:p>
            <a:r>
              <a:rPr lang="ar-SA" sz="1800" dirty="0"/>
              <a:t>وضرورة التقيد بالإجراءات الداخلية أو قيود خارجية و بالتالي ينجم عنها خضوع الإدارة لسلطة أعلى</a:t>
            </a:r>
          </a:p>
          <a:p>
            <a:r>
              <a:rPr lang="ar-SA" sz="1800" dirty="0"/>
              <a:t>كالسلطة السياسية التي تحدد الغايات الكبرى الواجب تحقيقها، مما تنعكس سلبيا على أفكاره وتطلعاته</a:t>
            </a:r>
          </a:p>
          <a:p>
            <a:r>
              <a:rPr lang="ar-SA" sz="1800" dirty="0"/>
              <a:t>مما يؤثر على المؤسسة و نجاحها. يضاف إلى ذلك درجة ذكائه و خبراته و قدراته العلمية والعقلية</a:t>
            </a:r>
          </a:p>
          <a:p>
            <a:r>
              <a:rPr lang="ar-SA" sz="1800" dirty="0"/>
              <a:t>والجسدية و موقعه داخل التنظيم.</a:t>
            </a:r>
          </a:p>
          <a:p>
            <a:r>
              <a:rPr lang="ar-SA" sz="1800" b="1" dirty="0"/>
              <a:t>د-نقص المعلومات و الخوف من اتخاذ القرارات: تعد المعلومات </a:t>
            </a:r>
            <a:r>
              <a:rPr lang="ar-SA" sz="1800" b="1" dirty="0" smtClean="0"/>
              <a:t>في </a:t>
            </a:r>
            <a:r>
              <a:rPr lang="ar-SA" sz="1800" b="1" dirty="0"/>
              <a:t>اتخاذ القرارات</a:t>
            </a:r>
          </a:p>
          <a:p>
            <a:r>
              <a:rPr lang="ar-SA" sz="1800" dirty="0"/>
              <a:t>كما أن الإنتاج يعتبر المواد الأولية و هي الأساس في إنتاجه، و يجب أن تكون المعلومات ممثلة للظاهرة</a:t>
            </a:r>
          </a:p>
          <a:p>
            <a:r>
              <a:rPr lang="ar-SA" sz="1800" dirty="0"/>
              <a:t>المدروسة، و هذه المعلومات جوهرية تمكن الإدارة من استخدامها ووضع التقديرات اللازمة حول الأوضاع</a:t>
            </a:r>
          </a:p>
          <a:p>
            <a:r>
              <a:rPr lang="ar-SA" sz="1800" dirty="0"/>
              <a:t>القائمة و التنبؤ بما ستكون عليه الأمور مستقبلا.</a:t>
            </a:r>
          </a:p>
          <a:p>
            <a:r>
              <a:rPr lang="ar-SA" sz="1800" dirty="0"/>
              <a:t>ونظرا لضيق الوقت لدى المدير فلا يستطيع الإحاطة بالبيانات اللازمة حتى يستطيع دراستها وبالتالي </a:t>
            </a:r>
            <a:r>
              <a:rPr lang="ar-SA" sz="1800" dirty="0" smtClean="0"/>
              <a:t>لا</a:t>
            </a:r>
            <a:r>
              <a:rPr lang="ar-SA" sz="1800" dirty="0"/>
              <a:t>يستطيع تقييم البدائل المتاحة لديه حتى يتسنى له اختيار البديل الأمثل.</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rmAutofit/>
          </a:bodyPr>
          <a:lstStyle/>
          <a:p>
            <a:r>
              <a:rPr lang="ar-SA" sz="4000" dirty="0"/>
              <a:t>بعض النظريات في اتخاذ القرار</a:t>
            </a:r>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r>
              <a:rPr lang="ar-SA" dirty="0"/>
              <a:t>·· </a:t>
            </a:r>
            <a:r>
              <a:rPr lang="ar-SA" u="sng" dirty="0"/>
              <a:t>نظرية القرار</a:t>
            </a:r>
            <a:r>
              <a:rPr lang="ar-SA" dirty="0"/>
              <a:t> نظرية القرار هي مدخل تحليل يهدف إلى إختيار أفضل البدائل المتاحة لحل المشكلة وتستخدم نظرية القرار على نطاق واسع عند تحليل منتجات المنشأة او إختيار الموقع الملائم لها أو جدولة الانتاج</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96842"/>
          </a:xfrm>
        </p:spPr>
        <p:txBody>
          <a:bodyPr>
            <a:normAutofit fontScale="90000"/>
          </a:bodyPr>
          <a:lstStyle/>
          <a:p>
            <a:endParaRPr lang="ar-SA" dirty="0"/>
          </a:p>
        </p:txBody>
      </p:sp>
      <p:sp>
        <p:nvSpPr>
          <p:cNvPr id="3" name="Content Placeholder 2"/>
          <p:cNvSpPr>
            <a:spLocks noGrp="1"/>
          </p:cNvSpPr>
          <p:nvPr>
            <p:ph idx="1"/>
          </p:nvPr>
        </p:nvSpPr>
        <p:spPr>
          <a:xfrm>
            <a:off x="457200" y="785794"/>
            <a:ext cx="8229600" cy="5340369"/>
          </a:xfrm>
        </p:spPr>
        <p:style>
          <a:lnRef idx="1">
            <a:schemeClr val="accent4"/>
          </a:lnRef>
          <a:fillRef idx="2">
            <a:schemeClr val="accent4"/>
          </a:fillRef>
          <a:effectRef idx="1">
            <a:schemeClr val="accent4"/>
          </a:effectRef>
          <a:fontRef idx="minor">
            <a:schemeClr val="dk1"/>
          </a:fontRef>
        </p:style>
        <p:txBody>
          <a:bodyPr/>
          <a:lstStyle/>
          <a:p>
            <a:r>
              <a:rPr lang="ar-SA" dirty="0"/>
              <a:t>1. التأكد التام : أحداث متوقع حدوثها وبأن أحدها سوف يحدث.</a:t>
            </a:r>
            <a:br>
              <a:rPr lang="ar-SA" dirty="0"/>
            </a:br>
            <a:r>
              <a:rPr lang="ar-SA" dirty="0" smtClean="0"/>
              <a:t>2. </a:t>
            </a:r>
            <a:r>
              <a:rPr lang="ar-SA" dirty="0"/>
              <a:t>المخاطرة : أضع لكل بديل احتمال ولكن لا أعلم شكل يفسر أي موقف سوف تواجهه المنظمة.</a:t>
            </a:r>
            <a:endParaRPr lang="en-US" dirty="0"/>
          </a:p>
          <a:p>
            <a:r>
              <a:rPr lang="ar-SA" dirty="0"/>
              <a:t>3. عدم التأكد : لا أستطيع أن أخصص أي احتمالات لنتائج البدائل لعدم توفر المعلومات الكافية.</a:t>
            </a:r>
            <a:br>
              <a:rPr lang="ar-SA" dirty="0"/>
            </a:br>
            <a:endParaRPr lang="ar-S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rmAutofit/>
          </a:bodyPr>
          <a:lstStyle/>
          <a:p>
            <a:r>
              <a:rPr lang="ar-SA" sz="4000" b="1" dirty="0"/>
              <a:t>بعض الأساليب الكمية لاتخاذ </a:t>
            </a:r>
            <a:r>
              <a:rPr lang="ar-SA" sz="4000" b="1" dirty="0" smtClean="0"/>
              <a:t>القرار</a:t>
            </a:r>
            <a:endParaRPr lang="ar-SA" sz="4000"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lnSpcReduction="10000"/>
          </a:bodyPr>
          <a:lstStyle/>
          <a:p>
            <a:r>
              <a:rPr lang="ar-SA" b="1" dirty="0"/>
              <a:t>نظرية </a:t>
            </a:r>
            <a:r>
              <a:rPr lang="ar-SA" b="1" dirty="0" smtClean="0"/>
              <a:t>الاحتمالات  </a:t>
            </a:r>
            <a:r>
              <a:rPr lang="en-US" b="1" dirty="0"/>
              <a:t>Probability Theory</a:t>
            </a:r>
            <a:r>
              <a:rPr lang="ar-SA" dirty="0" smtClean="0"/>
              <a:t>تعتبر </a:t>
            </a:r>
            <a:r>
              <a:rPr lang="ar-SA" dirty="0"/>
              <a:t>نظرية الاحتمالات من الأساليب الكمية التي تساهم في بناء النماذج الرياضية و تجريبها و تفيد هذه</a:t>
            </a:r>
          </a:p>
          <a:p>
            <a:r>
              <a:rPr lang="ar-SA" dirty="0"/>
              <a:t>النظرية في التخفيف من درجة عدم التأكد أو المخاطرة حين يتوفر قدر كاف من المعلومات التي تظهر</a:t>
            </a:r>
          </a:p>
          <a:p>
            <a:r>
              <a:rPr lang="ar-SA" dirty="0"/>
              <a:t>السلوك المتوقع للنموذج. و يتوقف نجاح القرار المتخذ على قدرة الإدارة في التنبؤ للحوادث المستقبلية.</a:t>
            </a:r>
          </a:p>
          <a:p>
            <a:r>
              <a:rPr lang="ar-SA" dirty="0"/>
              <a:t>في الاحتمالات إحدى أهم الطرق المستخدمة في اتخاذ القرار الإداري </a:t>
            </a:r>
            <a:r>
              <a:rPr lang="en-US" dirty="0" err="1"/>
              <a:t>Bayes</a:t>
            </a:r>
            <a:r>
              <a:rPr lang="en-US" dirty="0"/>
              <a:t> Theory </a:t>
            </a:r>
            <a:r>
              <a:rPr lang="ar-SA" dirty="0"/>
              <a:t>وتعتبر نظرية </a:t>
            </a:r>
            <a:r>
              <a:rPr lang="ar-SA" dirty="0" smtClean="0"/>
              <a:t>بيز</a:t>
            </a:r>
            <a:endParaRPr lang="ar-S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rmAutofit fontScale="90000"/>
          </a:bodyPr>
          <a:lstStyle/>
          <a:p>
            <a:r>
              <a:rPr lang="ar-SA" sz="4000" b="1" dirty="0" smtClean="0"/>
              <a:t>نظرية </a:t>
            </a:r>
            <a:r>
              <a:rPr lang="ar-SA" sz="4000" b="1" dirty="0"/>
              <a:t>صفوف </a:t>
            </a:r>
            <a:r>
              <a:rPr lang="ar-SA" sz="4000" b="1" dirty="0" smtClean="0"/>
              <a:t>الانتظار </a:t>
            </a:r>
            <a:r>
              <a:rPr lang="en-US" sz="4000" b="1" dirty="0" err="1" smtClean="0"/>
              <a:t>Wating</a:t>
            </a:r>
            <a:r>
              <a:rPr lang="en-US" sz="4000" b="1" dirty="0" smtClean="0"/>
              <a:t> Lines Theory </a:t>
            </a:r>
            <a:endParaRPr lang="ar-SA" sz="4000"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endParaRPr lang="ar-SA" dirty="0"/>
          </a:p>
          <a:p>
            <a:r>
              <a:rPr lang="ar-SA" dirty="0" smtClean="0"/>
              <a:t>وتستخدم </a:t>
            </a:r>
            <a:r>
              <a:rPr lang="ar-SA" dirty="0"/>
              <a:t>هذه النظرية </a:t>
            </a:r>
            <a:r>
              <a:rPr lang="ar-SA" dirty="0" smtClean="0"/>
              <a:t>إلى </a:t>
            </a:r>
            <a:r>
              <a:rPr lang="ar-SA" dirty="0"/>
              <a:t>دراسة و تحليل المواقف التي تتسم بنقاط اختناق أو تشكل صفوف الانتظار و</a:t>
            </a:r>
          </a:p>
          <a:p>
            <a:r>
              <a:rPr lang="ar-SA" dirty="0"/>
              <a:t>بدراسة معدل الوصول العشوائي للوحدات التي تطلب الخدمة من مراكز الخدمة، ومعدل أداء الخدمة</a:t>
            </a:r>
          </a:p>
          <a:p>
            <a:r>
              <a:rPr lang="ar-SA" dirty="0"/>
              <a:t>العشوائي للوحدات الواصلة إلى النظام، ومتوسط عدد الوحدات طالبي الخدمة في النظام وفي صفوف</a:t>
            </a:r>
          </a:p>
          <a:p>
            <a:r>
              <a:rPr lang="ar-SA" dirty="0"/>
              <a:t>الانتظار بالإضافة إلى متوسط فترة بقاء الوحدات في صف الانتظار، تكلفة الانتظار وتكلفة رفع سوية</a:t>
            </a:r>
          </a:p>
          <a:p>
            <a:r>
              <a:rPr lang="ar-SA" dirty="0"/>
              <a:t>الخدمات المقدمة. ثم تستخدم هذه المعايير في تحديد الأمثل من الأفراد أو محطات الخدمة المطلوبة </a:t>
            </a:r>
            <a:r>
              <a:rPr lang="ar-SA" dirty="0" smtClean="0"/>
              <a:t>لخدمة </a:t>
            </a:r>
            <a:r>
              <a:rPr lang="ar-SA" dirty="0"/>
              <a:t>الوحدات طالبي الخدمة ( العملاء).</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1285884"/>
          </a:xfrm>
        </p:spPr>
        <p:style>
          <a:lnRef idx="3">
            <a:schemeClr val="lt1"/>
          </a:lnRef>
          <a:fillRef idx="1">
            <a:schemeClr val="accent4"/>
          </a:fillRef>
          <a:effectRef idx="1">
            <a:schemeClr val="accent4"/>
          </a:effectRef>
          <a:fontRef idx="minor">
            <a:schemeClr val="lt1"/>
          </a:fontRef>
        </p:style>
        <p:txBody>
          <a:bodyPr/>
          <a:lstStyle/>
          <a:p>
            <a:r>
              <a:rPr lang="ar-SA" dirty="0" smtClean="0"/>
              <a:t>المحاضرة الاولى</a:t>
            </a:r>
            <a:endParaRPr lang="ar-SA" dirty="0"/>
          </a:p>
        </p:txBody>
      </p:sp>
      <p:sp>
        <p:nvSpPr>
          <p:cNvPr id="3" name="Content Placeholder 2"/>
          <p:cNvSpPr>
            <a:spLocks noGrp="1"/>
          </p:cNvSpPr>
          <p:nvPr>
            <p:ph idx="1"/>
          </p:nvPr>
        </p:nvSpPr>
        <p:spPr>
          <a:xfrm>
            <a:off x="457200" y="2285992"/>
            <a:ext cx="8229600" cy="1928825"/>
          </a:xfrm>
        </p:spPr>
        <p:style>
          <a:lnRef idx="1">
            <a:schemeClr val="accent4"/>
          </a:lnRef>
          <a:fillRef idx="2">
            <a:schemeClr val="accent4"/>
          </a:fillRef>
          <a:effectRef idx="1">
            <a:schemeClr val="accent4"/>
          </a:effectRef>
          <a:fontRef idx="minor">
            <a:schemeClr val="dk1"/>
          </a:fontRef>
        </p:style>
        <p:txBody>
          <a:bodyPr/>
          <a:lstStyle/>
          <a:p>
            <a:endParaRPr lang="ar-SA" b="1" dirty="0" smtClean="0"/>
          </a:p>
          <a:p>
            <a:pPr algn="ctr"/>
            <a:r>
              <a:rPr lang="ar-SA" b="1" dirty="0" smtClean="0"/>
              <a:t>الأسس </a:t>
            </a:r>
            <a:r>
              <a:rPr lang="ar-SA" b="1" dirty="0"/>
              <a:t>النظرية والعلمية في اتخاذ القرار</a:t>
            </a:r>
            <a:endParaRPr lang="ar-S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rmAutofit/>
          </a:bodyPr>
          <a:lstStyle/>
          <a:p>
            <a:r>
              <a:rPr lang="ar-SA" sz="4000" b="1" dirty="0" smtClean="0"/>
              <a:t>المحاكاة </a:t>
            </a:r>
            <a:r>
              <a:rPr lang="en-US" sz="4000" b="1" dirty="0"/>
              <a:t>Simulation</a:t>
            </a:r>
            <a:endParaRPr lang="ar-SA" sz="4000"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lnSpcReduction="10000"/>
          </a:bodyPr>
          <a:lstStyle/>
          <a:p>
            <a:r>
              <a:rPr lang="ar-SA" dirty="0"/>
              <a:t>إن عملية صياغة نموذج بأسلوب المحاكاة هي محاولة يتم من خلالها إيجاد صور طبق الأصل مصغرة لنظام</a:t>
            </a:r>
          </a:p>
          <a:p>
            <a:r>
              <a:rPr lang="ar-SA" dirty="0"/>
              <a:t>ما دون محاولة الحصول على النظام الحقيق نفسه و ذلك بتطوير نموذج يمثل النظام موضع الدراسة، ويظهر</a:t>
            </a:r>
          </a:p>
          <a:p>
            <a:r>
              <a:rPr lang="ar-SA" dirty="0"/>
              <a:t>جميع التغيرات في الحالات الممكنة للنظام، ثم وضع المقاييس التي تستخدم في تقدير أداء النظام بإجراء</a:t>
            </a:r>
          </a:p>
          <a:p>
            <a:r>
              <a:rPr lang="ar-SA" dirty="0"/>
              <a:t>تجارب على عينات في النظام. و حتى تتم العملية لابد من توفر لدينا المعلومات الكافية عن أجزاء النظام</a:t>
            </a:r>
          </a:p>
          <a:p>
            <a:r>
              <a:rPr lang="ar-SA" dirty="0"/>
              <a:t>و خصائصه حتى نستطيع فهم النظام و التنبؤ بسلوكه</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5860"/>
            <a:ext cx="8229600" cy="1857388"/>
          </a:xfrm>
        </p:spPr>
        <p:style>
          <a:lnRef idx="3">
            <a:schemeClr val="lt1"/>
          </a:lnRef>
          <a:fillRef idx="1">
            <a:schemeClr val="accent4"/>
          </a:fillRef>
          <a:effectRef idx="1">
            <a:schemeClr val="accent4"/>
          </a:effectRef>
          <a:fontRef idx="minor">
            <a:schemeClr val="lt1"/>
          </a:fontRef>
        </p:style>
        <p:txBody>
          <a:bodyPr/>
          <a:lstStyle/>
          <a:p>
            <a:r>
              <a:rPr lang="ar-SA" dirty="0" smtClean="0"/>
              <a:t>المحاضرة الثالثة</a:t>
            </a:r>
            <a:endParaRPr lang="ar-SA" dirty="0"/>
          </a:p>
        </p:txBody>
      </p:sp>
      <p:sp>
        <p:nvSpPr>
          <p:cNvPr id="3" name="Content Placeholder 2"/>
          <p:cNvSpPr>
            <a:spLocks noGrp="1"/>
          </p:cNvSpPr>
          <p:nvPr>
            <p:ph idx="1"/>
          </p:nvPr>
        </p:nvSpPr>
        <p:spPr>
          <a:xfrm>
            <a:off x="457200" y="3214686"/>
            <a:ext cx="8229600" cy="1928827"/>
          </a:xfrm>
        </p:spPr>
        <p:style>
          <a:lnRef idx="1">
            <a:schemeClr val="accent4"/>
          </a:lnRef>
          <a:fillRef idx="2">
            <a:schemeClr val="accent4"/>
          </a:fillRef>
          <a:effectRef idx="1">
            <a:schemeClr val="accent4"/>
          </a:effectRef>
          <a:fontRef idx="minor">
            <a:schemeClr val="dk1"/>
          </a:fontRef>
        </p:style>
        <p:txBody>
          <a:bodyPr/>
          <a:lstStyle/>
          <a:p>
            <a:pPr algn="ctr"/>
            <a:endParaRPr lang="ar-SA" b="1" dirty="0" smtClean="0"/>
          </a:p>
          <a:p>
            <a:pPr algn="ctr"/>
            <a:r>
              <a:rPr lang="ar-SA" b="1" dirty="0" smtClean="0"/>
              <a:t>التنبؤ </a:t>
            </a:r>
            <a:r>
              <a:rPr lang="en-US" b="1" dirty="0" err="1" smtClean="0"/>
              <a:t>Forcesting</a:t>
            </a:r>
            <a:endParaRPr lang="ar-S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0042"/>
            <a:ext cx="8229600" cy="1928826"/>
          </a:xfrm>
        </p:spPr>
        <p:style>
          <a:lnRef idx="3">
            <a:schemeClr val="lt1"/>
          </a:lnRef>
          <a:fillRef idx="1">
            <a:schemeClr val="accent4"/>
          </a:fillRef>
          <a:effectRef idx="1">
            <a:schemeClr val="accent4"/>
          </a:effectRef>
          <a:fontRef idx="minor">
            <a:schemeClr val="lt1"/>
          </a:fontRef>
        </p:style>
        <p:txBody>
          <a:bodyPr>
            <a:normAutofit fontScale="90000"/>
          </a:bodyPr>
          <a:lstStyle/>
          <a:p>
            <a:r>
              <a:rPr lang="ar-SA" sz="3100" dirty="0" smtClean="0"/>
              <a:t>التنبؤ هو العملية التي يعتمدها المدراء أو متخذوا القرارات في تطوير الافتراضات حول أوضاع المستقبل </a:t>
            </a:r>
            <a:r>
              <a:rPr lang="ar-SA" sz="3100" dirty="0"/>
              <a:t>و من أجل ذلك يستخدم أساليب متنوعة منها:</a:t>
            </a:r>
            <a:r>
              <a:rPr lang="ar-SA" sz="3600" dirty="0" smtClean="0"/>
              <a:t/>
            </a:r>
            <a:br>
              <a:rPr lang="ar-SA" sz="3600" dirty="0" smtClean="0"/>
            </a:br>
            <a:endParaRPr lang="ar-SA" sz="3600" dirty="0"/>
          </a:p>
        </p:txBody>
      </p:sp>
      <p:sp>
        <p:nvSpPr>
          <p:cNvPr id="3" name="Content Placeholder 2"/>
          <p:cNvSpPr>
            <a:spLocks noGrp="1"/>
          </p:cNvSpPr>
          <p:nvPr>
            <p:ph idx="1"/>
          </p:nvPr>
        </p:nvSpPr>
        <p:spPr>
          <a:xfrm>
            <a:off x="457200" y="2571744"/>
            <a:ext cx="8229600" cy="3554419"/>
          </a:xfrm>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r>
              <a:rPr lang="ar-SA" b="1" dirty="0" smtClean="0"/>
              <a:t>تحليل </a:t>
            </a:r>
            <a:r>
              <a:rPr lang="ar-SA" b="1" dirty="0"/>
              <a:t>السلاسل </a:t>
            </a:r>
            <a:r>
              <a:rPr lang="ar-SA" b="1" dirty="0" smtClean="0"/>
              <a:t>الزمنية </a:t>
            </a:r>
            <a:r>
              <a:rPr lang="en-US" b="1" dirty="0" smtClean="0"/>
              <a:t>Time series analysis</a:t>
            </a:r>
            <a:endParaRPr lang="ar-SA" b="1" dirty="0" smtClean="0"/>
          </a:p>
          <a:p>
            <a:r>
              <a:rPr lang="ar-SA" dirty="0"/>
              <a:t>و يعتمد هذا الأسلوب على اعتبار أن أحداث الماضي هي مؤشر جيد للتنبؤ بأحداث المستقبل على أن</a:t>
            </a:r>
          </a:p>
          <a:p>
            <a:r>
              <a:rPr lang="ar-SA" dirty="0"/>
              <a:t>تتوفر كمية كبيرة من معلومات الماضي و تبقى الأحداث مستقرة و يستخدم الرسم البياني و الأساليب</a:t>
            </a:r>
          </a:p>
          <a:p>
            <a:r>
              <a:rPr lang="ar-SA" dirty="0"/>
              <a:t>الرياضية لتحليل السلاسل الزمنية لمعرفة سلوكها الماضي و مدى تأثير التغيرات الموسمية على الأحداث</a:t>
            </a:r>
          </a:p>
          <a:p>
            <a:r>
              <a:rPr lang="ar-SA" dirty="0"/>
              <a:t>ومحاولة التنبؤ بسلوك الأحداث المستقبلية.</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rmAutofit/>
          </a:bodyPr>
          <a:lstStyle/>
          <a:p>
            <a:r>
              <a:rPr lang="ar-SA" sz="3200" b="1" dirty="0"/>
              <a:t>نماذج </a:t>
            </a:r>
            <a:r>
              <a:rPr lang="ar-SA" sz="3200" b="1" dirty="0" smtClean="0"/>
              <a:t>الانحدار</a:t>
            </a:r>
            <a:r>
              <a:rPr lang="en-US" sz="3200" b="1" dirty="0" smtClean="0"/>
              <a:t> </a:t>
            </a:r>
            <a:r>
              <a:rPr lang="en-US" sz="3200" b="1" dirty="0"/>
              <a:t>Regression Models</a:t>
            </a:r>
            <a:endParaRPr lang="ar-SA" sz="3200"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77500" lnSpcReduction="20000"/>
          </a:bodyPr>
          <a:lstStyle/>
          <a:p>
            <a:r>
              <a:rPr lang="ar-SA" dirty="0"/>
              <a:t>هي مجموعة من المعادلات الإحصائية التي تستخدم للتنبؤ بما سيكون عليه وضع أحد المتغيرات التابعة</a:t>
            </a:r>
          </a:p>
          <a:p>
            <a:r>
              <a:rPr lang="ar-SA" dirty="0"/>
              <a:t>(مثلا المبيعات) بالاعتماد على مجموعة من المتغيرات المستقلة ( مثل السعر)..</a:t>
            </a:r>
          </a:p>
          <a:p>
            <a:r>
              <a:rPr lang="ar-SA" b="1" dirty="0" smtClean="0"/>
              <a:t>سلاسل ماركوف </a:t>
            </a:r>
            <a:r>
              <a:rPr lang="en-US" b="1" dirty="0" smtClean="0"/>
              <a:t>Markov Chains </a:t>
            </a:r>
            <a:endParaRPr lang="ar-SA" b="1" dirty="0"/>
          </a:p>
          <a:p>
            <a:r>
              <a:rPr lang="ar-SA" dirty="0"/>
              <a:t>و أساس هذا الأسلوب هو </a:t>
            </a:r>
            <a:r>
              <a:rPr lang="en-US" dirty="0"/>
              <a:t>Markov </a:t>
            </a:r>
            <a:r>
              <a:rPr lang="ar-SA" dirty="0"/>
              <a:t>و هو أسلوب كمي تحليلي ترجع تسمينه إلى العالم الروسي</a:t>
            </a:r>
          </a:p>
          <a:p>
            <a:r>
              <a:rPr lang="ar-SA" dirty="0"/>
              <a:t>تحليل الاتجاهات الحالية لمتغير ما بغرض التنبؤ بالاتجاهات المستقبلية لهذا المتغير، و بشكل عام فإن الهدف</a:t>
            </a:r>
          </a:p>
          <a:p>
            <a:r>
              <a:rPr lang="ar-SA" dirty="0"/>
              <a:t>الرئيسي لتحليل سلاسل ماركوف هو التنبؤ بالسلوك المستقبلي للنظم الإدارية خاصة في مجال التسويق</a:t>
            </a:r>
          </a:p>
          <a:p>
            <a:r>
              <a:rPr lang="ar-SA" dirty="0"/>
              <a:t>ودراسة سلوك المستهلك.</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rmAutofit/>
          </a:bodyPr>
          <a:lstStyle/>
          <a:p>
            <a:r>
              <a:rPr lang="ar-SA" sz="3200" b="1" dirty="0"/>
              <a:t>نظرية </a:t>
            </a:r>
            <a:r>
              <a:rPr lang="ar-SA" sz="3200" b="1" dirty="0" smtClean="0"/>
              <a:t>الألعاب </a:t>
            </a:r>
            <a:r>
              <a:rPr lang="en-US" sz="3200" b="1" dirty="0"/>
              <a:t>Game Theory</a:t>
            </a:r>
            <a:endParaRPr lang="ar-SA" sz="3200"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70000" lnSpcReduction="20000"/>
          </a:bodyPr>
          <a:lstStyle/>
          <a:p>
            <a:r>
              <a:rPr lang="ar-SA" dirty="0"/>
              <a:t>أطلق هذا الاسم على النماذج الرياضية الخاصة و الشاملة لأنظمة متنافسة والهدف المبدئي لها هو إيجاد</a:t>
            </a:r>
          </a:p>
          <a:p>
            <a:r>
              <a:rPr lang="ar-SA" dirty="0"/>
              <a:t>و تطوير قواعد رياضية عامة لكيفية اتخاذ القرارات في ظل التنافس من قبل الأطراف و الأنظمة المتنافسة</a:t>
            </a:r>
          </a:p>
          <a:p>
            <a:r>
              <a:rPr lang="ar-SA" dirty="0"/>
              <a:t>و ما يضمن اختيار أمثل خطة أو استراتيجية لزيادة ربح أو تقليل خسارة كل منهم</a:t>
            </a:r>
          </a:p>
          <a:p>
            <a:r>
              <a:rPr lang="ar-SA" b="1" dirty="0" smtClean="0"/>
              <a:t>البرمجة الديناميكية </a:t>
            </a:r>
            <a:r>
              <a:rPr lang="en-US" b="1" dirty="0" smtClean="0"/>
              <a:t>Dynamic Programming</a:t>
            </a:r>
            <a:endParaRPr lang="ar-SA" b="1" dirty="0"/>
          </a:p>
          <a:p>
            <a:r>
              <a:rPr lang="ar-SA" dirty="0" smtClean="0"/>
              <a:t>وهي </a:t>
            </a:r>
            <a:r>
              <a:rPr lang="ar-SA" dirty="0"/>
              <a:t>تقنية حسابية تستخدم لإيجاد الحل الأمثل لأنواع معينة من مسائل القرار المتتابع</a:t>
            </a:r>
          </a:p>
          <a:p>
            <a:r>
              <a:rPr lang="ar-SA" dirty="0" smtClean="0"/>
              <a:t>التقنية </a:t>
            </a:r>
            <a:r>
              <a:rPr lang="ar-SA" dirty="0"/>
              <a:t>بتجزئة المشكلة الأساسية إلى مشكلات جزئية يطلق عليها مراحل ، و يبحث عن القيمة المثلى</a:t>
            </a:r>
          </a:p>
          <a:p>
            <a:r>
              <a:rPr lang="ar-SA" dirty="0"/>
              <a:t>ا فقط و تستبعد بالتدريج البدائل غير المثلى من الحل . ثم </a:t>
            </a:r>
            <a:r>
              <a:rPr lang="ar-SA" dirty="0" smtClean="0"/>
              <a:t>لكل </a:t>
            </a:r>
            <a:r>
              <a:rPr lang="ar-SA" dirty="0"/>
              <a:t>مشكلة جزئية باستخدام البدائل الخاصة</a:t>
            </a:r>
          </a:p>
          <a:p>
            <a:r>
              <a:rPr lang="ar-SA" dirty="0"/>
              <a:t>نعمل على ربط المشكلات الجزئية بعضها ببعض بطريقة خاصة وفق ترتيب معين.</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rmAutofit/>
          </a:bodyPr>
          <a:lstStyle/>
          <a:p>
            <a:r>
              <a:rPr lang="ar-SA" sz="3200" b="1" dirty="0" smtClean="0"/>
              <a:t>نظرية </a:t>
            </a:r>
            <a:r>
              <a:rPr lang="ar-SA" sz="3200" b="1" dirty="0"/>
              <a:t>التحليل </a:t>
            </a:r>
            <a:r>
              <a:rPr lang="ar-SA" sz="3200" b="1" dirty="0" smtClean="0"/>
              <a:t>الشبكي </a:t>
            </a:r>
            <a:r>
              <a:rPr lang="en-US" sz="3200" b="1" dirty="0"/>
              <a:t>Network Analysis</a:t>
            </a:r>
            <a:endParaRPr lang="ar-SA" sz="3200"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r>
              <a:rPr lang="ar-SA" dirty="0"/>
              <a:t>و يعتبر التحليل الشبكي من الأدوات الكمية التحليلية الحديثة التي تستخدمها الإدارة في كل المنشآت</a:t>
            </a:r>
          </a:p>
          <a:p>
            <a:r>
              <a:rPr lang="ar-SA" dirty="0"/>
              <a:t>دف الاستخدام الأمثل للموارد المتاحة </a:t>
            </a:r>
            <a:r>
              <a:rPr lang="ar-SA" dirty="0" smtClean="0"/>
              <a:t>والمؤسسات </a:t>
            </a:r>
            <a:r>
              <a:rPr lang="ar-SA" dirty="0"/>
              <a:t>عند ممارستها لوظائف التخطيط و التنظيم و </a:t>
            </a:r>
            <a:r>
              <a:rPr lang="ar-SA" dirty="0" smtClean="0"/>
              <a:t>الرقابة </a:t>
            </a:r>
            <a:r>
              <a:rPr lang="ar-SA" dirty="0"/>
              <a:t>و تخفيض الوقت و النفقات المستهلكة، إذ تعمل الإدارة باستخدام أساليب التحليل الشبكي في دراسة</a:t>
            </a:r>
          </a:p>
          <a:p>
            <a:r>
              <a:rPr lang="ar-SA" dirty="0"/>
              <a:t>تفصيل المشروع بصورة دقيقة قبل أن نقوم بتنفيذه حتى تكتشف النقاط الحرجة فيه و تستعد لمعالجتها</a:t>
            </a:r>
          </a:p>
          <a:p>
            <a:r>
              <a:rPr lang="ar-SA" dirty="0"/>
              <a:t>و أسلوب </a:t>
            </a:r>
            <a:r>
              <a:rPr lang="en-US" dirty="0"/>
              <a:t>Pert </a:t>
            </a:r>
            <a:r>
              <a:rPr lang="ar-SA" dirty="0"/>
              <a:t>وتضمن بالتالي تنفيذ المشروع في الوقت المحدد. من هذه الأساليب أسلوب بيرت</a:t>
            </a:r>
          </a:p>
          <a:p>
            <a:r>
              <a:rPr lang="en-US" dirty="0"/>
              <a:t>.Critical Path ( CPM) </a:t>
            </a:r>
            <a:r>
              <a:rPr lang="ar-SA" dirty="0"/>
              <a:t>المسار الحرج</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rmAutofit/>
          </a:bodyPr>
          <a:lstStyle/>
          <a:p>
            <a:r>
              <a:rPr lang="ar-SA" sz="3200" b="1" dirty="0"/>
              <a:t>البرمجة </a:t>
            </a:r>
            <a:r>
              <a:rPr lang="ar-SA" sz="3200" b="1" dirty="0" smtClean="0"/>
              <a:t>الرياضية </a:t>
            </a:r>
            <a:r>
              <a:rPr lang="en-US" sz="3200" b="1" dirty="0"/>
              <a:t>Mathematical Programming</a:t>
            </a:r>
            <a:endParaRPr lang="ar-SA" sz="3200"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r>
              <a:rPr lang="ar-SA" dirty="0"/>
              <a:t>تعتبر البرمجة الرياضية من الأساليب الكمية الأساسية التي تساعد الإدارة في اتخاذ القرارات، و إن إيجاد</a:t>
            </a:r>
          </a:p>
          <a:p>
            <a:r>
              <a:rPr lang="ar-SA" dirty="0"/>
              <a:t>الحل للبرنامج الرياضي يعني البحث عن القيمة العظمى أو الصغرى ( القيمة المثلى) لدالة جبرية تضم عدة</a:t>
            </a:r>
          </a:p>
          <a:p>
            <a:r>
              <a:rPr lang="ar-SA" dirty="0"/>
              <a:t>متغيرات تدعى دالة الهدف تخضع لجملة قيود تأخذ صيغة مساويات أو متراجحات. فإذا كانت دالة</a:t>
            </a:r>
          </a:p>
          <a:p>
            <a:r>
              <a:rPr lang="en-US" dirty="0"/>
              <a:t>Linear </a:t>
            </a:r>
            <a:r>
              <a:rPr lang="ar-SA" dirty="0"/>
              <a:t>الهدف و جملة القيود من الدرجة الأولى، فإن المسألة المدروسة تنطوي تحت اسم البرمجة الخطية</a:t>
            </a:r>
          </a:p>
          <a:p>
            <a:r>
              <a:rPr lang="ar-SA" dirty="0"/>
              <a:t>أما إذا أمكنت دالة الهدف و بعض أو كل القيود من الدرجة الثانية </a:t>
            </a:r>
            <a:r>
              <a:rPr lang="ar-SA" dirty="0" smtClean="0"/>
              <a:t>فأكثر</a:t>
            </a:r>
            <a:endParaRPr lang="en-US" dirty="0"/>
          </a:p>
          <a:p>
            <a:r>
              <a:rPr lang="en-US" dirty="0"/>
              <a:t>.Non Linear Programming </a:t>
            </a:r>
            <a:r>
              <a:rPr lang="ar-SA" dirty="0"/>
              <a:t>المسألة المدروسة تنطوي تحت اسم البرمجة غير الخطية</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rmAutofit/>
          </a:bodyPr>
          <a:lstStyle/>
          <a:p>
            <a:r>
              <a:rPr lang="ar-SA" sz="3200" b="1" dirty="0"/>
              <a:t>نماذج </a:t>
            </a:r>
            <a:r>
              <a:rPr lang="ar-SA" sz="3200" b="1" dirty="0" smtClean="0"/>
              <a:t>التخزين </a:t>
            </a:r>
            <a:r>
              <a:rPr lang="en-US" sz="3200" b="1" dirty="0"/>
              <a:t>Inventory Models</a:t>
            </a:r>
            <a:endParaRPr lang="ar-SA" sz="3200"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r>
              <a:rPr lang="ar-SA" dirty="0"/>
              <a:t>تعتبر الرقابة على المخزون و إدارته من أصعب المهام التي تواجه المؤسسات في هذا العصر و خاصة</a:t>
            </a:r>
          </a:p>
          <a:p>
            <a:r>
              <a:rPr lang="ar-SA" dirty="0"/>
              <a:t>المؤسسات الاقتصادية. و يستخدم هذا الأسلوب لتحديد الكمية المثلى من المخزون الواجب الاحتفاظ</a:t>
            </a:r>
          </a:p>
          <a:p>
            <a:r>
              <a:rPr lang="ar-SA" dirty="0"/>
              <a:t>ا سواء أكانت مواد أولية أو منتجات مصنعة أو نصف مصنعة، حيث أن الاحتفاظ بكميات كبيرة </a:t>
            </a:r>
            <a:r>
              <a:rPr lang="ar-SA" dirty="0" smtClean="0"/>
              <a:t>من</a:t>
            </a:r>
            <a:endParaRPr lang="ar-SA" dirty="0"/>
          </a:p>
          <a:p>
            <a:r>
              <a:rPr lang="ar-SA" dirty="0"/>
              <a:t>المخزون يؤدي إلى تعطل رأس المال الموظف فيها، كما أن الاحتفاظ بكميات قليلة منها فإنه يؤدي إلى</a:t>
            </a:r>
          </a:p>
          <a:p>
            <a:r>
              <a:rPr lang="ar-SA" dirty="0"/>
              <a:t>القصور في عملية البيع و عدم رضى الزبائن أو إلى تعطل عملية الإنتاج حسب نوع المخزون.</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rmAutofit/>
          </a:bodyPr>
          <a:lstStyle/>
          <a:p>
            <a:r>
              <a:rPr lang="ar-SA" sz="3200" b="1" dirty="0"/>
              <a:t>تحليل المدخلات و </a:t>
            </a:r>
            <a:r>
              <a:rPr lang="ar-SA" sz="3200" b="1" dirty="0" smtClean="0"/>
              <a:t>المخرجات </a:t>
            </a:r>
            <a:r>
              <a:rPr lang="en-US" sz="3200" b="1" dirty="0"/>
              <a:t>Input- Output Analysis</a:t>
            </a:r>
            <a:endParaRPr lang="ar-SA" sz="3200"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r>
              <a:rPr lang="ar-SA" dirty="0"/>
              <a:t>إن الهدف الرئيسي من تحليل المدخلات و المخرجات هو التحليل الكمي للترابط بين الوحدات</a:t>
            </a:r>
          </a:p>
          <a:p>
            <a:r>
              <a:rPr lang="ar-SA" dirty="0"/>
              <a:t>الاقتصادية خلال قيامها بنشاطها الإنتاجي، وهو يهتم بتحديد العلاقات بين المنتجين </a:t>
            </a:r>
            <a:r>
              <a:rPr lang="ar-SA" dirty="0" smtClean="0"/>
              <a:t>باعتبارهم</a:t>
            </a:r>
            <a:r>
              <a:rPr lang="ar-SA" dirty="0"/>
              <a:t> مستهلكين للعناصر الداخلة في الإنتاج ( المدخلات) و بائعي ذلك الإنتاج ( المخرجات) إلى المستهلك</a:t>
            </a:r>
          </a:p>
          <a:p>
            <a:r>
              <a:rPr lang="ar-SA" dirty="0" smtClean="0"/>
              <a:t>لتكون </a:t>
            </a:r>
            <a:r>
              <a:rPr lang="ar-SA" dirty="0"/>
              <a:t>كافية لاحتياجات الاستهلاك الداخلي و الطلب الخارجي على منتجات كل قطاع.</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rmAutofit/>
          </a:bodyPr>
          <a:lstStyle/>
          <a:p>
            <a:r>
              <a:rPr lang="ar-SA" sz="3600" dirty="0" smtClean="0"/>
              <a:t>الخلاصة</a:t>
            </a:r>
            <a:endParaRPr lang="ar-SA" sz="3600"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77500" lnSpcReduction="20000"/>
          </a:bodyPr>
          <a:lstStyle/>
          <a:p>
            <a:r>
              <a:rPr lang="ar-SA" dirty="0"/>
              <a:t>إن التخطيط الجيد و المبكر لدراسة المعلومات و تسخيرها لخدمة الإنسان يعترضه مشاكل عديدة بسبب</a:t>
            </a:r>
          </a:p>
          <a:p>
            <a:r>
              <a:rPr lang="ar-SA" dirty="0"/>
              <a:t>نقص الخبرة و التنظيم لدى متخذي القرار أو عدم الرغبة في التجديد و مواكبة التطور التكنولوجي</a:t>
            </a:r>
          </a:p>
          <a:p>
            <a:r>
              <a:rPr lang="ar-SA" dirty="0"/>
              <a:t>،.يقول "هربرت سايمون"أن صناعة القرار هي قلب الإدارة ، ونحن بدورنا نرى أن عملية اتخاذ القرار</a:t>
            </a:r>
          </a:p>
          <a:p>
            <a:r>
              <a:rPr lang="ar-SA" dirty="0"/>
              <a:t>الإداري هي جوهر العملية الإدارية ومحور نشاط الوظيفة الإدارية ومهنة الرجل الإداري ،وهي عملية</a:t>
            </a:r>
          </a:p>
          <a:p>
            <a:r>
              <a:rPr lang="ar-SA" dirty="0"/>
              <a:t>اختيار حكيمة لإستراتجية او لإجراء أو لحل ،وهذه العملية منظمة ورشيدة وبعيدة كل البعد عن العواطف</a:t>
            </a:r>
          </a:p>
          <a:p>
            <a:r>
              <a:rPr lang="ar-SA" dirty="0"/>
              <a:t>ومبنية على الدراسة والتفكير الموضوعي واستخدام الطرائق والوسائل والأساليب العلمية للوصول إلى قرار</a:t>
            </a:r>
          </a:p>
          <a:p>
            <a:r>
              <a:rPr lang="ar-SA" dirty="0"/>
              <a:t>مرض أو مناسب</a:t>
            </a:r>
            <a:r>
              <a:rPr lang="ar-SA" dirty="0" smtClean="0"/>
              <a:t>.</a:t>
            </a: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lstStyle/>
          <a:p>
            <a:r>
              <a:rPr lang="ar-SA" dirty="0" smtClean="0"/>
              <a:t>المقدمة</a:t>
            </a:r>
            <a:endParaRPr lang="ar-SA"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77500" lnSpcReduction="20000"/>
          </a:bodyPr>
          <a:lstStyle/>
          <a:p>
            <a:pPr algn="just"/>
            <a:r>
              <a:rPr lang="ar-SA" dirty="0" smtClean="0"/>
              <a:t>في </a:t>
            </a:r>
            <a:r>
              <a:rPr lang="ar-SA" dirty="0"/>
              <a:t>الوقت الحالي لم تعد </a:t>
            </a:r>
            <a:r>
              <a:rPr lang="ar-SA" dirty="0" smtClean="0"/>
              <a:t>القرارات المتخذة </a:t>
            </a:r>
            <a:r>
              <a:rPr lang="ar-SA" dirty="0"/>
              <a:t>ضربا من ضروب الحدس والتخمين</a:t>
            </a:r>
          </a:p>
          <a:p>
            <a:pPr algn="just"/>
            <a:r>
              <a:rPr lang="ar-SA" dirty="0"/>
              <a:t>أو أسلوبا من أساليب التجربة والخطأ </a:t>
            </a:r>
            <a:r>
              <a:rPr lang="ar-SA" dirty="0" smtClean="0"/>
              <a:t>وإنما اصبحت </a:t>
            </a:r>
            <a:r>
              <a:rPr lang="ar-SA" dirty="0"/>
              <a:t>تستند إلى أسلوب علمي متميزا</a:t>
            </a:r>
          </a:p>
          <a:p>
            <a:pPr algn="just"/>
            <a:r>
              <a:rPr lang="ar-SA" dirty="0"/>
              <a:t>ومتطورا في تحليل المعلومات تحليلا </a:t>
            </a:r>
            <a:r>
              <a:rPr lang="ar-SA" dirty="0" smtClean="0"/>
              <a:t>كميا،يتفق </a:t>
            </a:r>
            <a:r>
              <a:rPr lang="ar-SA" dirty="0"/>
              <a:t>مع توجهات الإدارة في القطاعات</a:t>
            </a:r>
          </a:p>
          <a:p>
            <a:pPr algn="just"/>
            <a:r>
              <a:rPr lang="ar-SA" dirty="0"/>
              <a:t>الاقتصادية المختلفة لدراسة العوامل المادية </a:t>
            </a:r>
            <a:r>
              <a:rPr lang="ar-SA" dirty="0" smtClean="0"/>
              <a:t>وغير </a:t>
            </a:r>
            <a:r>
              <a:rPr lang="ar-SA" dirty="0"/>
              <a:t>المادية للمشاكل الإدارية بأسلوب علمي</a:t>
            </a:r>
          </a:p>
          <a:p>
            <a:pPr algn="just"/>
            <a:r>
              <a:rPr lang="ar-SA" dirty="0"/>
              <a:t>سليم، و ذلك باستخدام الأساليب </a:t>
            </a:r>
            <a:r>
              <a:rPr lang="ar-SA" dirty="0" smtClean="0"/>
              <a:t>الكميةالمختلفة </a:t>
            </a:r>
            <a:r>
              <a:rPr lang="ar-SA" dirty="0"/>
              <a:t>المتمثلة بالطرق الإحصائية وبحوث</a:t>
            </a:r>
          </a:p>
          <a:p>
            <a:pPr algn="just"/>
            <a:r>
              <a:rPr lang="ar-SA" dirty="0"/>
              <a:t>العمليات، للوصول إلى قرارات أكثر </a:t>
            </a:r>
            <a:r>
              <a:rPr lang="ar-SA" dirty="0" smtClean="0"/>
              <a:t>دقة ومنطقية</a:t>
            </a:r>
            <a:r>
              <a:rPr lang="ar-SA" dirty="0"/>
              <a:t>.</a:t>
            </a:r>
          </a:p>
          <a:p>
            <a:pPr algn="just"/>
            <a:r>
              <a:rPr lang="ar-SA"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lstStyle/>
          <a:p>
            <a:endParaRPr lang="ar-SA" dirty="0"/>
          </a:p>
        </p:txBody>
      </p:sp>
      <p:sp>
        <p:nvSpPr>
          <p:cNvPr id="3" name="Content Placeholder 2"/>
          <p:cNvSpPr>
            <a:spLocks noGrp="1"/>
          </p:cNvSpPr>
          <p:nvPr>
            <p:ph idx="1"/>
          </p:nvPr>
        </p:nvSpPr>
        <p:spPr>
          <a:xfrm>
            <a:off x="457200" y="1214422"/>
            <a:ext cx="8229600" cy="4911741"/>
          </a:xfrm>
        </p:spPr>
        <p:style>
          <a:lnRef idx="1">
            <a:schemeClr val="accent4"/>
          </a:lnRef>
          <a:fillRef idx="2">
            <a:schemeClr val="accent4"/>
          </a:fillRef>
          <a:effectRef idx="1">
            <a:schemeClr val="accent4"/>
          </a:effectRef>
          <a:fontRef idx="minor">
            <a:schemeClr val="dk1"/>
          </a:fontRef>
        </p:style>
        <p:txBody>
          <a:bodyPr/>
          <a:lstStyle/>
          <a:p>
            <a:r>
              <a:rPr lang="ar-SA" dirty="0" smtClean="0"/>
              <a:t>ا تأخذ منحى علمي 􀄔 ويعتبر الأسلوب المعياري و الكمي من أفضل الأساليب في اتخاذ القرار و ذلك لأ</a:t>
            </a:r>
          </a:p>
          <a:p>
            <a:r>
              <a:rPr lang="ar-SA" dirty="0" smtClean="0"/>
              <a:t>معتمدة على المعلومات والبيانات المتوفرة، وهي تساعد المؤسسة على اتخاذ القرار الرشيد بأسلوب علمي</a:t>
            </a:r>
          </a:p>
          <a:p>
            <a:r>
              <a:rPr lang="ar-SA" dirty="0" smtClean="0"/>
              <a:t>منطقي د ون تدخل التأثير التكويني و النفسي لمتخذ القرار.</a:t>
            </a:r>
          </a:p>
          <a:p>
            <a:pPr>
              <a:buNone/>
            </a:pP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rmAutofit/>
          </a:bodyPr>
          <a:lstStyle/>
          <a:p>
            <a:r>
              <a:rPr lang="ar-SA" sz="3600" b="1" dirty="0"/>
              <a:t>ماهية القرار و عملية اتخاذ القرار </a:t>
            </a:r>
            <a:r>
              <a:rPr lang="ar-SA" sz="3600" b="1" dirty="0" smtClean="0"/>
              <a:t>:</a:t>
            </a:r>
            <a:br>
              <a:rPr lang="ar-SA" sz="3600" b="1" dirty="0" smtClean="0"/>
            </a:br>
            <a:r>
              <a:rPr lang="en-US" sz="3200" dirty="0"/>
              <a:t>Decision Making</a:t>
            </a:r>
            <a:endParaRPr lang="ar-SA" sz="3600"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r>
              <a:rPr lang="ar-SA" dirty="0"/>
              <a:t>لكل فرد مفهومه الخاص بما تعنيه عملية اتخاذ القرارات فالبعض يعتبرها عملية مشاركة بين الأفراد لتوحيد</a:t>
            </a:r>
          </a:p>
          <a:p>
            <a:r>
              <a:rPr lang="ar-SA" dirty="0"/>
              <a:t>ا محاولة للوصول إلى هدف معين أو تبني موقف لا يثير معارضة الآخرين والبعض الآخر </a:t>
            </a:r>
            <a:r>
              <a:rPr lang="ar-SA" dirty="0" smtClean="0"/>
              <a:t>الرأي</a:t>
            </a:r>
            <a:r>
              <a:rPr lang="ar-SA" dirty="0"/>
              <a:t>، أو أ</a:t>
            </a:r>
          </a:p>
          <a:p>
            <a:r>
              <a:rPr lang="ar-SA" dirty="0"/>
              <a:t>يعتبرها اختيار البديل المناسب من بين البدائل متعددة و مادامت هناك حالات تختلف الآراء في معالجتها</a:t>
            </a:r>
          </a:p>
          <a:p>
            <a:r>
              <a:rPr lang="ar-SA" dirty="0"/>
              <a:t>و إيجاد الحلول لها فإن الأمر يستدعي اتخاذ قرار بشأن هذه الحالات.</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rmAutofit/>
          </a:bodyPr>
          <a:lstStyle/>
          <a:p>
            <a:r>
              <a:rPr lang="ar-SA" sz="3600" b="1" dirty="0" smtClean="0"/>
              <a:t> </a:t>
            </a:r>
            <a:r>
              <a:rPr lang="ar-SA" sz="3600" b="1" dirty="0"/>
              <a:t>عملية اتخاذ القرار</a:t>
            </a:r>
            <a:endParaRPr lang="ar-SA" sz="3600"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r>
              <a:rPr lang="ar-SA" dirty="0"/>
              <a:t>وغالبا ما يعترض متخذ القرار مشكلة يتطلب منه تحديد موقف إزائها وقد تتضمن المشكلة أهدافا</a:t>
            </a:r>
          </a:p>
          <a:p>
            <a:r>
              <a:rPr lang="ar-SA" dirty="0"/>
              <a:t>متناقضة إلى جانب العديد من البدائل المطروحة للإختيار، فالتوصل إلى أفضل البدائل يتطلب وجود</a:t>
            </a:r>
          </a:p>
          <a:p>
            <a:r>
              <a:rPr lang="ar-SA" dirty="0"/>
              <a:t>أسس وضوابط لقياس العائد أو النتيجة المتوقعة من كل بديل و مقارنة تلك النتائج المتوقعة لإنتقاء العائد</a:t>
            </a:r>
          </a:p>
          <a:p>
            <a:r>
              <a:rPr lang="ar-SA" dirty="0"/>
              <a:t>الأمثل. فالمناخ الذي يتم فيه اتخاذ القرارات يجعل عنصر المخاطرة من المتغيرات الأساسية التي ينبغي على</a:t>
            </a:r>
          </a:p>
          <a:p>
            <a:r>
              <a:rPr lang="ar-SA" dirty="0"/>
              <a:t>المدير بأن يأخذها في الإعتبار عند اتخاذه لقرار ما، و يعبر عن ذلك باتخاذ القرارات في ظروف </a:t>
            </a:r>
            <a:r>
              <a:rPr lang="ar-SA" dirty="0" smtClean="0"/>
              <a:t>المنافسة </a:t>
            </a:r>
            <a:r>
              <a:rPr lang="ar-SA" dirty="0"/>
              <a:t>وعدم التأكد</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rmAutofit/>
          </a:bodyPr>
          <a:lstStyle/>
          <a:p>
            <a:r>
              <a:rPr lang="ar-SA" sz="3600" b="1" dirty="0" smtClean="0"/>
              <a:t> </a:t>
            </a:r>
            <a:r>
              <a:rPr lang="ar-SA" sz="3600" b="1" dirty="0"/>
              <a:t>مراحل عملية اتخاذ القرارات</a:t>
            </a:r>
            <a:endParaRPr lang="ar-SA" sz="3600"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r>
              <a:rPr lang="ar-SA" b="1" dirty="0"/>
              <a:t>أ-تحديد المشكلة: </a:t>
            </a:r>
            <a:r>
              <a:rPr lang="ar-SA" dirty="0"/>
              <a:t>عند تحديد المشكلة يجب التعمق في دراستها لمعرفة جوهر المشكلة الحقيقي وليس</a:t>
            </a:r>
          </a:p>
          <a:p>
            <a:r>
              <a:rPr lang="ar-SA" dirty="0"/>
              <a:t>ا المشكلة الرئيسية، حيث يتطلب ذلك الإجابة على عدة </a:t>
            </a:r>
            <a:r>
              <a:rPr lang="ar-SA" dirty="0" smtClean="0"/>
              <a:t>الأعراض </a:t>
            </a:r>
            <a:r>
              <a:rPr lang="ar-SA" dirty="0"/>
              <a:t>الظاهرة التي توحي للإدارة على أ</a:t>
            </a:r>
          </a:p>
          <a:p>
            <a:r>
              <a:rPr lang="ar-SA" dirty="0"/>
              <a:t>أسئلة مثل: ما هو نوع المشكلة؟ و ما هي النواحي الهامة أو الجوهرية في هذه المشكلة؟...و يجب </a:t>
            </a:r>
            <a:r>
              <a:rPr lang="ar-SA" dirty="0" smtClean="0"/>
              <a:t>مراعاة </a:t>
            </a:r>
            <a:r>
              <a:rPr lang="ar-SA" dirty="0"/>
              <a:t>تعريفها بدقة و الإستعانة بأهل الخبرة من داخل التنظيم أو خارجه لتشخيص المشكلة على أسس علمية</a:t>
            </a:r>
          </a:p>
          <a:p>
            <a:r>
              <a:rPr lang="ar-SA" dirty="0"/>
              <a:t>وموضوعية و من ثم اختيار البديل الأفضل و بذلك تنجو القرارات الإستراتيجية من احتمالات الخطأ.</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rmAutofit/>
          </a:bodyPr>
          <a:lstStyle/>
          <a:p>
            <a:r>
              <a:rPr lang="ar-SA" sz="4000" b="1" dirty="0" smtClean="0"/>
              <a:t>تحديد الهدف</a:t>
            </a:r>
            <a:endParaRPr lang="ar-SA" sz="4000"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r>
              <a:rPr lang="ar-SA" dirty="0"/>
              <a:t>فالهدف الذي يرمي الوصول إليه متخذ القرار قد يكون لتحقيق هدف معين، أو</a:t>
            </a:r>
          </a:p>
          <a:p>
            <a:r>
              <a:rPr lang="ar-SA" dirty="0"/>
              <a:t>لتحقيق عدة أهداف يسعى المدير للوصول إليها وقد تكون هذه الأهداف متناقضة. فمثلا تعديل برنامج</a:t>
            </a:r>
          </a:p>
          <a:p>
            <a:r>
              <a:rPr lang="ar-SA" dirty="0"/>
              <a:t>الدعاية الترويجية لزيادة رقم المبيعات او تخفيض أسعار البيع لسلعة معينة رغبة في تحقيق هدف زيادة</a:t>
            </a:r>
          </a:p>
          <a:p>
            <a:r>
              <a:rPr lang="ar-SA" dirty="0"/>
              <a:t>المبيعات و بالتالي فإن القرار ذاته قد يجعل تحقيق زيادة الأرباح أمرا صعبا. وهنا لا بد من المعرفة التامة</a:t>
            </a:r>
          </a:p>
          <a:p>
            <a:r>
              <a:rPr lang="ar-SA" dirty="0"/>
              <a:t>ا المديرون في مفاضلتهم بين الحلول البديلة لمشكلة قرارية 􀄑 بأنواع الأهداف العامة والخاصة التي يسترشد</a:t>
            </a:r>
          </a:p>
          <a:p>
            <a:r>
              <a:rPr lang="ar-SA" dirty="0"/>
              <a:t>محددة.</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rmAutofit/>
          </a:bodyPr>
          <a:lstStyle/>
          <a:p>
            <a:r>
              <a:rPr lang="ar-SA" sz="4000" b="1" dirty="0"/>
              <a:t>البحث عن </a:t>
            </a:r>
            <a:r>
              <a:rPr lang="ar-SA" sz="4000" b="1" dirty="0" smtClean="0"/>
              <a:t>البدائل</a:t>
            </a:r>
            <a:endParaRPr lang="ar-SA" sz="4000"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lnSpcReduction="10000"/>
          </a:bodyPr>
          <a:lstStyle/>
          <a:p>
            <a:r>
              <a:rPr lang="ar-SA" dirty="0" smtClean="0"/>
              <a:t>يقصد بهذه </a:t>
            </a:r>
            <a:r>
              <a:rPr lang="ar-SA" dirty="0"/>
              <a:t>المرحلة التفتيش والتحري عن الحلول المختلفة لحل المشكلة التي تم تشخيصها بدقة وهذه المرحلة تعقب مرحلة تحديد المشكلة (الهدف) وهي تفترض اقتراح بدائل أو حلول</a:t>
            </a:r>
          </a:p>
          <a:p>
            <a:r>
              <a:rPr lang="ar-SA" dirty="0"/>
              <a:t>مختلفة، وهذا ما يعتمد على قدرة الإدارة على التحليل والإبتكار لإيجاد حلول جديدة بالإعتماد على</a:t>
            </a:r>
          </a:p>
          <a:p>
            <a:r>
              <a:rPr lang="ar-SA" dirty="0"/>
              <a:t>التجارب والسجلات السابقة ومعلومات و خبرات الآخرين. وقد يقتضي الموقف الذي يواجه المدير بأن</a:t>
            </a:r>
          </a:p>
          <a:p>
            <a:r>
              <a:rPr lang="ar-SA" dirty="0"/>
              <a:t>لا يتخذ قرارا، فعدم اتخاذ قرار قد يكون بحد ذاته حلا أمثليا.</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rmAutofit/>
          </a:bodyPr>
          <a:lstStyle/>
          <a:p>
            <a:r>
              <a:rPr lang="ar-SA" sz="4000" b="1" dirty="0"/>
              <a:t>تقييم البدائل و اختيار </a:t>
            </a:r>
            <a:r>
              <a:rPr lang="ar-SA" sz="4000" b="1" dirty="0" smtClean="0"/>
              <a:t>أفضلها</a:t>
            </a:r>
            <a:endParaRPr lang="ar-SA" sz="4000"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r>
              <a:rPr lang="ar-SA" dirty="0"/>
              <a:t>تتمثل الصعوبة في أن مزايا وعيوب هذه البدائل لا تتضح بصورة</a:t>
            </a:r>
          </a:p>
          <a:p>
            <a:r>
              <a:rPr lang="ar-SA" dirty="0"/>
              <a:t>واضحة وقت بحثها و لكنها لا تظهر فعلا إلا في المستقبل لأن هناك صعوبة في تقييم البدائل </a:t>
            </a:r>
            <a:r>
              <a:rPr lang="ar-SA" dirty="0" smtClean="0"/>
              <a:t>والنتائج</a:t>
            </a:r>
            <a:r>
              <a:rPr lang="ar-SA" dirty="0"/>
              <a:t>المتوقعة من كل بديل نظرا لضيق الوقت المتاح.و الخطورة تكمن بأن هناك معطيات جديدة داخلية أو</a:t>
            </a:r>
          </a:p>
          <a:p>
            <a:r>
              <a:rPr lang="ar-SA" dirty="0"/>
              <a:t>خارجية قد تعترض سير متخذ القرار مما يؤدي إلى فشل البديل. يفترض بالتقييم أن يقوم وفقا لمعايير</a:t>
            </a:r>
          </a:p>
          <a:p>
            <a:r>
              <a:rPr lang="ar-SA" dirty="0"/>
              <a:t>وأسس موضوعية من أجل تبيان مزايا وعيوب كل بديل من هذه البدائل</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2104</Words>
  <Application>Microsoft Office PowerPoint</Application>
  <PresentationFormat>On-screen Show (4:3)</PresentationFormat>
  <Paragraphs>163</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قسم الاحصاء مرحلة الماجستير نظرية القرار/ للعام الدراسي 2020</vt:lpstr>
      <vt:lpstr>المحاضرة الاولى</vt:lpstr>
      <vt:lpstr>المقدمة</vt:lpstr>
      <vt:lpstr>ماهية القرار و عملية اتخاذ القرار : Decision Making</vt:lpstr>
      <vt:lpstr> عملية اتخاذ القرار</vt:lpstr>
      <vt:lpstr> مراحل عملية اتخاذ القرارات</vt:lpstr>
      <vt:lpstr>تحديد الهدف</vt:lpstr>
      <vt:lpstr>البحث عن البدائل</vt:lpstr>
      <vt:lpstr>تقييم البدائل و اختيار أفضلها</vt:lpstr>
      <vt:lpstr>المحاضرة الثانية</vt:lpstr>
      <vt:lpstr>تأثير البيئة الخارجية</vt:lpstr>
      <vt:lpstr>تأثير البيئة الداخلية</vt:lpstr>
      <vt:lpstr>تأثير متخذ القرار</vt:lpstr>
      <vt:lpstr>الصعوبات التي تعترض عملية اتخاذ القرار</vt:lpstr>
      <vt:lpstr>Slide 15</vt:lpstr>
      <vt:lpstr>بعض النظريات في اتخاذ القرار</vt:lpstr>
      <vt:lpstr>Slide 17</vt:lpstr>
      <vt:lpstr>بعض الأساليب الكمية لاتخاذ القرار</vt:lpstr>
      <vt:lpstr>نظرية صفوف الانتظار Wating Lines Theory </vt:lpstr>
      <vt:lpstr>المحاكاة Simulation</vt:lpstr>
      <vt:lpstr>المحاضرة الثالثة</vt:lpstr>
      <vt:lpstr>التنبؤ هو العملية التي يعتمدها المدراء أو متخذوا القرارات في تطوير الافتراضات حول أوضاع المستقبل و من أجل ذلك يستخدم أساليب متنوعة منها: </vt:lpstr>
      <vt:lpstr>نماذج الانحدار Regression Models</vt:lpstr>
      <vt:lpstr>نظرية الألعاب Game Theory</vt:lpstr>
      <vt:lpstr>نظرية التحليل الشبكي Network Analysis</vt:lpstr>
      <vt:lpstr>البرمجة الرياضية Mathematical Programming</vt:lpstr>
      <vt:lpstr>نماذج التخزين Inventory Models</vt:lpstr>
      <vt:lpstr>تحليل المدخلات و المخرجات Input- Output Analysis</vt:lpstr>
      <vt:lpstr>الخلاصة</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قسم الاحصاء مرحلة الماجستير نظرية القرار/ للعام الدراسي 2020</dc:title>
  <dc:creator>raw</dc:creator>
  <cp:lastModifiedBy>raw</cp:lastModifiedBy>
  <cp:revision>7</cp:revision>
  <dcterms:created xsi:type="dcterms:W3CDTF">2020-03-15T08:50:49Z</dcterms:created>
  <dcterms:modified xsi:type="dcterms:W3CDTF">2020-03-15T09:54:48Z</dcterms:modified>
</cp:coreProperties>
</file>