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E46E3-E805-493C-9EC3-AC0A7DBC3A8A}" type="datetimeFigureOut">
              <a:rPr lang="ar-SA" smtClean="0"/>
              <a:pPr/>
              <a:t>7/20/1441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F621-0856-4935-A5E2-5492E349C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786214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4000" dirty="0" smtClean="0"/>
              <a:t>قسم الاحصاء</a:t>
            </a:r>
            <a:br>
              <a:rPr lang="ar-SA" sz="4000" dirty="0" smtClean="0"/>
            </a:br>
            <a:r>
              <a:rPr lang="ar-SA" sz="4000" dirty="0" smtClean="0"/>
              <a:t>الدبلوم العالي/ الصحي والحياتي</a:t>
            </a:r>
            <a:br>
              <a:rPr lang="ar-SA" sz="4000" dirty="0" smtClean="0"/>
            </a:br>
            <a:r>
              <a:rPr lang="ar-SA" sz="4000" dirty="0" smtClean="0"/>
              <a:t>نظرية البقاء</a:t>
            </a:r>
            <a:br>
              <a:rPr lang="ar-SA" sz="4000" dirty="0" smtClean="0"/>
            </a:br>
            <a:r>
              <a:rPr lang="ar-SA" sz="4000" dirty="0" smtClean="0"/>
              <a:t>الفصل الثاني/ للعام الدراسي 2020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71451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solidFill>
                  <a:schemeClr val="tx1"/>
                </a:solidFill>
              </a:rPr>
              <a:t>استاذ المادة</a:t>
            </a:r>
          </a:p>
          <a:p>
            <a:r>
              <a:rPr lang="ar-SA" b="1" dirty="0" smtClean="0">
                <a:solidFill>
                  <a:schemeClr val="tx1"/>
                </a:solidFill>
              </a:rPr>
              <a:t>أ.م.د. رواء صالح محمد</a:t>
            </a:r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/>
              <a:t>Types of censoring: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dirty="0" smtClean="0"/>
              <a:t>Right-censoring :</a:t>
            </a:r>
          </a:p>
          <a:p>
            <a:pPr algn="l" rtl="0">
              <a:buNone/>
            </a:pPr>
            <a:r>
              <a:rPr lang="en-US" dirty="0"/>
              <a:t>only the </a:t>
            </a:r>
            <a:r>
              <a:rPr lang="en-US" dirty="0" err="1"/>
              <a:t>r.v</a:t>
            </a:r>
            <a:r>
              <a:rPr lang="en-US" dirty="0"/>
              <a:t>. Xi = min(Ti; </a:t>
            </a:r>
            <a:r>
              <a:rPr lang="en-US" dirty="0" err="1"/>
              <a:t>Ui</a:t>
            </a:r>
            <a:r>
              <a:rPr lang="en-US" dirty="0"/>
              <a:t>) is observed due to</a:t>
            </a:r>
          </a:p>
          <a:p>
            <a:pPr algn="l" rtl="0">
              <a:buNone/>
            </a:pPr>
            <a:r>
              <a:rPr lang="en-US" dirty="0" smtClean="0"/>
              <a:t>{ loss to follow-up</a:t>
            </a:r>
          </a:p>
          <a:p>
            <a:pPr algn="l" rtl="0">
              <a:buNone/>
            </a:pPr>
            <a:r>
              <a:rPr lang="en-US" dirty="0" smtClean="0"/>
              <a:t>{ </a:t>
            </a:r>
            <a:r>
              <a:rPr lang="en-US" dirty="0"/>
              <a:t>study termination</a:t>
            </a:r>
          </a:p>
          <a:p>
            <a:pPr algn="l" rtl="0">
              <a:buNone/>
            </a:pPr>
            <a:r>
              <a:rPr lang="en-US" dirty="0"/>
              <a:t>We call this right-censoring because the true unobserved</a:t>
            </a:r>
          </a:p>
          <a:p>
            <a:pPr algn="l" rtl="0">
              <a:buNone/>
            </a:pPr>
            <a:r>
              <a:rPr lang="en-US" dirty="0"/>
              <a:t>event is to the right of our censoring time; i.e., all we</a:t>
            </a:r>
          </a:p>
          <a:p>
            <a:pPr algn="l" rtl="0">
              <a:buNone/>
            </a:pPr>
            <a:r>
              <a:rPr lang="en-US" dirty="0"/>
              <a:t>know is that the event has not happened at the end of</a:t>
            </a:r>
          </a:p>
          <a:p>
            <a:pPr algn="l" rtl="0">
              <a:buNone/>
            </a:pPr>
            <a:r>
              <a:rPr lang="en-US" dirty="0"/>
              <a:t>follow-up.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In addition to observing Xi, we also get to see the </a:t>
            </a:r>
            <a:r>
              <a:rPr lang="en-US" sz="3200" dirty="0" smtClean="0"/>
              <a:t>fail-</a:t>
            </a:r>
            <a:r>
              <a:rPr lang="en-US" sz="3200" dirty="0" err="1"/>
              <a:t>ure</a:t>
            </a:r>
            <a:r>
              <a:rPr lang="en-US" sz="3200" dirty="0"/>
              <a:t> indicator: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dirty="0"/>
              <a:t>Some software packages instead assume we have a</a:t>
            </a:r>
          </a:p>
          <a:p>
            <a:pPr algn="l" rtl="0"/>
            <a:r>
              <a:rPr lang="en-US" dirty="0" smtClean="0"/>
              <a:t>Censoring </a:t>
            </a:r>
            <a:r>
              <a:rPr lang="en-US" dirty="0"/>
              <a:t>indicator</a:t>
            </a:r>
            <a:r>
              <a:rPr lang="en-US" dirty="0" smtClean="0"/>
              <a:t>:</a:t>
            </a:r>
          </a:p>
          <a:p>
            <a:pPr algn="l" rtl="0"/>
            <a:r>
              <a:rPr lang="en-US" dirty="0"/>
              <a:t>Right-censoring is the most common type of censoring</a:t>
            </a:r>
          </a:p>
          <a:p>
            <a:pPr algn="l" rtl="0"/>
            <a:r>
              <a:rPr lang="en-US" dirty="0"/>
              <a:t>assumption we will deal with in survival analysis.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/>
              <a:t>Left-censoring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e.g. (Miller) study of age at which African children learn</a:t>
            </a:r>
          </a:p>
          <a:p>
            <a:pPr algn="l"/>
            <a:r>
              <a:rPr lang="en-US" dirty="0"/>
              <a:t>a task. Some already knew (left-censored), some learned</a:t>
            </a:r>
          </a:p>
          <a:p>
            <a:pPr algn="l"/>
            <a:r>
              <a:rPr lang="en-US" dirty="0"/>
              <a:t>during study (exact), some had not yet learned by end</a:t>
            </a:r>
          </a:p>
          <a:p>
            <a:pPr algn="l"/>
            <a:r>
              <a:rPr lang="en-US" dirty="0"/>
              <a:t>of study (right-censored).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71451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الثالثة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7563"/>
            <a:ext cx="8229600" cy="21431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/>
              <a:t>Types of censoring:</a:t>
            </a:r>
            <a:endParaRPr lang="ar-SA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78595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SA" sz="4000" dirty="0" smtClean="0"/>
              <a:t/>
            </a:r>
            <a:br>
              <a:rPr lang="ar-SA" sz="4000" dirty="0" smtClean="0"/>
            </a:br>
            <a:r>
              <a:rPr lang="ar-SA" sz="4000" dirty="0" smtClean="0"/>
              <a:t/>
            </a:r>
            <a:br>
              <a:rPr lang="ar-SA" sz="4000" dirty="0" smtClean="0"/>
            </a:br>
            <a:r>
              <a:rPr lang="en-US" sz="3600" dirty="0"/>
              <a:t>Interval-censoring</a:t>
            </a:r>
            <a:r>
              <a:rPr lang="ar-SA" sz="4000" dirty="0" smtClean="0"/>
              <a:t/>
            </a:r>
            <a:br>
              <a:rPr lang="ar-SA" sz="4000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Ex. 1: Time to prostate cancer, observe longitudinal</a:t>
            </a:r>
          </a:p>
          <a:p>
            <a:pPr algn="l"/>
            <a:r>
              <a:rPr lang="en-US" dirty="0"/>
              <a:t>PSA measurements</a:t>
            </a:r>
          </a:p>
          <a:p>
            <a:pPr algn="l"/>
            <a:r>
              <a:rPr lang="en-US" dirty="0"/>
              <a:t>Ex. 2: Time to undetectable viral load in AIDS studies,</a:t>
            </a:r>
          </a:p>
          <a:p>
            <a:pPr algn="l"/>
            <a:r>
              <a:rPr lang="en-US" dirty="0"/>
              <a:t>based on measurements of viral load taken at each clinic</a:t>
            </a:r>
          </a:p>
          <a:p>
            <a:pPr algn="l"/>
            <a:r>
              <a:rPr lang="en-US" dirty="0"/>
              <a:t>visit</a:t>
            </a:r>
          </a:p>
          <a:p>
            <a:pPr algn="l"/>
            <a:r>
              <a:rPr lang="en-US" dirty="0"/>
              <a:t>Ex. 3: Detect recurrence of colon cancer after surgery.</a:t>
            </a:r>
          </a:p>
          <a:p>
            <a:pPr algn="l"/>
            <a:r>
              <a:rPr lang="en-US" dirty="0"/>
              <a:t>Follow patients every 3 months after resection of primary</a:t>
            </a:r>
          </a:p>
          <a:p>
            <a:pPr algn="l"/>
            <a:r>
              <a:rPr lang="en-US" dirty="0"/>
              <a:t>tumor.</a:t>
            </a:r>
          </a:p>
          <a:p>
            <a:pPr algn="l"/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Independent </a:t>
            </a:r>
            <a:r>
              <a:rPr lang="en-US" sz="3600" dirty="0" err="1"/>
              <a:t>vs</a:t>
            </a:r>
            <a:r>
              <a:rPr lang="en-US" sz="3600" dirty="0"/>
              <a:t> informative censoring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dirty="0" smtClean="0"/>
              <a:t>We </a:t>
            </a:r>
            <a:r>
              <a:rPr lang="en-US" dirty="0"/>
              <a:t>say censoring is independent (non-informative) if</a:t>
            </a:r>
          </a:p>
          <a:p>
            <a:pPr algn="l" rtl="0">
              <a:buNone/>
            </a:pPr>
            <a:r>
              <a:rPr lang="en-US" dirty="0" err="1"/>
              <a:t>Ui</a:t>
            </a:r>
            <a:r>
              <a:rPr lang="en-US" dirty="0"/>
              <a:t> is independent of Ti.</a:t>
            </a:r>
          </a:p>
          <a:p>
            <a:pPr algn="l" rtl="0">
              <a:buNone/>
            </a:pPr>
            <a:r>
              <a:rPr lang="en-US" dirty="0"/>
              <a:t>{ Ex. 1 If </a:t>
            </a:r>
            <a:r>
              <a:rPr lang="en-US" dirty="0" err="1"/>
              <a:t>Ui</a:t>
            </a:r>
            <a:r>
              <a:rPr lang="en-US" dirty="0"/>
              <a:t> is the planned end of the study (say, 2</a:t>
            </a:r>
          </a:p>
          <a:p>
            <a:pPr algn="l" rtl="0">
              <a:buNone/>
            </a:pPr>
            <a:r>
              <a:rPr lang="en-US" dirty="0"/>
              <a:t>years after the study opens), then it is usually </a:t>
            </a:r>
            <a:r>
              <a:rPr lang="en-US" dirty="0" err="1"/>
              <a:t>inde</a:t>
            </a:r>
            <a:r>
              <a:rPr lang="en-US" dirty="0"/>
              <a:t>-</a:t>
            </a:r>
          </a:p>
          <a:p>
            <a:pPr algn="l" rtl="0">
              <a:buNone/>
            </a:pPr>
            <a:r>
              <a:rPr lang="en-US" dirty="0"/>
              <a:t>pendent of the event times.</a:t>
            </a:r>
          </a:p>
          <a:p>
            <a:pPr algn="l" rtl="0">
              <a:buNone/>
            </a:pPr>
            <a:r>
              <a:rPr lang="en-US" dirty="0"/>
              <a:t>{ Ex. 2 If </a:t>
            </a:r>
            <a:r>
              <a:rPr lang="en-US" dirty="0" err="1"/>
              <a:t>Ui</a:t>
            </a:r>
            <a:r>
              <a:rPr lang="en-US" dirty="0"/>
              <a:t> is the time that a patient drops out</a:t>
            </a:r>
          </a:p>
          <a:p>
            <a:pPr algn="l" rtl="0">
              <a:buNone/>
            </a:pPr>
            <a:r>
              <a:rPr lang="en-US" dirty="0"/>
              <a:t>of the study because he/she got much sicker and/or</a:t>
            </a:r>
          </a:p>
          <a:p>
            <a:pPr algn="l" rtl="0">
              <a:buNone/>
            </a:pPr>
            <a:r>
              <a:rPr lang="en-US" dirty="0"/>
              <a:t>had to discontinue taking the study treatment, then</a:t>
            </a:r>
          </a:p>
          <a:p>
            <a:pPr algn="l" rtl="0">
              <a:buNone/>
            </a:pPr>
            <a:r>
              <a:rPr lang="en-US" dirty="0" err="1"/>
              <a:t>Ui</a:t>
            </a:r>
            <a:r>
              <a:rPr lang="en-US" dirty="0"/>
              <a:t> and Ti are probably not independent.</a:t>
            </a:r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600" dirty="0"/>
              <a:t>An individual censored at U should be </a:t>
            </a:r>
            <a:r>
              <a:rPr lang="en-US" sz="3600" dirty="0" err="1"/>
              <a:t>repre</a:t>
            </a:r>
            <a:r>
              <a:rPr lang="en-US" sz="3600" dirty="0"/>
              <a:t>-</a:t>
            </a:r>
            <a:br>
              <a:rPr lang="en-US" sz="3600" dirty="0"/>
            </a:br>
            <a:r>
              <a:rPr lang="en-US" sz="3600" dirty="0" err="1"/>
              <a:t>sentative</a:t>
            </a:r>
            <a:r>
              <a:rPr lang="en-US" sz="3600" dirty="0"/>
              <a:t> of all subjects who survive to U.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en-US" dirty="0"/>
              <a:t>This means that censoring at U could depend on </a:t>
            </a:r>
            <a:r>
              <a:rPr lang="en-US" dirty="0" err="1"/>
              <a:t>prog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nostic</a:t>
            </a:r>
            <a:r>
              <a:rPr lang="en-US" dirty="0"/>
              <a:t> characteristics measured at baseline, but that among</a:t>
            </a:r>
          </a:p>
          <a:p>
            <a:pPr algn="l"/>
            <a:r>
              <a:rPr lang="en-US" dirty="0"/>
              <a:t>all those with the same baseline characteristics, the </a:t>
            </a:r>
            <a:r>
              <a:rPr lang="en-US" dirty="0" err="1"/>
              <a:t>prob</a:t>
            </a:r>
            <a:r>
              <a:rPr lang="en-US" dirty="0"/>
              <a:t>-</a:t>
            </a:r>
          </a:p>
          <a:p>
            <a:pPr algn="l"/>
            <a:r>
              <a:rPr lang="en-US" dirty="0"/>
              <a:t>ability of censoring prior to or at time U should be the</a:t>
            </a:r>
          </a:p>
          <a:p>
            <a:pPr algn="l"/>
            <a:r>
              <a:rPr lang="en-US" dirty="0"/>
              <a:t>same.</a:t>
            </a:r>
            <a:endParaRPr lang="ar-S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>
              <a:buNone/>
            </a:pPr>
            <a:r>
              <a:rPr lang="en-US" dirty="0"/>
              <a:t>Censoring is considered informative if the </a:t>
            </a:r>
            <a:r>
              <a:rPr lang="en-US" dirty="0" err="1"/>
              <a:t>distribu</a:t>
            </a:r>
            <a:r>
              <a:rPr lang="en-US" dirty="0"/>
              <a:t>-</a:t>
            </a:r>
          </a:p>
          <a:p>
            <a:pPr algn="l" rtl="0">
              <a:buNone/>
            </a:pPr>
            <a:r>
              <a:rPr lang="en-US" dirty="0" err="1"/>
              <a:t>tion</a:t>
            </a:r>
            <a:r>
              <a:rPr lang="en-US" dirty="0"/>
              <a:t> of </a:t>
            </a:r>
            <a:r>
              <a:rPr lang="en-US" dirty="0" err="1"/>
              <a:t>Ui</a:t>
            </a:r>
            <a:r>
              <a:rPr lang="en-US" dirty="0"/>
              <a:t> contains any information about the parameters</a:t>
            </a:r>
          </a:p>
          <a:p>
            <a:pPr algn="l" rtl="0">
              <a:buNone/>
            </a:pPr>
            <a:r>
              <a:rPr lang="en-US" dirty="0"/>
              <a:t>characterizing the distribution of Ti.</a:t>
            </a:r>
          </a:p>
          <a:p>
            <a:pPr algn="l"/>
            <a:r>
              <a:rPr lang="en-US" dirty="0"/>
              <a:t>Suppose we have a sample of observations on n people:</a:t>
            </a:r>
          </a:p>
          <a:p>
            <a:pPr algn="l"/>
            <a:r>
              <a:rPr lang="fr-FR" dirty="0"/>
              <a:t>(T1; U1); (T2; U2); :::; (</a:t>
            </a:r>
            <a:r>
              <a:rPr lang="fr-FR" dirty="0" err="1"/>
              <a:t>Tn</a:t>
            </a:r>
            <a:r>
              <a:rPr lang="fr-FR" dirty="0"/>
              <a:t>; Un)</a:t>
            </a:r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185738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الرابعة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685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There are three main types of (right) censoring times:</a:t>
            </a:r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Type </a:t>
            </a:r>
            <a:r>
              <a:rPr lang="en-US" dirty="0"/>
              <a:t>I: All the </a:t>
            </a:r>
            <a:r>
              <a:rPr lang="en-US" dirty="0" err="1"/>
              <a:t>Ui's</a:t>
            </a:r>
            <a:r>
              <a:rPr lang="en-US" dirty="0"/>
              <a:t> are the same</a:t>
            </a:r>
          </a:p>
          <a:p>
            <a:pPr algn="l"/>
            <a:r>
              <a:rPr lang="en-US" dirty="0"/>
              <a:t>e.g. animal studies, all animals </a:t>
            </a:r>
            <a:r>
              <a:rPr lang="en-US" dirty="0" smtClean="0"/>
              <a:t>sacrificed </a:t>
            </a:r>
            <a:r>
              <a:rPr lang="en-US" dirty="0"/>
              <a:t>after </a:t>
            </a:r>
            <a:r>
              <a:rPr lang="en-US" dirty="0" smtClean="0"/>
              <a:t>years</a:t>
            </a:r>
            <a:endParaRPr lang="en-US" dirty="0"/>
          </a:p>
          <a:p>
            <a:pPr algn="l"/>
            <a:r>
              <a:rPr lang="en-US" dirty="0" smtClean="0"/>
              <a:t>Type </a:t>
            </a:r>
            <a:r>
              <a:rPr lang="en-US" dirty="0"/>
              <a:t>II: </a:t>
            </a:r>
            <a:r>
              <a:rPr lang="en-US" dirty="0" err="1"/>
              <a:t>Ui</a:t>
            </a:r>
            <a:r>
              <a:rPr lang="en-US" dirty="0"/>
              <a:t> = T(r), the time of the </a:t>
            </a:r>
            <a:r>
              <a:rPr lang="en-US" dirty="0" err="1"/>
              <a:t>rth</a:t>
            </a:r>
            <a:r>
              <a:rPr lang="en-US" dirty="0"/>
              <a:t> failure.</a:t>
            </a:r>
          </a:p>
          <a:p>
            <a:pPr algn="l"/>
            <a:r>
              <a:rPr lang="en-US" dirty="0"/>
              <a:t>e.g. animal studies, stop when 4/6 have tumors</a:t>
            </a:r>
          </a:p>
          <a:p>
            <a:pPr algn="l"/>
            <a:r>
              <a:rPr lang="en-US" dirty="0" smtClean="0"/>
              <a:t>Type </a:t>
            </a:r>
            <a:r>
              <a:rPr lang="en-US" dirty="0"/>
              <a:t>III: the </a:t>
            </a:r>
            <a:r>
              <a:rPr lang="en-US" dirty="0" err="1"/>
              <a:t>Ui's</a:t>
            </a:r>
            <a:r>
              <a:rPr lang="en-US" dirty="0"/>
              <a:t> are random variables, ±</a:t>
            </a:r>
            <a:r>
              <a:rPr lang="en-US" dirty="0" err="1"/>
              <a:t>i's</a:t>
            </a:r>
            <a:r>
              <a:rPr lang="en-US" dirty="0"/>
              <a:t> are failure</a:t>
            </a:r>
          </a:p>
          <a:p>
            <a:pPr algn="l"/>
            <a:r>
              <a:rPr lang="en-US" dirty="0"/>
              <a:t>indicators:</a:t>
            </a:r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92882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الاولى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/>
              <a:t>Survival Analysis: Introduction</a:t>
            </a:r>
            <a:endParaRPr lang="ar-SA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dirty="0"/>
              <a:t>Type I and Type II are called singly censored data,</a:t>
            </a:r>
          </a:p>
          <a:p>
            <a:pPr algn="l" rtl="0"/>
            <a:r>
              <a:rPr lang="en-US" dirty="0"/>
              <a:t>Type III is called randomly censored (or sometimes pro-</a:t>
            </a:r>
          </a:p>
          <a:p>
            <a:pPr algn="l" rtl="0"/>
            <a:r>
              <a:rPr lang="en-US" dirty="0" err="1"/>
              <a:t>gressively</a:t>
            </a:r>
            <a:r>
              <a:rPr lang="en-US" dirty="0"/>
              <a:t> censored).</a:t>
            </a:r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Some example datasets: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Example A. Duration of nursing home stay</a:t>
            </a:r>
          </a:p>
          <a:p>
            <a:pPr algn="l"/>
            <a:r>
              <a:rPr lang="en-US" dirty="0"/>
              <a:t>(Morris et al., Case Studies in Biometry, Ch 12)</a:t>
            </a:r>
          </a:p>
          <a:p>
            <a:pPr algn="l"/>
            <a:r>
              <a:rPr lang="en-US" dirty="0"/>
              <a:t>The National Center for Health Services Research studied</a:t>
            </a:r>
          </a:p>
          <a:p>
            <a:pPr algn="l"/>
            <a:r>
              <a:rPr lang="en-US" dirty="0"/>
              <a:t>36 for-</a:t>
            </a:r>
            <a:r>
              <a:rPr lang="en-US" dirty="0" err="1"/>
              <a:t>pro¯t</a:t>
            </a:r>
            <a:r>
              <a:rPr lang="en-US" dirty="0"/>
              <a:t> nursing homes to assess the </a:t>
            </a:r>
            <a:r>
              <a:rPr lang="en-US" dirty="0" err="1"/>
              <a:t>e®ects</a:t>
            </a:r>
            <a:r>
              <a:rPr lang="en-US" dirty="0"/>
              <a:t> of </a:t>
            </a:r>
            <a:r>
              <a:rPr lang="en-US" dirty="0" err="1"/>
              <a:t>di®erent</a:t>
            </a:r>
            <a:endParaRPr lang="en-US" dirty="0"/>
          </a:p>
          <a:p>
            <a:pPr algn="l"/>
            <a:r>
              <a:rPr lang="en-US" dirty="0"/>
              <a:t>¯</a:t>
            </a:r>
            <a:r>
              <a:rPr lang="en-US" dirty="0" err="1"/>
              <a:t>nancial</a:t>
            </a:r>
            <a:r>
              <a:rPr lang="en-US" dirty="0"/>
              <a:t> incentives on length of stay. \Treated" nursing</a:t>
            </a:r>
          </a:p>
          <a:p>
            <a:pPr algn="l"/>
            <a:r>
              <a:rPr lang="en-US" dirty="0"/>
              <a:t>homes received higher per diems for Medicaid patients, and</a:t>
            </a:r>
          </a:p>
          <a:p>
            <a:pPr algn="l"/>
            <a:r>
              <a:rPr lang="en-US" dirty="0"/>
              <a:t>bonuses for improving a patient's health and sending them</a:t>
            </a:r>
          </a:p>
          <a:p>
            <a:pPr algn="l"/>
            <a:r>
              <a:rPr lang="en-US" dirty="0"/>
              <a:t>home.</a:t>
            </a:r>
          </a:p>
          <a:p>
            <a:pPr algn="l"/>
            <a:r>
              <a:rPr lang="en-US" dirty="0"/>
              <a:t>Study included 1601 patients admitted between May 1, and April 30, 1982.</a:t>
            </a:r>
            <a:r>
              <a:rPr lang="en-US" dirty="0" smtClean="0"/>
              <a:t>1981</a:t>
            </a:r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Variables include:</a:t>
            </a:r>
          </a:p>
          <a:p>
            <a:pPr algn="l" rtl="0"/>
            <a:r>
              <a:rPr lang="en-US" dirty="0"/>
              <a:t>LOS - Length of stay of a resident (in days)</a:t>
            </a:r>
          </a:p>
          <a:p>
            <a:pPr algn="l" rtl="0"/>
            <a:r>
              <a:rPr lang="en-US" dirty="0"/>
              <a:t>AGE - Age of a resident</a:t>
            </a:r>
          </a:p>
          <a:p>
            <a:pPr algn="l" rtl="0"/>
            <a:r>
              <a:rPr lang="en-US" dirty="0"/>
              <a:t>RX - Nursing home assignment (1:bonuses, 0:no bonuses)</a:t>
            </a:r>
          </a:p>
          <a:p>
            <a:pPr algn="l" rtl="0"/>
            <a:r>
              <a:rPr lang="en-US" dirty="0"/>
              <a:t>GENDER - Gender (1:male, 0:female)</a:t>
            </a:r>
          </a:p>
          <a:p>
            <a:pPr algn="l" rtl="0"/>
            <a:r>
              <a:rPr lang="en-US" dirty="0"/>
              <a:t>MARRIED - (1: married, 0:not married)</a:t>
            </a:r>
          </a:p>
          <a:p>
            <a:pPr algn="l" rtl="0"/>
            <a:r>
              <a:rPr lang="en-US" dirty="0"/>
              <a:t>HEALTH - health status (2:second best, 5:worst)</a:t>
            </a:r>
          </a:p>
          <a:p>
            <a:pPr algn="l" rtl="0"/>
            <a:r>
              <a:rPr lang="en-US" dirty="0"/>
              <a:t>CENSOR - Censoring indicator (1:censored, 0:discharged)</a:t>
            </a:r>
          </a:p>
          <a:p>
            <a:pPr algn="l" rtl="0"/>
            <a:r>
              <a:rPr lang="en-US" dirty="0"/>
              <a:t>First few lines of data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Example B. </a:t>
            </a:r>
            <a:r>
              <a:rPr lang="en-US" sz="3600" dirty="0" err="1"/>
              <a:t>Fecundability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Women who had recently given birth were asked to recall</a:t>
            </a:r>
          </a:p>
          <a:p>
            <a:pPr algn="l"/>
            <a:r>
              <a:rPr lang="en-US" dirty="0"/>
              <a:t>how long it took them to become pregnant, and whether or</a:t>
            </a:r>
          </a:p>
          <a:p>
            <a:pPr algn="l"/>
            <a:r>
              <a:rPr lang="en-US" dirty="0"/>
              <a:t>not they smoked during that time. The outcome of inter-</a:t>
            </a:r>
          </a:p>
          <a:p>
            <a:pPr algn="l"/>
            <a:r>
              <a:rPr lang="en-US" dirty="0" err="1"/>
              <a:t>est</a:t>
            </a:r>
            <a:r>
              <a:rPr lang="en-US" dirty="0"/>
              <a:t> (summarized below) is time to pregnancy (measured in</a:t>
            </a:r>
          </a:p>
          <a:p>
            <a:pPr algn="l"/>
            <a:r>
              <a:rPr lang="en-US" dirty="0"/>
              <a:t>menstrual cycles).</a:t>
            </a:r>
          </a:p>
          <a:p>
            <a:pPr algn="l"/>
            <a:r>
              <a:rPr lang="en-US" dirty="0"/>
              <a:t>19 subjects were not able to get pregnant after 12 months.</a:t>
            </a: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Example C: MAC Prevention Clinical Trial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ACTG 196 was a randomized clinical trial to study the </a:t>
            </a:r>
            <a:r>
              <a:rPr lang="en-US" dirty="0" err="1"/>
              <a:t>e®ects</a:t>
            </a:r>
            <a:endParaRPr lang="en-US" dirty="0"/>
          </a:p>
          <a:p>
            <a:pPr algn="l"/>
            <a:r>
              <a:rPr lang="en-US" dirty="0"/>
              <a:t>of combination regimens on prevention of MAC (</a:t>
            </a:r>
            <a:r>
              <a:rPr lang="en-US" dirty="0" err="1"/>
              <a:t>mycobac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terium</a:t>
            </a:r>
            <a:r>
              <a:rPr lang="en-US" dirty="0"/>
              <a:t> </a:t>
            </a:r>
            <a:r>
              <a:rPr lang="en-US" dirty="0" err="1"/>
              <a:t>avium</a:t>
            </a:r>
            <a:r>
              <a:rPr lang="en-US" dirty="0"/>
              <a:t> complex), one of the most common </a:t>
            </a:r>
            <a:r>
              <a:rPr lang="en-US" dirty="0" err="1"/>
              <a:t>oppor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tunistic</a:t>
            </a:r>
            <a:r>
              <a:rPr lang="en-US" dirty="0"/>
              <a:t> infections in AIDS patients.</a:t>
            </a:r>
          </a:p>
          <a:p>
            <a:pPr algn="l"/>
            <a:r>
              <a:rPr lang="en-US" dirty="0"/>
              <a:t>The treatment regimens were:</a:t>
            </a:r>
          </a:p>
          <a:p>
            <a:pPr algn="l"/>
            <a:r>
              <a:rPr lang="en-US" dirty="0" err="1" smtClean="0"/>
              <a:t>clarithromycin</a:t>
            </a:r>
            <a:r>
              <a:rPr lang="en-US" dirty="0" smtClean="0"/>
              <a:t> </a:t>
            </a:r>
            <a:r>
              <a:rPr lang="en-US" dirty="0"/>
              <a:t>(new)</a:t>
            </a:r>
          </a:p>
          <a:p>
            <a:pPr algn="l"/>
            <a:r>
              <a:rPr lang="en-US" dirty="0" err="1" smtClean="0"/>
              <a:t>rifabutin</a:t>
            </a:r>
            <a:r>
              <a:rPr lang="en-US" dirty="0" smtClean="0"/>
              <a:t> </a:t>
            </a:r>
            <a:r>
              <a:rPr lang="en-US" dirty="0"/>
              <a:t>(standard)</a:t>
            </a:r>
          </a:p>
          <a:p>
            <a:pPr algn="l"/>
            <a:r>
              <a:rPr lang="en-US" dirty="0" err="1" smtClean="0"/>
              <a:t>clarithromycin</a:t>
            </a:r>
            <a:r>
              <a:rPr lang="en-US" dirty="0" smtClean="0"/>
              <a:t> </a:t>
            </a:r>
            <a:r>
              <a:rPr lang="en-US" dirty="0"/>
              <a:t>plus </a:t>
            </a:r>
            <a:r>
              <a:rPr lang="en-US" dirty="0" err="1"/>
              <a:t>rifabutin</a:t>
            </a:r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Other characteristics of trial: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Patients </a:t>
            </a:r>
            <a:r>
              <a:rPr lang="en-US" dirty="0"/>
              <a:t>enrolled between April 1993 and February 1994</a:t>
            </a:r>
          </a:p>
          <a:p>
            <a:pPr algn="l"/>
            <a:r>
              <a:rPr lang="en-US" dirty="0" smtClean="0"/>
              <a:t>Follow-up </a:t>
            </a:r>
            <a:r>
              <a:rPr lang="en-US" dirty="0"/>
              <a:t>ended August 1995</a:t>
            </a:r>
          </a:p>
          <a:p>
            <a:pPr algn="l"/>
            <a:r>
              <a:rPr lang="en-US" dirty="0" smtClean="0"/>
              <a:t>In </a:t>
            </a:r>
            <a:r>
              <a:rPr lang="en-US" dirty="0"/>
              <a:t>February 1994, </a:t>
            </a:r>
            <a:r>
              <a:rPr lang="en-US" dirty="0" err="1"/>
              <a:t>rifabutin</a:t>
            </a:r>
            <a:r>
              <a:rPr lang="en-US" dirty="0"/>
              <a:t> dosage was reduced from 3</a:t>
            </a:r>
          </a:p>
          <a:p>
            <a:pPr algn="l"/>
            <a:r>
              <a:rPr lang="en-US" dirty="0"/>
              <a:t>pills/day (450mg) to 2 pills/day (300mg) due to concern</a:t>
            </a:r>
          </a:p>
          <a:p>
            <a:pPr algn="l"/>
            <a:r>
              <a:rPr lang="en-US" dirty="0"/>
              <a:t>over uveitis1</a:t>
            </a:r>
          </a:p>
          <a:p>
            <a:pPr algn="l"/>
            <a:r>
              <a:rPr lang="en-US" dirty="0"/>
              <a:t>The main intent-to-treat analysis compared the 3 treatment</a:t>
            </a:r>
          </a:p>
          <a:p>
            <a:pPr algn="l"/>
            <a:r>
              <a:rPr lang="en-US" dirty="0"/>
              <a:t>arms without adjusting for this change in dosage.</a:t>
            </a:r>
            <a:endParaRPr lang="ar-S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92882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الخامسة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48284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More Definitions </a:t>
            </a:r>
            <a:r>
              <a:rPr lang="en-US" sz="3600" dirty="0"/>
              <a:t>and Notation</a:t>
            </a:r>
            <a:endParaRPr lang="ar-SA" sz="3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dirty="0"/>
              <a:t>There are several equivalent ways to characterize the </a:t>
            </a:r>
            <a:r>
              <a:rPr lang="en-US" sz="2400" dirty="0" err="1"/>
              <a:t>prob</a:t>
            </a:r>
            <a:r>
              <a:rPr lang="en-US" sz="2400" dirty="0"/>
              <a:t>-</a:t>
            </a:r>
            <a:br>
              <a:rPr lang="en-US" sz="2400" dirty="0"/>
            </a:br>
            <a:r>
              <a:rPr lang="en-US" sz="2400" dirty="0"/>
              <a:t>ability distribution of a survival random variable. Some of</a:t>
            </a:r>
            <a:br>
              <a:rPr lang="en-US" sz="2400" dirty="0"/>
            </a:br>
            <a:r>
              <a:rPr lang="en-US" sz="2400" dirty="0"/>
              <a:t>these are familiar; others are special to survival analysis. We</a:t>
            </a:r>
            <a:br>
              <a:rPr lang="en-US" sz="2400" dirty="0"/>
            </a:br>
            <a:r>
              <a:rPr lang="en-US" sz="2400" dirty="0"/>
              <a:t>will focus on the following terms:</a:t>
            </a:r>
            <a:endParaRPr lang="ar-S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The </a:t>
            </a:r>
            <a:r>
              <a:rPr lang="en-US" dirty="0"/>
              <a:t>density function f(t)</a:t>
            </a:r>
          </a:p>
          <a:p>
            <a:pPr algn="l"/>
            <a:r>
              <a:rPr lang="en-US" dirty="0" smtClean="0"/>
              <a:t>The </a:t>
            </a:r>
            <a:r>
              <a:rPr lang="en-US" dirty="0"/>
              <a:t>survivor function S(t)</a:t>
            </a:r>
          </a:p>
          <a:p>
            <a:pPr algn="l"/>
            <a:r>
              <a:rPr lang="en-US" dirty="0" smtClean="0"/>
              <a:t>The </a:t>
            </a:r>
            <a:r>
              <a:rPr lang="en-US" dirty="0"/>
              <a:t>hazard function </a:t>
            </a:r>
            <a:r>
              <a:rPr lang="en-US" dirty="0" smtClean="0"/>
              <a:t>h(t</a:t>
            </a:r>
            <a:r>
              <a:rPr lang="en-US" dirty="0"/>
              <a:t>)</a:t>
            </a:r>
          </a:p>
          <a:p>
            <a:pPr algn="l"/>
            <a:r>
              <a:rPr lang="en-US" dirty="0" smtClean="0"/>
              <a:t>The </a:t>
            </a:r>
            <a:r>
              <a:rPr lang="en-US" dirty="0"/>
              <a:t>cumulative hazard function ¤(t)</a:t>
            </a:r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dirty="0"/>
              <a:t>Density function (or Probability Mass </a:t>
            </a:r>
            <a:r>
              <a:rPr lang="en-US" dirty="0" err="1"/>
              <a:t>Func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tion</a:t>
            </a:r>
            <a:r>
              <a:rPr lang="en-US" dirty="0"/>
              <a:t>) for discrete </a:t>
            </a:r>
            <a:r>
              <a:rPr lang="en-US" dirty="0" err="1"/>
              <a:t>r.v.'s</a:t>
            </a:r>
            <a:endParaRPr lang="en-US" dirty="0"/>
          </a:p>
          <a:p>
            <a:pPr algn="l"/>
            <a:r>
              <a:rPr lang="en-US" dirty="0"/>
              <a:t>Suppose that T takes values in a1; a2; : : : ; an.</a:t>
            </a:r>
          </a:p>
          <a:p>
            <a:pPr algn="l">
              <a:buNone/>
            </a:pPr>
            <a:r>
              <a:rPr lang="en-US" dirty="0" smtClean="0"/>
              <a:t>f(t</a:t>
            </a:r>
            <a:r>
              <a:rPr lang="en-US" dirty="0"/>
              <a:t>) = Pr(T = t</a:t>
            </a:r>
            <a:r>
              <a:rPr lang="en-US" dirty="0" smtClean="0"/>
              <a:t>)</a:t>
            </a:r>
          </a:p>
          <a:p>
            <a:pPr algn="l"/>
            <a:r>
              <a:rPr lang="en-US" dirty="0"/>
              <a:t>² Density Function for continuous </a:t>
            </a:r>
            <a:r>
              <a:rPr lang="en-US" dirty="0" err="1"/>
              <a:t>r.v.'s</a:t>
            </a:r>
            <a:endParaRPr lang="en-US" dirty="0"/>
          </a:p>
          <a:p>
            <a:pPr algn="l"/>
            <a:r>
              <a:rPr lang="en-US" dirty="0"/>
              <a:t>f(t) = </a:t>
            </a:r>
            <a:r>
              <a:rPr lang="en-US" dirty="0" err="1" smtClean="0"/>
              <a:t>lim</a:t>
            </a:r>
            <a:r>
              <a:rPr lang="en-US" dirty="0" smtClean="0"/>
              <a:t> Pr(t · T · t + ¢t)</a:t>
            </a:r>
            <a:endParaRPr lang="ar-SA" dirty="0" smtClean="0"/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dirty="0" err="1" smtClean="0"/>
              <a:t>Survivor</a:t>
            </a:r>
            <a:r>
              <a:rPr lang="ar-SA" sz="3200" dirty="0" smtClean="0"/>
              <a:t> </a:t>
            </a:r>
            <a:r>
              <a:rPr lang="fr-FR" sz="3200" dirty="0" err="1" smtClean="0"/>
              <a:t>ship</a:t>
            </a:r>
            <a:r>
              <a:rPr lang="fr-FR" sz="3200" dirty="0" smtClean="0"/>
              <a:t> </a:t>
            </a:r>
            <a:r>
              <a:rPr lang="fr-FR" sz="3200" dirty="0" err="1"/>
              <a:t>Function</a:t>
            </a:r>
            <a:r>
              <a:rPr lang="fr-FR" sz="3200" dirty="0"/>
              <a:t>: S(t) = P(T ¸ t).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In other settings, the cumulative distribution function,</a:t>
            </a:r>
          </a:p>
          <a:p>
            <a:pPr algn="l"/>
            <a:r>
              <a:rPr lang="en-US" dirty="0"/>
              <a:t>F(t) = P(T · t), is of interest. In survival analysis, our</a:t>
            </a:r>
          </a:p>
          <a:p>
            <a:pPr algn="l"/>
            <a:r>
              <a:rPr lang="en-US" dirty="0"/>
              <a:t>interest tends to focus on the survival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function</a:t>
            </a:r>
            <a:r>
              <a:rPr lang="en-US" dirty="0"/>
              <a:t>, S(t).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Introduction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Survival Analysis typically focuses on time to event data.</a:t>
            </a:r>
          </a:p>
          <a:p>
            <a:pPr algn="l"/>
            <a:r>
              <a:rPr lang="en-US" dirty="0"/>
              <a:t>In the most general sense, it consists of techniques for positive-</a:t>
            </a:r>
          </a:p>
          <a:p>
            <a:pPr algn="l" rtl="0"/>
            <a:r>
              <a:rPr lang="en-US" dirty="0"/>
              <a:t>valued random variables, such as</a:t>
            </a:r>
          </a:p>
          <a:p>
            <a:pPr algn="l" rtl="0"/>
            <a:r>
              <a:rPr lang="en-US" dirty="0" smtClean="0"/>
              <a:t>time </a:t>
            </a:r>
            <a:r>
              <a:rPr lang="en-US" dirty="0"/>
              <a:t>to death</a:t>
            </a:r>
          </a:p>
          <a:p>
            <a:pPr algn="l"/>
            <a:r>
              <a:rPr lang="en-US" dirty="0" smtClean="0"/>
              <a:t>time </a:t>
            </a:r>
            <a:r>
              <a:rPr lang="en-US" dirty="0"/>
              <a:t>to onset (or relapse) of a disease</a:t>
            </a:r>
          </a:p>
          <a:p>
            <a:pPr algn="l" rtl="0"/>
            <a:r>
              <a:rPr lang="en-US" dirty="0" smtClean="0"/>
              <a:t>length </a:t>
            </a:r>
            <a:r>
              <a:rPr lang="en-US" dirty="0"/>
              <a:t>of stay in a hospital</a:t>
            </a:r>
          </a:p>
          <a:p>
            <a:pPr algn="l" rtl="0"/>
            <a:r>
              <a:rPr lang="en-US" dirty="0" smtClean="0"/>
              <a:t>duration </a:t>
            </a:r>
            <a:r>
              <a:rPr lang="en-US" dirty="0"/>
              <a:t>of a strike</a:t>
            </a:r>
          </a:p>
          <a:p>
            <a:pPr algn="l"/>
            <a:r>
              <a:rPr lang="en-US" dirty="0" smtClean="0"/>
              <a:t>money </a:t>
            </a:r>
            <a:r>
              <a:rPr lang="en-US" dirty="0"/>
              <a:t>paid by health insurance</a:t>
            </a:r>
          </a:p>
          <a:p>
            <a:pPr algn="l" rtl="0"/>
            <a:r>
              <a:rPr lang="en-US" dirty="0" smtClean="0"/>
              <a:t>viral </a:t>
            </a:r>
            <a:r>
              <a:rPr lang="en-US" dirty="0"/>
              <a:t>load measurements</a:t>
            </a:r>
          </a:p>
          <a:p>
            <a:pPr algn="l"/>
            <a:r>
              <a:rPr lang="en-US" dirty="0" smtClean="0"/>
              <a:t>time </a:t>
            </a:r>
            <a:r>
              <a:rPr lang="en-US" dirty="0"/>
              <a:t>to </a:t>
            </a:r>
            <a:r>
              <a:rPr lang="en-US" dirty="0" smtClean="0"/>
              <a:t>fishing </a:t>
            </a:r>
            <a:r>
              <a:rPr lang="en-US" dirty="0"/>
              <a:t>a doctoral dissertation!</a:t>
            </a:r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Notes: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err="1"/>
              <a:t>de¯nition</a:t>
            </a:r>
            <a:r>
              <a:rPr lang="en-US" dirty="0"/>
              <a:t> of S(t) for a continuous variable,</a:t>
            </a:r>
          </a:p>
          <a:p>
            <a:pPr algn="l"/>
            <a:r>
              <a:rPr lang="en-US" dirty="0"/>
              <a:t>S(t) = 1¡F(t) as long as F(t) is absolutely continuous</a:t>
            </a:r>
          </a:p>
          <a:p>
            <a:pPr algn="l"/>
            <a:r>
              <a:rPr lang="en-US" dirty="0" err="1"/>
              <a:t>w.r.t</a:t>
            </a:r>
            <a:r>
              <a:rPr lang="en-US" dirty="0"/>
              <a:t> the </a:t>
            </a:r>
            <a:r>
              <a:rPr lang="en-US" dirty="0" err="1"/>
              <a:t>Lebesgue</a:t>
            </a:r>
            <a:r>
              <a:rPr lang="en-US" dirty="0"/>
              <a:t> measure. [That is, F(t) has a density</a:t>
            </a:r>
          </a:p>
          <a:p>
            <a:pPr algn="l"/>
            <a:r>
              <a:rPr lang="en-US" dirty="0"/>
              <a:t>function.]</a:t>
            </a:r>
          </a:p>
          <a:p>
            <a:pPr algn="l"/>
            <a:r>
              <a:rPr lang="en-US" dirty="0" smtClean="0"/>
              <a:t>For </a:t>
            </a:r>
            <a:r>
              <a:rPr lang="en-US" dirty="0"/>
              <a:t>a discrete variable, we have to decide what to do if</a:t>
            </a:r>
          </a:p>
          <a:p>
            <a:pPr algn="l"/>
            <a:r>
              <a:rPr lang="en-US" dirty="0"/>
              <a:t>an event occurs exactly at time t; i.e., does that become</a:t>
            </a:r>
          </a:p>
          <a:p>
            <a:pPr algn="l"/>
            <a:r>
              <a:rPr lang="en-US" dirty="0"/>
              <a:t>part of F(t) or S(t)?</a:t>
            </a:r>
          </a:p>
          <a:p>
            <a:pPr algn="l"/>
            <a:r>
              <a:rPr lang="en-US" dirty="0" smtClean="0"/>
              <a:t>To </a:t>
            </a:r>
            <a:r>
              <a:rPr lang="en-US" dirty="0"/>
              <a:t>get around this problem, several books </a:t>
            </a:r>
            <a:r>
              <a:rPr lang="en-US" dirty="0" err="1"/>
              <a:t>de¯ne</a:t>
            </a:r>
            <a:endParaRPr lang="en-US" dirty="0"/>
          </a:p>
          <a:p>
            <a:pPr algn="l"/>
            <a:r>
              <a:rPr lang="fr-FR" dirty="0"/>
              <a:t>S(t) = Pr(T &gt; t), or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de¯ne</a:t>
            </a:r>
            <a:r>
              <a:rPr lang="fr-FR" dirty="0"/>
              <a:t> F(t) = Pr(T &lt; t)</a:t>
            </a:r>
            <a:endParaRPr lang="ar-S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150019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السادسة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Hazard </a:t>
            </a:r>
            <a:r>
              <a:rPr lang="en-US" dirty="0"/>
              <a:t>Function </a:t>
            </a:r>
            <a:r>
              <a:rPr lang="en-US" dirty="0" smtClean="0"/>
              <a:t>h(t)</a:t>
            </a:r>
            <a:endParaRPr lang="ar-SA" dirty="0" smtClean="0"/>
          </a:p>
          <a:p>
            <a:pPr algn="ctr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Sometimes called an instantaneous failure rate, the</a:t>
            </a:r>
          </a:p>
          <a:p>
            <a:pPr algn="l"/>
            <a:r>
              <a:rPr lang="en-US" dirty="0"/>
              <a:t>force of mortality, or the </a:t>
            </a:r>
            <a:r>
              <a:rPr lang="en-US" dirty="0" smtClean="0"/>
              <a:t>age-specific </a:t>
            </a:r>
            <a:r>
              <a:rPr lang="en-US" dirty="0"/>
              <a:t>failure </a:t>
            </a:r>
            <a:r>
              <a:rPr lang="en-US" dirty="0" err="1" smtClean="0"/>
              <a:t>ra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rate</a:t>
            </a:r>
            <a:endParaRPr lang="en-US" dirty="0"/>
          </a:p>
          <a:p>
            <a:pPr algn="l">
              <a:buNone/>
            </a:pPr>
            <a:r>
              <a:rPr lang="en-US" dirty="0" smtClean="0"/>
              <a:t>Cumulative Hazard </a:t>
            </a:r>
            <a:r>
              <a:rPr lang="en-US" dirty="0"/>
              <a:t>Function ¤(t</a:t>
            </a:r>
            <a:r>
              <a:rPr lang="en-US" dirty="0" smtClean="0"/>
              <a:t>).</a:t>
            </a:r>
            <a:endParaRPr lang="ar-S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Measuring Central Tendency in Survival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en-US" dirty="0"/>
              <a:t>Mean survival - call this </a:t>
            </a:r>
            <a:r>
              <a:rPr lang="en-US" dirty="0" smtClean="0"/>
              <a:t>Median </a:t>
            </a:r>
            <a:r>
              <a:rPr lang="en-US" dirty="0"/>
              <a:t>survival - </a:t>
            </a:r>
            <a:r>
              <a:rPr lang="en-US" dirty="0" smtClean="0"/>
              <a:t>call this </a:t>
            </a:r>
            <a:r>
              <a:rPr lang="en-US" dirty="0"/>
              <a:t>¿ , is </a:t>
            </a:r>
            <a:r>
              <a:rPr lang="en-US" dirty="0" smtClean="0"/>
              <a:t>defined by</a:t>
            </a:r>
            <a:endParaRPr lang="ar-SA" dirty="0" smtClean="0"/>
          </a:p>
          <a:p>
            <a:pPr algn="l"/>
            <a:r>
              <a:rPr lang="en-US" dirty="0"/>
              <a:t>Similarly, any other percentile could be </a:t>
            </a:r>
            <a:r>
              <a:rPr lang="en-US" dirty="0" smtClean="0"/>
              <a:t>defined.</a:t>
            </a:r>
            <a:r>
              <a:rPr lang="en-US" dirty="0"/>
              <a:t> In practice, we don't usually hit the median survival</a:t>
            </a:r>
          </a:p>
          <a:p>
            <a:pPr algn="l"/>
            <a:r>
              <a:rPr lang="en-US" dirty="0"/>
              <a:t>at exactly one of the failure times. In this case, the</a:t>
            </a:r>
          </a:p>
          <a:p>
            <a:pPr algn="l"/>
            <a:r>
              <a:rPr lang="en-US" dirty="0"/>
              <a:t>estimated median survival is the smallest time ¿ </a:t>
            </a:r>
            <a:r>
              <a:rPr lang="en-US" dirty="0" smtClean="0"/>
              <a:t>that such</a:t>
            </a:r>
            <a:endParaRPr lang="en-US" dirty="0"/>
          </a:p>
          <a:p>
            <a:pPr algn="l"/>
            <a:endParaRPr lang="en-US" dirty="0"/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Some hazard shapes seen in applications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increasing</a:t>
            </a:r>
            <a:endParaRPr lang="en-US" dirty="0"/>
          </a:p>
          <a:p>
            <a:pPr algn="l"/>
            <a:r>
              <a:rPr lang="en-US" dirty="0"/>
              <a:t>e.g. aging after 65</a:t>
            </a:r>
          </a:p>
          <a:p>
            <a:pPr algn="l"/>
            <a:r>
              <a:rPr lang="en-US" dirty="0" smtClean="0"/>
              <a:t>decreasing</a:t>
            </a:r>
            <a:endParaRPr lang="en-US" dirty="0"/>
          </a:p>
          <a:p>
            <a:pPr algn="l"/>
            <a:r>
              <a:rPr lang="en-US" dirty="0"/>
              <a:t>e.g. survival after surgery</a:t>
            </a:r>
          </a:p>
          <a:p>
            <a:pPr algn="l"/>
            <a:r>
              <a:rPr lang="en-US" dirty="0" smtClean="0"/>
              <a:t>bathtub</a:t>
            </a:r>
            <a:endParaRPr lang="en-US" dirty="0"/>
          </a:p>
          <a:p>
            <a:pPr algn="l"/>
            <a:r>
              <a:rPr lang="en-US" dirty="0"/>
              <a:t>e.g. age-</a:t>
            </a:r>
            <a:r>
              <a:rPr lang="en-US" dirty="0" err="1"/>
              <a:t>speci¯c</a:t>
            </a:r>
            <a:r>
              <a:rPr lang="en-US" dirty="0"/>
              <a:t> mortality</a:t>
            </a:r>
          </a:p>
          <a:p>
            <a:pPr algn="l"/>
            <a:r>
              <a:rPr lang="en-US" dirty="0" smtClean="0"/>
              <a:t>constant</a:t>
            </a:r>
            <a:endParaRPr lang="en-US" dirty="0"/>
          </a:p>
          <a:p>
            <a:pPr algn="l"/>
            <a:r>
              <a:rPr lang="en-US" dirty="0"/>
              <a:t>e.g. survival of patients with advanced chronic disease</a:t>
            </a:r>
            <a:endParaRPr lang="ar-S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Estimating the survival or hazard function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We can estimate the survival (or hazard) function in two</a:t>
            </a:r>
          </a:p>
          <a:p>
            <a:pPr algn="l"/>
            <a:r>
              <a:rPr lang="en-US" dirty="0"/>
              <a:t>ways:</a:t>
            </a:r>
          </a:p>
          <a:p>
            <a:pPr algn="l"/>
            <a:r>
              <a:rPr lang="en-US" dirty="0" smtClean="0"/>
              <a:t>by </a:t>
            </a:r>
            <a:r>
              <a:rPr lang="en-US" dirty="0"/>
              <a:t>specifying a parametric model for ¸(t) based on a</a:t>
            </a:r>
          </a:p>
          <a:p>
            <a:pPr algn="l"/>
            <a:r>
              <a:rPr lang="en-US" dirty="0"/>
              <a:t>particular density function f(t)</a:t>
            </a:r>
          </a:p>
          <a:p>
            <a:pPr algn="l"/>
            <a:r>
              <a:rPr lang="en-US" dirty="0" smtClean="0"/>
              <a:t>by </a:t>
            </a:r>
            <a:r>
              <a:rPr lang="en-US" dirty="0"/>
              <a:t>developing an empirical estimate of the survival </a:t>
            </a:r>
            <a:r>
              <a:rPr lang="en-US" dirty="0" err="1"/>
              <a:t>func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tion</a:t>
            </a:r>
            <a:r>
              <a:rPr lang="en-US" dirty="0"/>
              <a:t> (i.e., non-parametric estimation)</a:t>
            </a:r>
            <a:endParaRPr lang="ar-S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If no censoring: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The empirical estimate of the survival function, ~ S(t), is the</a:t>
            </a:r>
          </a:p>
          <a:p>
            <a:pPr algn="l"/>
            <a:r>
              <a:rPr lang="en-US" dirty="0"/>
              <a:t>proportion of individuals with event times </a:t>
            </a:r>
            <a:endParaRPr lang="ar-SA" dirty="0" smtClean="0"/>
          </a:p>
          <a:p>
            <a:pPr algn="l">
              <a:buNone/>
            </a:pPr>
            <a:r>
              <a:rPr lang="en-US" dirty="0" smtClean="0"/>
              <a:t>greater </a:t>
            </a:r>
            <a:r>
              <a:rPr lang="en-US" dirty="0"/>
              <a:t>than t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With censoring: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If there are censored observations, then ~ S(t) is not a good</a:t>
            </a:r>
          </a:p>
          <a:p>
            <a:pPr algn="l"/>
            <a:r>
              <a:rPr lang="en-US" dirty="0"/>
              <a:t>estimate of the true S(t), so other non-parametric methods</a:t>
            </a:r>
          </a:p>
          <a:p>
            <a:pPr algn="l"/>
            <a:r>
              <a:rPr lang="en-US" dirty="0"/>
              <a:t>must be used to account for censoring (life-table methods,</a:t>
            </a:r>
          </a:p>
          <a:p>
            <a:pPr algn="l"/>
            <a:r>
              <a:rPr lang="en-US" dirty="0"/>
              <a:t>Kaplan-Meier estimator)</a:t>
            </a:r>
            <a:endParaRPr lang="ar-S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Some Parametric Survival Distributions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The Exponential distribution (1 parameter</a:t>
            </a:r>
            <a:r>
              <a:rPr lang="en-US" dirty="0" smtClean="0"/>
              <a:t>)</a:t>
            </a:r>
            <a:r>
              <a:rPr lang="en-US" dirty="0"/>
              <a:t> The </a:t>
            </a:r>
            <a:r>
              <a:rPr lang="en-US" dirty="0" err="1"/>
              <a:t>Weibull</a:t>
            </a:r>
            <a:r>
              <a:rPr lang="en-US" dirty="0"/>
              <a:t> distribution (2 parameters)</a:t>
            </a:r>
          </a:p>
          <a:p>
            <a:pPr algn="l"/>
            <a:r>
              <a:rPr lang="en-US" dirty="0"/>
              <a:t>Generalizes exponential</a:t>
            </a:r>
            <a:r>
              <a:rPr lang="en-US" dirty="0" smtClean="0"/>
              <a:t>:</a:t>
            </a:r>
          </a:p>
          <a:p>
            <a:pPr algn="l"/>
            <a:r>
              <a:rPr lang="en-US" dirty="0" err="1"/>
              <a:t>TheWeibull</a:t>
            </a:r>
            <a:r>
              <a:rPr lang="en-US" dirty="0"/>
              <a:t> distribution is convenient because of its </a:t>
            </a:r>
            <a:r>
              <a:rPr lang="en-US" dirty="0" err="1"/>
              <a:t>sim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ple</a:t>
            </a:r>
            <a:r>
              <a:rPr lang="en-US" dirty="0"/>
              <a:t> form. It includes several hazard shapes:</a:t>
            </a:r>
          </a:p>
          <a:p>
            <a:pPr algn="l"/>
            <a:r>
              <a:rPr lang="en-US" dirty="0" smtClean="0"/>
              <a:t>h </a:t>
            </a:r>
            <a:r>
              <a:rPr lang="en-US" dirty="0"/>
              <a:t>= 1 ! constant hazard</a:t>
            </a:r>
          </a:p>
          <a:p>
            <a:pPr algn="l"/>
            <a:r>
              <a:rPr lang="en-US" dirty="0"/>
              <a:t>0 &lt; </a:t>
            </a:r>
            <a:r>
              <a:rPr lang="en-US" dirty="0" smtClean="0"/>
              <a:t>h </a:t>
            </a:r>
            <a:r>
              <a:rPr lang="en-US" dirty="0"/>
              <a:t>&lt; 1 ! decreasing hazard</a:t>
            </a:r>
          </a:p>
          <a:p>
            <a:pPr algn="l"/>
            <a:r>
              <a:rPr lang="en-US" dirty="0" smtClean="0"/>
              <a:t>h </a:t>
            </a:r>
            <a:r>
              <a:rPr lang="en-US" dirty="0"/>
              <a:t>&gt; 1 ! increasing hazard</a:t>
            </a:r>
            <a:endParaRPr lang="ar-SA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92882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السابعة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6190"/>
            <a:ext cx="8229600" cy="233997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Some </a:t>
            </a:r>
            <a:r>
              <a:rPr lang="en-US" dirty="0"/>
              <a:t>Parametric Survival </a:t>
            </a:r>
            <a:r>
              <a:rPr lang="en-US" dirty="0" smtClean="0"/>
              <a:t>Distribution</a:t>
            </a:r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Kinds of survival studies include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clinical </a:t>
            </a:r>
            <a:r>
              <a:rPr lang="en-US" dirty="0"/>
              <a:t>trials</a:t>
            </a:r>
          </a:p>
          <a:p>
            <a:pPr algn="l" rtl="0"/>
            <a:r>
              <a:rPr lang="en-US" dirty="0" smtClean="0"/>
              <a:t>prospective </a:t>
            </a:r>
            <a:r>
              <a:rPr lang="en-US" dirty="0"/>
              <a:t>cohort studies</a:t>
            </a:r>
          </a:p>
          <a:p>
            <a:pPr algn="l" rtl="0"/>
            <a:r>
              <a:rPr lang="en-US" dirty="0" smtClean="0"/>
              <a:t>retrospective </a:t>
            </a:r>
            <a:r>
              <a:rPr lang="en-US" dirty="0"/>
              <a:t>cohort studies</a:t>
            </a:r>
          </a:p>
          <a:p>
            <a:pPr algn="l" rtl="0"/>
            <a:r>
              <a:rPr lang="en-US" dirty="0" smtClean="0"/>
              <a:t>retrospective </a:t>
            </a:r>
            <a:r>
              <a:rPr lang="en-US" dirty="0"/>
              <a:t>correlative studies</a:t>
            </a:r>
            <a:endParaRPr lang="ar-S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Rayleigh </a:t>
            </a:r>
            <a:r>
              <a:rPr lang="en-US" dirty="0" smtClean="0"/>
              <a:t>distribution</a:t>
            </a:r>
            <a:endParaRPr lang="ar-SA" dirty="0" smtClean="0"/>
          </a:p>
          <a:p>
            <a:pPr algn="l"/>
            <a:r>
              <a:rPr lang="en-US" dirty="0"/>
              <a:t>compound </a:t>
            </a:r>
            <a:r>
              <a:rPr lang="en-US" dirty="0" smtClean="0"/>
              <a:t>exponential</a:t>
            </a:r>
            <a:endParaRPr lang="ar-SA" dirty="0" smtClean="0"/>
          </a:p>
          <a:p>
            <a:pPr algn="l"/>
            <a:r>
              <a:rPr lang="en-US" dirty="0"/>
              <a:t>log-normal, log-logistic</a:t>
            </a:r>
            <a:r>
              <a:rPr lang="en-US" dirty="0" smtClean="0"/>
              <a:t>:</a:t>
            </a:r>
            <a:endParaRPr lang="ar-SA" dirty="0" smtClean="0"/>
          </a:p>
          <a:p>
            <a:pPr algn="l"/>
            <a:r>
              <a:rPr lang="en-US" dirty="0"/>
              <a:t>Why use one versus another?</a:t>
            </a:r>
          </a:p>
          <a:p>
            <a:pPr algn="l"/>
            <a:r>
              <a:rPr lang="en-US" dirty="0" smtClean="0"/>
              <a:t>technical </a:t>
            </a:r>
            <a:r>
              <a:rPr lang="en-US" dirty="0"/>
              <a:t>convenience for estimation and inference</a:t>
            </a:r>
          </a:p>
          <a:p>
            <a:pPr algn="l"/>
            <a:r>
              <a:rPr lang="en-US" dirty="0" smtClean="0"/>
              <a:t>explicit </a:t>
            </a:r>
            <a:r>
              <a:rPr lang="en-US" dirty="0"/>
              <a:t>simple forms for f(t); S(t), and ¸(t).</a:t>
            </a:r>
          </a:p>
          <a:p>
            <a:pPr algn="l"/>
            <a:r>
              <a:rPr lang="en-US" dirty="0" smtClean="0"/>
              <a:t>qualitative </a:t>
            </a:r>
            <a:r>
              <a:rPr lang="en-US" dirty="0"/>
              <a:t>shape of hazard function</a:t>
            </a:r>
            <a:endParaRPr lang="ar-SA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/>
            <a:r>
              <a:rPr lang="en-US" dirty="0"/>
              <a:t>One can usually distinguish between a one-parameter model</a:t>
            </a:r>
          </a:p>
          <a:p>
            <a:pPr algn="l"/>
            <a:r>
              <a:rPr lang="en-US" dirty="0"/>
              <a:t>(like the exponential) and two-parameter (like </a:t>
            </a:r>
            <a:r>
              <a:rPr lang="en-US" dirty="0" err="1"/>
              <a:t>Weibull</a:t>
            </a:r>
            <a:r>
              <a:rPr lang="en-US" dirty="0"/>
              <a:t> or</a:t>
            </a:r>
          </a:p>
          <a:p>
            <a:pPr algn="l"/>
            <a:r>
              <a:rPr lang="en-US" dirty="0"/>
              <a:t>log-normal) in terms of the adequacy of ¯t to a dataset.</a:t>
            </a:r>
          </a:p>
          <a:p>
            <a:pPr algn="l"/>
            <a:r>
              <a:rPr lang="en-US" dirty="0"/>
              <a:t>Without a lot of data, it may be hard to distinguish between</a:t>
            </a:r>
          </a:p>
          <a:p>
            <a:pPr algn="l"/>
            <a:r>
              <a:rPr lang="en-US" dirty="0"/>
              <a:t>the ¯</a:t>
            </a:r>
            <a:r>
              <a:rPr lang="en-US" dirty="0" err="1"/>
              <a:t>ts</a:t>
            </a:r>
            <a:r>
              <a:rPr lang="en-US" dirty="0"/>
              <a:t> of various 2-parameter models (i.e., </a:t>
            </a:r>
            <a:r>
              <a:rPr lang="en-US" dirty="0" err="1"/>
              <a:t>Weibull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log-</a:t>
            </a:r>
          </a:p>
          <a:p>
            <a:pPr algn="l"/>
            <a:r>
              <a:rPr lang="en-US" dirty="0"/>
              <a:t>normal)</a:t>
            </a:r>
          </a:p>
          <a:p>
            <a:pPr algn="l"/>
            <a:r>
              <a:rPr lang="ar-SA" dirty="0"/>
              <a:t>2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Preview of Coming Attractions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Next we will discuss the most famous non-parametric </a:t>
            </a:r>
            <a:r>
              <a:rPr lang="en-US" dirty="0" err="1"/>
              <a:t>ap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proach</a:t>
            </a:r>
            <a:r>
              <a:rPr lang="en-US" dirty="0"/>
              <a:t> for estimating the survival distribution, called the</a:t>
            </a:r>
          </a:p>
          <a:p>
            <a:pPr algn="l"/>
            <a:r>
              <a:rPr lang="en-US" dirty="0"/>
              <a:t>Kaplan-Meier estimator.</a:t>
            </a:r>
          </a:p>
          <a:p>
            <a:pPr algn="l"/>
            <a:r>
              <a:rPr lang="en-US" dirty="0"/>
              <a:t>To motivate the derivation of this estimator, we will ¯</a:t>
            </a:r>
            <a:r>
              <a:rPr lang="en-US" dirty="0" err="1"/>
              <a:t>rst</a:t>
            </a:r>
            <a:endParaRPr lang="en-US" dirty="0"/>
          </a:p>
          <a:p>
            <a:pPr algn="l"/>
            <a:r>
              <a:rPr lang="en-US" dirty="0"/>
              <a:t>consider a set of survival times where there is no censoring.</a:t>
            </a:r>
          </a:p>
          <a:p>
            <a:pPr algn="l"/>
            <a:r>
              <a:rPr lang="en-US" dirty="0"/>
              <a:t>The following are times to relapse (weeks) for 21 leukemia</a:t>
            </a:r>
          </a:p>
          <a:p>
            <a:pPr algn="l"/>
            <a:r>
              <a:rPr lang="en-US" dirty="0"/>
              <a:t>patients receiving control </a:t>
            </a:r>
            <a:r>
              <a:rPr lang="en-US" dirty="0" smtClean="0"/>
              <a:t>treatment </a:t>
            </a:r>
            <a:r>
              <a:rPr lang="en-US" dirty="0"/>
              <a:t>(Table 1.1 of Cox </a:t>
            </a:r>
            <a:r>
              <a:rPr lang="en-US" dirty="0" smtClean="0"/>
              <a:t>&amp;</a:t>
            </a:r>
          </a:p>
          <a:p>
            <a:pPr algn="l"/>
            <a:r>
              <a:rPr lang="en-US" dirty="0"/>
              <a:t>How would we estimate S(10), the probability that an </a:t>
            </a:r>
            <a:r>
              <a:rPr lang="en-US" dirty="0" err="1"/>
              <a:t>indi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vidual</a:t>
            </a:r>
            <a:r>
              <a:rPr lang="en-US" dirty="0"/>
              <a:t> survives to time 10 or later?</a:t>
            </a:r>
            <a:endParaRPr lang="ar-SA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Empirical Survival Function: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When there is no censoring, the general formula is:</a:t>
            </a:r>
          </a:p>
          <a:p>
            <a:pPr algn="l"/>
            <a:r>
              <a:rPr lang="en-US" dirty="0"/>
              <a:t>~ S(t) =</a:t>
            </a:r>
          </a:p>
          <a:p>
            <a:pPr algn="l"/>
            <a:r>
              <a:rPr lang="en-US" dirty="0"/>
              <a:t># individuals with T ¸ t</a:t>
            </a:r>
          </a:p>
          <a:p>
            <a:pPr algn="l"/>
            <a:r>
              <a:rPr lang="en-US" dirty="0"/>
              <a:t>total sample </a:t>
            </a:r>
            <a:r>
              <a:rPr lang="en-US" dirty="0" smtClean="0"/>
              <a:t>size</a:t>
            </a:r>
          </a:p>
          <a:p>
            <a:pPr algn="l"/>
            <a:r>
              <a:rPr lang="en-US" dirty="0"/>
              <a:t>In most software packages, the survival function is evaluated</a:t>
            </a:r>
          </a:p>
          <a:p>
            <a:pPr algn="l"/>
            <a:r>
              <a:rPr lang="en-US" dirty="0"/>
              <a:t>just after time t, i.e., at t+. In this case, we only count the</a:t>
            </a:r>
          </a:p>
          <a:p>
            <a:pPr algn="l"/>
            <a:r>
              <a:rPr lang="en-US" dirty="0"/>
              <a:t>individuals with T &gt; t.</a:t>
            </a:r>
            <a:endParaRPr lang="ar-SA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Estimating the Survival Function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One-sample nonparametric methods:</a:t>
            </a:r>
          </a:p>
          <a:p>
            <a:pPr algn="l"/>
            <a:r>
              <a:rPr lang="en-US" dirty="0"/>
              <a:t>We will consider three methods for estimating a survivorship</a:t>
            </a:r>
          </a:p>
          <a:p>
            <a:pPr algn="l"/>
            <a:r>
              <a:rPr lang="en-US" dirty="0"/>
              <a:t>function</a:t>
            </a:r>
          </a:p>
          <a:p>
            <a:pPr algn="l"/>
            <a:r>
              <a:rPr lang="en-US" dirty="0"/>
              <a:t>S(t) = Pr(T ¸ t)</a:t>
            </a:r>
          </a:p>
          <a:p>
            <a:pPr algn="l"/>
            <a:r>
              <a:rPr lang="en-US" dirty="0"/>
              <a:t>without resorting to parametric methods:</a:t>
            </a:r>
          </a:p>
          <a:p>
            <a:pPr algn="l"/>
            <a:r>
              <a:rPr lang="en-US" dirty="0"/>
              <a:t>(1) Kaplan-Meier</a:t>
            </a:r>
          </a:p>
          <a:p>
            <a:pPr algn="l"/>
            <a:r>
              <a:rPr lang="en-US" dirty="0"/>
              <a:t>(2) Life-table (Actuarial Estimator)</a:t>
            </a:r>
          </a:p>
          <a:p>
            <a:pPr algn="l"/>
            <a:r>
              <a:rPr lang="en-US" dirty="0"/>
              <a:t>(3) via the Cumulative hazard </a:t>
            </a:r>
            <a:r>
              <a:rPr lang="en-US" dirty="0" smtClean="0"/>
              <a:t>estimator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(1) The Kaplan-Meier Estimator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The Kaplan-Meier (or KM) estimator is probably</a:t>
            </a:r>
          </a:p>
          <a:p>
            <a:pPr algn="l"/>
            <a:r>
              <a:rPr lang="en-US" dirty="0"/>
              <a:t>the most popular approach. It can be </a:t>
            </a:r>
            <a:r>
              <a:rPr lang="en-US" dirty="0" err="1"/>
              <a:t>justi¯ed</a:t>
            </a:r>
            <a:endParaRPr lang="en-US" dirty="0"/>
          </a:p>
          <a:p>
            <a:pPr algn="l"/>
            <a:r>
              <a:rPr lang="en-US" dirty="0"/>
              <a:t>from several perspectives:</a:t>
            </a:r>
          </a:p>
          <a:p>
            <a:pPr algn="l"/>
            <a:r>
              <a:rPr lang="en-US" dirty="0" smtClean="0"/>
              <a:t>product </a:t>
            </a:r>
            <a:r>
              <a:rPr lang="en-US" dirty="0"/>
              <a:t>limit estimator</a:t>
            </a:r>
          </a:p>
          <a:p>
            <a:pPr algn="l"/>
            <a:r>
              <a:rPr lang="en-US" dirty="0" smtClean="0"/>
              <a:t>likelihood </a:t>
            </a:r>
            <a:r>
              <a:rPr lang="en-US" dirty="0" err="1"/>
              <a:t>justi¯cation</a:t>
            </a:r>
            <a:endParaRPr lang="en-US" dirty="0"/>
          </a:p>
          <a:p>
            <a:pPr algn="l"/>
            <a:r>
              <a:rPr lang="en-US" dirty="0" smtClean="0"/>
              <a:t>redistribute </a:t>
            </a:r>
            <a:r>
              <a:rPr lang="en-US" dirty="0"/>
              <a:t>to the right estimator</a:t>
            </a:r>
          </a:p>
          <a:p>
            <a:pPr algn="l"/>
            <a:r>
              <a:rPr lang="en-US" dirty="0"/>
              <a:t>We will start with an intuitive motivation based</a:t>
            </a:r>
          </a:p>
          <a:p>
            <a:pPr algn="l"/>
            <a:r>
              <a:rPr lang="en-US" dirty="0"/>
              <a:t>on conditional probabilities, then review some of</a:t>
            </a:r>
          </a:p>
          <a:p>
            <a:pPr algn="l"/>
            <a:r>
              <a:rPr lang="en-US" dirty="0"/>
              <a:t>the other </a:t>
            </a:r>
            <a:r>
              <a:rPr lang="en-US" dirty="0" err="1"/>
              <a:t>justi¯cations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Motivation: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/>
            <a:r>
              <a:rPr lang="en-US" dirty="0"/>
              <a:t>First, consider an example where there is no censoring.</a:t>
            </a:r>
          </a:p>
          <a:p>
            <a:pPr algn="l"/>
            <a:r>
              <a:rPr lang="en-US" dirty="0"/>
              <a:t>The following are times of remission (weeks) for 21 leukemia</a:t>
            </a:r>
          </a:p>
          <a:p>
            <a:pPr algn="l"/>
            <a:r>
              <a:rPr lang="en-US" dirty="0"/>
              <a:t>patients receiving control treatment (Table 1.1 of Cox &amp;</a:t>
            </a:r>
          </a:p>
          <a:p>
            <a:pPr algn="l"/>
            <a:r>
              <a:rPr lang="en-US" dirty="0"/>
              <a:t>How would we estimate S(10), the probability that an </a:t>
            </a:r>
            <a:r>
              <a:rPr lang="en-US" dirty="0" err="1"/>
              <a:t>indi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vidual</a:t>
            </a:r>
            <a:r>
              <a:rPr lang="en-US" dirty="0"/>
              <a:t> survives to time 10 or later?</a:t>
            </a:r>
          </a:p>
          <a:p>
            <a:pPr algn="l"/>
            <a:r>
              <a:rPr lang="en-US" dirty="0"/>
              <a:t>What about ~ S(8)? Is it 12</a:t>
            </a:r>
          </a:p>
          <a:p>
            <a:pPr algn="l"/>
            <a:r>
              <a:rPr lang="en-US" dirty="0"/>
              <a:t>21 or 8</a:t>
            </a:r>
          </a:p>
          <a:p>
            <a:pPr algn="l"/>
            <a:r>
              <a:rPr lang="ar-SA" dirty="0" smtClean="0"/>
              <a:t>? </a:t>
            </a:r>
            <a:r>
              <a:rPr lang="en-US" dirty="0" smtClean="0"/>
              <a:t>Oakes</a:t>
            </a:r>
            <a:r>
              <a:rPr lang="en-US" dirty="0"/>
              <a:t>):</a:t>
            </a:r>
            <a:endParaRPr lang="ar-SA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178595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الثامنة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76"/>
            <a:ext cx="8229600" cy="25542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Empirical Survival Function</a:t>
            </a:r>
            <a:r>
              <a:rPr lang="en-US" dirty="0" smtClean="0"/>
              <a:t>:</a:t>
            </a:r>
            <a:endParaRPr lang="ar-SA" dirty="0" smtClean="0"/>
          </a:p>
          <a:p>
            <a:pPr algn="ctr"/>
            <a:endParaRPr lang="ar-SA" dirty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/>
          </a:p>
          <a:p>
            <a:pPr algn="ctr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When there is no censoring, the general formula is:</a:t>
            </a:r>
          </a:p>
          <a:p>
            <a:pPr algn="l"/>
            <a:r>
              <a:rPr lang="en-US" dirty="0"/>
              <a:t>~ S(t) =</a:t>
            </a:r>
          </a:p>
          <a:p>
            <a:pPr algn="l"/>
            <a:r>
              <a:rPr lang="en-US" dirty="0"/>
              <a:t># individuals with T ¸ t</a:t>
            </a:r>
          </a:p>
          <a:p>
            <a:pPr algn="l"/>
            <a:r>
              <a:rPr lang="en-US" dirty="0"/>
              <a:t>total sample size</a:t>
            </a:r>
          </a:p>
          <a:p>
            <a:pPr algn="l"/>
            <a:r>
              <a:rPr lang="en-US" dirty="0"/>
              <a:t>Example for leukemia data (control arm</a:t>
            </a:r>
            <a:r>
              <a:rPr lang="en-US" dirty="0" smtClean="0"/>
              <a:t>):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What if there is censoring?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dirty="0"/>
              <a:t>[Note: times with + are right censored]</a:t>
            </a:r>
          </a:p>
          <a:p>
            <a:pPr algn="l"/>
            <a:r>
              <a:rPr lang="en-US" dirty="0"/>
              <a:t>We know S(6)= 21/21, because everyone survived at least</a:t>
            </a:r>
          </a:p>
          <a:p>
            <a:pPr algn="l"/>
            <a:r>
              <a:rPr lang="en-US" dirty="0"/>
              <a:t>until time 6 or greater. But, we can't say S(7) = 17/21,</a:t>
            </a:r>
          </a:p>
          <a:p>
            <a:pPr algn="l"/>
            <a:r>
              <a:rPr lang="en-US" dirty="0"/>
              <a:t>because we don't know the status of the person who was</a:t>
            </a:r>
          </a:p>
          <a:p>
            <a:pPr algn="l"/>
            <a:r>
              <a:rPr lang="en-US" dirty="0"/>
              <a:t>censored at time 6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Definitions </a:t>
            </a:r>
            <a:r>
              <a:rPr lang="en-US" dirty="0"/>
              <a:t>and notation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Failure time random variables are always non-negative.</a:t>
            </a:r>
          </a:p>
          <a:p>
            <a:pPr algn="l" rtl="0">
              <a:buNone/>
            </a:pPr>
            <a:r>
              <a:rPr lang="en-US" dirty="0"/>
              <a:t>That is, if we denote the failure time by T, then T ¸ 0.</a:t>
            </a:r>
          </a:p>
          <a:p>
            <a:pPr algn="l" rtl="0">
              <a:buNone/>
            </a:pPr>
            <a:r>
              <a:rPr lang="en-US" dirty="0"/>
              <a:t>T can either be discrete (taking a </a:t>
            </a:r>
            <a:r>
              <a:rPr lang="en-US" dirty="0" smtClean="0"/>
              <a:t>finite </a:t>
            </a:r>
            <a:r>
              <a:rPr lang="en-US" dirty="0"/>
              <a:t>set of values, e.g.</a:t>
            </a:r>
          </a:p>
          <a:p>
            <a:pPr algn="l" rtl="0">
              <a:buNone/>
            </a:pPr>
            <a:r>
              <a:rPr lang="en-US" dirty="0"/>
              <a:t>a1; a2; : : : ; an) or continuous (</a:t>
            </a:r>
            <a:r>
              <a:rPr lang="en-US" dirty="0" smtClean="0"/>
              <a:t>defined </a:t>
            </a:r>
            <a:r>
              <a:rPr lang="en-US" dirty="0"/>
              <a:t>on (0;1)).</a:t>
            </a:r>
          </a:p>
          <a:p>
            <a:pPr algn="l" rtl="0"/>
            <a:r>
              <a:rPr lang="en-US" dirty="0"/>
              <a:t>A random variable X is called a censored failure time</a:t>
            </a:r>
          </a:p>
          <a:p>
            <a:pPr algn="l" rtl="0">
              <a:buNone/>
            </a:pPr>
            <a:r>
              <a:rPr lang="en-US" dirty="0"/>
              <a:t>random variable if X = min(T; U), where U is a non-</a:t>
            </a:r>
          </a:p>
          <a:p>
            <a:pPr algn="l" rtl="0">
              <a:buNone/>
            </a:pPr>
            <a:r>
              <a:rPr lang="en-US" dirty="0"/>
              <a:t>negative censoring variable.</a:t>
            </a:r>
            <a:endParaRPr lang="ar-SA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dirty="0"/>
              <a:t>In a 1958 paper in the Journal of the American Statistical</a:t>
            </a:r>
          </a:p>
          <a:p>
            <a:pPr algn="l"/>
            <a:r>
              <a:rPr lang="en-US" dirty="0"/>
              <a:t>Association, Kaplan and Meier proposed a way to </a:t>
            </a:r>
            <a:r>
              <a:rPr lang="en-US" dirty="0" err="1"/>
              <a:t>nonpara</a:t>
            </a:r>
            <a:r>
              <a:rPr lang="en-US" dirty="0"/>
              <a:t>-</a:t>
            </a:r>
          </a:p>
          <a:p>
            <a:pPr algn="l"/>
            <a:r>
              <a:rPr lang="en-US" dirty="0"/>
              <a:t>metrically estimate S(t), even in the presence of censoring.</a:t>
            </a:r>
          </a:p>
          <a:p>
            <a:pPr algn="l"/>
            <a:r>
              <a:rPr lang="en-US" dirty="0"/>
              <a:t>The method is based on the ideas of conditional </a:t>
            </a:r>
            <a:r>
              <a:rPr lang="en-US" dirty="0" err="1"/>
              <a:t>proba</a:t>
            </a:r>
            <a:r>
              <a:rPr lang="en-US" dirty="0"/>
              <a:t>-</a:t>
            </a:r>
          </a:p>
          <a:p>
            <a:pPr algn="l"/>
            <a:r>
              <a:rPr lang="en-US" dirty="0" err="1" smtClean="0"/>
              <a:t>bility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A quick review of conditional probability: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Conditional Probability: Suppose A and B are two</a:t>
            </a:r>
          </a:p>
          <a:p>
            <a:pPr algn="l"/>
            <a:r>
              <a:rPr lang="en-US" dirty="0"/>
              <a:t>events. Then,</a:t>
            </a:r>
          </a:p>
          <a:p>
            <a:pPr algn="l"/>
            <a:r>
              <a:rPr lang="en-US" dirty="0"/>
              <a:t>P(</a:t>
            </a:r>
            <a:r>
              <a:rPr lang="en-US" dirty="0" err="1"/>
              <a:t>AjB</a:t>
            </a:r>
            <a:r>
              <a:rPr lang="en-US" dirty="0"/>
              <a:t>) =</a:t>
            </a:r>
          </a:p>
          <a:p>
            <a:pPr algn="l"/>
            <a:r>
              <a:rPr lang="en-US" dirty="0"/>
              <a:t>P(A \ B)</a:t>
            </a:r>
          </a:p>
          <a:p>
            <a:pPr algn="l"/>
            <a:r>
              <a:rPr lang="en-US" dirty="0"/>
              <a:t>P(B)</a:t>
            </a:r>
          </a:p>
          <a:p>
            <a:pPr algn="l"/>
            <a:r>
              <a:rPr lang="en-US" dirty="0"/>
              <a:t>Multiplication law of probability: can be obtained</a:t>
            </a:r>
          </a:p>
          <a:p>
            <a:pPr algn="l"/>
            <a:r>
              <a:rPr lang="en-US" dirty="0"/>
              <a:t>from the above relationship, by multiplying both sides by</a:t>
            </a:r>
          </a:p>
          <a:p>
            <a:pPr algn="l"/>
            <a:r>
              <a:rPr lang="en-US" dirty="0"/>
              <a:t>P(B):</a:t>
            </a:r>
          </a:p>
          <a:p>
            <a:pPr algn="l"/>
            <a:r>
              <a:rPr lang="en-US" dirty="0"/>
              <a:t>P(A \ B) = P(</a:t>
            </a:r>
            <a:r>
              <a:rPr lang="en-US" dirty="0" err="1"/>
              <a:t>AjB</a:t>
            </a:r>
            <a:r>
              <a:rPr lang="en-US" dirty="0"/>
              <a:t>) P(B)</a:t>
            </a:r>
            <a:endParaRPr lang="ar-SA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Extension to more than 2 events: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Suppose A1;A2:::</a:t>
            </a:r>
            <a:r>
              <a:rPr lang="en-US" dirty="0" err="1"/>
              <a:t>Ak</a:t>
            </a:r>
            <a:r>
              <a:rPr lang="en-US" dirty="0"/>
              <a:t> are k </a:t>
            </a:r>
            <a:r>
              <a:rPr lang="en-US" dirty="0" err="1"/>
              <a:t>di®erent</a:t>
            </a:r>
            <a:r>
              <a:rPr lang="en-US" dirty="0"/>
              <a:t> events. Then, the </a:t>
            </a:r>
            <a:r>
              <a:rPr lang="en-US" dirty="0" err="1"/>
              <a:t>prob</a:t>
            </a:r>
            <a:r>
              <a:rPr lang="en-US" dirty="0"/>
              <a:t>-</a:t>
            </a:r>
          </a:p>
          <a:p>
            <a:pPr algn="l"/>
            <a:r>
              <a:rPr lang="en-US" dirty="0"/>
              <a:t>ability of all k events happening together can be written as</a:t>
            </a:r>
          </a:p>
          <a:p>
            <a:pPr algn="l"/>
            <a:r>
              <a:rPr lang="en-US" dirty="0"/>
              <a:t>a product of conditional probabilities:</a:t>
            </a:r>
          </a:p>
          <a:p>
            <a:pPr algn="l"/>
            <a:r>
              <a:rPr lang="en-US" dirty="0"/>
              <a:t>P(A1 \ A2::: \ </a:t>
            </a:r>
            <a:r>
              <a:rPr lang="en-US" dirty="0" err="1"/>
              <a:t>Ak</a:t>
            </a:r>
            <a:r>
              <a:rPr lang="en-US" dirty="0"/>
              <a:t>) = P(AkjAk¡1 \ ::: \ A1) £</a:t>
            </a:r>
          </a:p>
          <a:p>
            <a:pPr algn="l"/>
            <a:r>
              <a:rPr lang="en-US" dirty="0"/>
              <a:t>£P(Ak¡1jAk¡2 \ ::: \ A1)</a:t>
            </a:r>
          </a:p>
          <a:p>
            <a:pPr algn="l"/>
            <a:r>
              <a:rPr lang="ar-SA" dirty="0"/>
              <a:t>:::</a:t>
            </a:r>
          </a:p>
          <a:p>
            <a:pPr algn="l"/>
            <a:r>
              <a:rPr lang="en-US" dirty="0"/>
              <a:t>£P(A2jA1)</a:t>
            </a:r>
          </a:p>
          <a:p>
            <a:pPr algn="l"/>
            <a:r>
              <a:rPr lang="en-US" dirty="0"/>
              <a:t>£P(A1)</a:t>
            </a:r>
            <a:endParaRPr lang="ar-SA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4 possibilities for each interval: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(1) No events (death or censoring) - conditional </a:t>
            </a:r>
            <a:r>
              <a:rPr lang="en-US" dirty="0" err="1"/>
              <a:t>prob</a:t>
            </a:r>
            <a:r>
              <a:rPr lang="en-US" dirty="0"/>
              <a:t>-</a:t>
            </a:r>
          </a:p>
          <a:p>
            <a:pPr algn="l"/>
            <a:r>
              <a:rPr lang="en-US" dirty="0"/>
              <a:t>ability of surviving the interval is 1</a:t>
            </a:r>
          </a:p>
          <a:p>
            <a:pPr algn="l"/>
            <a:r>
              <a:rPr lang="en-US" dirty="0"/>
              <a:t>(2) Censoring - assume they survive to the end of the in-</a:t>
            </a:r>
          </a:p>
          <a:p>
            <a:pPr algn="l"/>
            <a:r>
              <a:rPr lang="en-US" dirty="0" err="1"/>
              <a:t>terval</a:t>
            </a:r>
            <a:r>
              <a:rPr lang="en-US" dirty="0"/>
              <a:t>, so that the conditional probability of surviving</a:t>
            </a:r>
            <a:endParaRPr lang="ar-SA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/>
            <a:r>
              <a:rPr lang="en-US" dirty="0"/>
              <a:t>(3) Death, but no censoring - conditional probability</a:t>
            </a:r>
          </a:p>
          <a:p>
            <a:pPr algn="l"/>
            <a:r>
              <a:rPr lang="en-US" dirty="0"/>
              <a:t>of not surviving the interval is # deaths (d) divided by #</a:t>
            </a:r>
          </a:p>
          <a:p>
            <a:pPr algn="l"/>
            <a:r>
              <a:rPr lang="en-US" dirty="0"/>
              <a:t>`at risk' (r) at the beginning of the interval. So the con-</a:t>
            </a:r>
          </a:p>
          <a:p>
            <a:pPr algn="l"/>
            <a:r>
              <a:rPr lang="en-US" dirty="0" err="1"/>
              <a:t>ditional</a:t>
            </a:r>
            <a:r>
              <a:rPr lang="en-US" dirty="0"/>
              <a:t> probability of surviving the interval is 1¡(d=r).</a:t>
            </a:r>
          </a:p>
          <a:p>
            <a:pPr algn="l"/>
            <a:r>
              <a:rPr lang="en-US" dirty="0"/>
              <a:t>(4) Tied deaths and censoring - assume censorings last</a:t>
            </a:r>
          </a:p>
          <a:p>
            <a:pPr algn="l"/>
            <a:r>
              <a:rPr lang="en-US" dirty="0"/>
              <a:t>to the end of the interval, so that conditional probability</a:t>
            </a:r>
          </a:p>
          <a:p>
            <a:pPr algn="l"/>
            <a:r>
              <a:rPr lang="en-US" dirty="0"/>
              <a:t>of surviving the interval is still 1 ¡ (d=r)</a:t>
            </a:r>
            <a:endParaRPr lang="ar-SA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78595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التاسعة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00504"/>
            <a:ext cx="8229600" cy="212565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Properties of the KM estimator</a:t>
            </a:r>
            <a:endParaRPr lang="ar-SA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In the case of no censoring: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l"/>
            <a:r>
              <a:rPr lang="en-US" dirty="0"/>
              <a:t>S(t) = ~ S(t) =</a:t>
            </a:r>
          </a:p>
          <a:p>
            <a:pPr algn="l"/>
            <a:r>
              <a:rPr lang="en-US" dirty="0"/>
              <a:t># deaths at t or greater</a:t>
            </a:r>
          </a:p>
          <a:p>
            <a:pPr algn="l"/>
            <a:r>
              <a:rPr lang="en-US" dirty="0"/>
              <a:t>n</a:t>
            </a:r>
          </a:p>
          <a:p>
            <a:pPr algn="l"/>
            <a:r>
              <a:rPr lang="en-US" dirty="0"/>
              <a:t>where n is the number of individuals in the study.</a:t>
            </a:r>
          </a:p>
          <a:p>
            <a:pPr algn="l"/>
            <a:r>
              <a:rPr lang="en-US" dirty="0"/>
              <a:t>This is just like an estimated probability from a binomial</a:t>
            </a:r>
          </a:p>
          <a:p>
            <a:pPr algn="l"/>
            <a:r>
              <a:rPr lang="en-US" dirty="0"/>
              <a:t>distribution, so we have:</a:t>
            </a:r>
          </a:p>
          <a:p>
            <a:pPr algn="l"/>
            <a:r>
              <a:rPr lang="pt-BR" dirty="0"/>
              <a:t>^ S(t) ' N (S(t); S(t)[1 ¡ S(t)]=n)</a:t>
            </a:r>
            <a:endParaRPr lang="ar-SA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How does censoring </a:t>
            </a:r>
            <a:r>
              <a:rPr lang="en-US" sz="3200" dirty="0" err="1"/>
              <a:t>a®ect</a:t>
            </a:r>
            <a:r>
              <a:rPr lang="en-US" sz="3200" dirty="0"/>
              <a:t> this?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^ </a:t>
            </a:r>
            <a:r>
              <a:rPr lang="en-US" dirty="0"/>
              <a:t>S(t) is still approximately normal</a:t>
            </a:r>
          </a:p>
          <a:p>
            <a:pPr algn="l"/>
            <a:r>
              <a:rPr lang="en-US" dirty="0" smtClean="0"/>
              <a:t>The </a:t>
            </a:r>
            <a:r>
              <a:rPr lang="en-US" dirty="0"/>
              <a:t>mean of ^ S(t) converges to the true S(t)</a:t>
            </a:r>
          </a:p>
          <a:p>
            <a:pPr algn="l"/>
            <a:r>
              <a:rPr lang="en-US" dirty="0" smtClean="0"/>
              <a:t>The </a:t>
            </a:r>
            <a:r>
              <a:rPr lang="en-US" dirty="0"/>
              <a:t>variance is a bit more complicated (since the de-</a:t>
            </a:r>
          </a:p>
          <a:p>
            <a:pPr algn="l"/>
            <a:r>
              <a:rPr lang="en-US" dirty="0"/>
              <a:t>nominator n includes some censored observations).</a:t>
            </a:r>
          </a:p>
          <a:p>
            <a:pPr algn="l"/>
            <a:r>
              <a:rPr lang="en-US" dirty="0"/>
              <a:t>Once we get the variance, then we can construct (</a:t>
            </a:r>
            <a:r>
              <a:rPr lang="en-US" dirty="0" err="1"/>
              <a:t>pointwise</a:t>
            </a:r>
            <a:r>
              <a:rPr lang="en-US" dirty="0"/>
              <a:t>)</a:t>
            </a:r>
            <a:endParaRPr lang="ar-SA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The (2) </a:t>
            </a:r>
            <a:r>
              <a:rPr lang="en-US" sz="3200" dirty="0" err="1"/>
              <a:t>Lifetable</a:t>
            </a:r>
            <a:r>
              <a:rPr lang="en-US" sz="3200" dirty="0"/>
              <a:t> Estimator of Survival: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en-US" dirty="0"/>
              <a:t>We said that we would consider the following three methods</a:t>
            </a:r>
          </a:p>
          <a:p>
            <a:pPr algn="l"/>
            <a:r>
              <a:rPr lang="en-US" dirty="0"/>
              <a:t>for estimating a survivorship function</a:t>
            </a:r>
          </a:p>
          <a:p>
            <a:pPr algn="l"/>
            <a:r>
              <a:rPr lang="en-US" dirty="0"/>
              <a:t>S(t) = Pr(T ¸ t)</a:t>
            </a:r>
          </a:p>
          <a:p>
            <a:pPr algn="l"/>
            <a:r>
              <a:rPr lang="en-US" dirty="0"/>
              <a:t>without resorting to parametric methods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(1) p Kaplan-Meier</a:t>
            </a:r>
          </a:p>
          <a:p>
            <a:pPr algn="l"/>
            <a:r>
              <a:rPr lang="en-US" dirty="0"/>
              <a:t>(2) =) Life-table (Actuarial Estimator)</a:t>
            </a:r>
          </a:p>
          <a:p>
            <a:pPr algn="l"/>
            <a:r>
              <a:rPr lang="en-US" dirty="0"/>
              <a:t>(3) =) Cumulative hazard estimator</a:t>
            </a:r>
            <a:endParaRPr lang="ar-SA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229600" cy="135732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sz="3200" dirty="0" smtClean="0"/>
              <a:t>المحاضرة العاشرة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191134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(2) The </a:t>
            </a:r>
            <a:r>
              <a:rPr lang="en-US" dirty="0" err="1"/>
              <a:t>Lifetable</a:t>
            </a:r>
            <a:r>
              <a:rPr lang="en-US" dirty="0"/>
              <a:t> or Actuarial Estimator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600" dirty="0"/>
              <a:t>In order to </a:t>
            </a:r>
            <a:r>
              <a:rPr lang="en-US" sz="3600" dirty="0" smtClean="0"/>
              <a:t>define </a:t>
            </a:r>
            <a:r>
              <a:rPr lang="en-US" sz="3600" dirty="0"/>
              <a:t>a failure time random </a:t>
            </a:r>
            <a:r>
              <a:rPr lang="en-US" sz="3600" dirty="0" smtClean="0"/>
              <a:t>we need: variable</a:t>
            </a:r>
            <a:r>
              <a:rPr lang="en-US" sz="3600" dirty="0"/>
              <a:t>,</a:t>
            </a:r>
            <a:br>
              <a:rPr lang="en-US" sz="3600" dirty="0"/>
            </a:b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dirty="0"/>
              <a:t>(1) an unambiguous time origin</a:t>
            </a:r>
          </a:p>
          <a:p>
            <a:pPr algn="l" rtl="0">
              <a:buNone/>
            </a:pPr>
            <a:r>
              <a:rPr lang="en-US" dirty="0"/>
              <a:t>(e.g. randomization to clinical trial, purchase of car)</a:t>
            </a:r>
          </a:p>
          <a:p>
            <a:pPr algn="l" rtl="0"/>
            <a:r>
              <a:rPr lang="en-US" dirty="0"/>
              <a:t>(2) a time scale</a:t>
            </a:r>
          </a:p>
          <a:p>
            <a:pPr algn="l" rtl="0">
              <a:buNone/>
            </a:pPr>
            <a:r>
              <a:rPr lang="en-US" dirty="0"/>
              <a:t>(e.g. real time (days, years), mileage of a car)</a:t>
            </a:r>
          </a:p>
          <a:p>
            <a:pPr algn="l" rtl="0"/>
            <a:r>
              <a:rPr lang="en-US" dirty="0"/>
              <a:t>(3) </a:t>
            </a:r>
            <a:r>
              <a:rPr lang="en-US" dirty="0" smtClean="0"/>
              <a:t>definition </a:t>
            </a:r>
            <a:r>
              <a:rPr lang="en-US" dirty="0"/>
              <a:t>of the event</a:t>
            </a:r>
          </a:p>
          <a:p>
            <a:pPr algn="l" rtl="0">
              <a:buNone/>
            </a:pPr>
            <a:r>
              <a:rPr lang="en-US" dirty="0"/>
              <a:t>(e.g. death, need a new car transmission)</a:t>
            </a:r>
            <a:endParaRPr lang="ar-SA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29600" cy="185738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200" dirty="0" smtClean="0"/>
              <a:t>one </a:t>
            </a:r>
            <a:r>
              <a:rPr lang="en-US" sz="2200" dirty="0"/>
              <a:t>of the oldest techniques around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used by actuaries, demographers, etc.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applies when the data are </a:t>
            </a:r>
            <a:r>
              <a:rPr lang="en-US" sz="2200" dirty="0" smtClean="0"/>
              <a:t>grouped</a:t>
            </a:r>
            <a:endParaRPr lang="ar-S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en-US" dirty="0"/>
              <a:t>Our goal is still to estimate the survival function, hazard, and</a:t>
            </a:r>
          </a:p>
          <a:p>
            <a:pPr algn="l"/>
            <a:r>
              <a:rPr lang="en-US" dirty="0"/>
              <a:t>density function, but this is complicated by the fact that we</a:t>
            </a:r>
          </a:p>
          <a:p>
            <a:pPr algn="l"/>
            <a:r>
              <a:rPr lang="en-US" dirty="0"/>
              <a:t>don't know exactly when during each time interval an event</a:t>
            </a:r>
          </a:p>
          <a:p>
            <a:pPr algn="l"/>
            <a:r>
              <a:rPr lang="en-US" dirty="0" smtClean="0"/>
              <a:t>Occurs.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Population Life Tables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² cohort life table - describes the mortality experience</a:t>
            </a:r>
          </a:p>
          <a:p>
            <a:pPr algn="l"/>
            <a:r>
              <a:rPr lang="en-US" dirty="0"/>
              <a:t>from birth to death for a particular cohort of people born</a:t>
            </a:r>
          </a:p>
          <a:p>
            <a:pPr algn="l"/>
            <a:r>
              <a:rPr lang="en-US" dirty="0"/>
              <a:t>at about the same time. People at risk at the start of the</a:t>
            </a:r>
          </a:p>
          <a:p>
            <a:pPr algn="l"/>
            <a:r>
              <a:rPr lang="en-US" dirty="0"/>
              <a:t>interval are those who survived the previous interval.</a:t>
            </a:r>
            <a:endParaRPr lang="ar-SA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/>
            <a:r>
              <a:rPr lang="en-US" dirty="0"/>
              <a:t>² current life table - constructed from (1) census </a:t>
            </a:r>
            <a:r>
              <a:rPr lang="en-US" dirty="0" err="1"/>
              <a:t>infor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mation</a:t>
            </a:r>
            <a:r>
              <a:rPr lang="en-US" dirty="0"/>
              <a:t> on the number of individuals alive at each age,</a:t>
            </a:r>
          </a:p>
          <a:p>
            <a:pPr algn="l"/>
            <a:r>
              <a:rPr lang="en-US" dirty="0"/>
              <a:t>for a given year and (2) vital statistics on the number</a:t>
            </a:r>
          </a:p>
          <a:p>
            <a:pPr algn="l"/>
            <a:r>
              <a:rPr lang="en-US" dirty="0"/>
              <a:t>of deaths or failures in a given year, by age. This type</a:t>
            </a:r>
          </a:p>
          <a:p>
            <a:pPr algn="l"/>
            <a:r>
              <a:rPr lang="en-US" dirty="0"/>
              <a:t>of </a:t>
            </a:r>
            <a:r>
              <a:rPr lang="en-US" dirty="0" err="1"/>
              <a:t>lifetable</a:t>
            </a:r>
            <a:r>
              <a:rPr lang="en-US" dirty="0"/>
              <a:t> is often reported in terms of a hypothetical</a:t>
            </a:r>
          </a:p>
          <a:p>
            <a:pPr algn="l"/>
            <a:r>
              <a:rPr lang="en-US" dirty="0"/>
              <a:t>cohort of 100,000 people.</a:t>
            </a:r>
          </a:p>
          <a:p>
            <a:pPr algn="l"/>
            <a:r>
              <a:rPr lang="en-US" dirty="0"/>
              <a:t>Generally, censoring is not an issue for Population Life Ta-</a:t>
            </a:r>
            <a:endParaRPr lang="ar-SA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Notation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the </a:t>
            </a:r>
            <a:r>
              <a:rPr lang="en-US" dirty="0"/>
              <a:t>j-</a:t>
            </a:r>
            <a:r>
              <a:rPr lang="en-US" dirty="0" err="1"/>
              <a:t>th</a:t>
            </a:r>
            <a:r>
              <a:rPr lang="en-US" dirty="0"/>
              <a:t> time interval is [tj¡1; </a:t>
            </a:r>
            <a:r>
              <a:rPr lang="en-US" dirty="0" err="1"/>
              <a:t>tj</a:t>
            </a:r>
            <a:r>
              <a:rPr lang="en-US" dirty="0"/>
              <a:t>)</a:t>
            </a:r>
          </a:p>
          <a:p>
            <a:pPr algn="l"/>
            <a:r>
              <a:rPr lang="en-US" dirty="0" err="1" smtClean="0"/>
              <a:t>cj</a:t>
            </a:r>
            <a:r>
              <a:rPr lang="en-US" dirty="0" smtClean="0"/>
              <a:t> </a:t>
            </a:r>
            <a:r>
              <a:rPr lang="en-US" dirty="0"/>
              <a:t>- the number of censorings in the j-</a:t>
            </a:r>
            <a:r>
              <a:rPr lang="en-US" dirty="0" err="1"/>
              <a:t>th</a:t>
            </a:r>
            <a:r>
              <a:rPr lang="en-US" dirty="0"/>
              <a:t> interval</a:t>
            </a:r>
          </a:p>
          <a:p>
            <a:pPr algn="l"/>
            <a:r>
              <a:rPr lang="en-US" dirty="0" err="1" smtClean="0"/>
              <a:t>dj</a:t>
            </a:r>
            <a:r>
              <a:rPr lang="en-US" dirty="0" smtClean="0"/>
              <a:t> </a:t>
            </a:r>
            <a:r>
              <a:rPr lang="en-US" dirty="0"/>
              <a:t>- the number of failures in the j-</a:t>
            </a:r>
            <a:r>
              <a:rPr lang="en-US" dirty="0" err="1"/>
              <a:t>th</a:t>
            </a:r>
            <a:r>
              <a:rPr lang="en-US" dirty="0"/>
              <a:t> interval</a:t>
            </a:r>
          </a:p>
          <a:p>
            <a:pPr algn="l"/>
            <a:r>
              <a:rPr lang="en-US" dirty="0" err="1" smtClean="0"/>
              <a:t>rj</a:t>
            </a:r>
            <a:r>
              <a:rPr lang="en-US" dirty="0" smtClean="0"/>
              <a:t> </a:t>
            </a:r>
            <a:r>
              <a:rPr lang="en-US" dirty="0"/>
              <a:t>is the number entering the interval</a:t>
            </a:r>
            <a:endParaRPr lang="ar-SA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Estimating the survivorship function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We could apply the K-M formula directly to the numbers in</a:t>
            </a:r>
          </a:p>
          <a:p>
            <a:pPr algn="l"/>
            <a:r>
              <a:rPr lang="en-US" dirty="0"/>
              <a:t>the table on the previous page, estimating S(t) </a:t>
            </a:r>
            <a:r>
              <a:rPr lang="en-US" dirty="0" smtClean="0"/>
              <a:t>as</a:t>
            </a:r>
            <a:r>
              <a:rPr lang="en-US" dirty="0"/>
              <a:t> However, this approach is unsatisfactory for grouped data....</a:t>
            </a:r>
          </a:p>
          <a:p>
            <a:pPr algn="l"/>
            <a:r>
              <a:rPr lang="en-US" dirty="0"/>
              <a:t>it treats the problem as though it were in discrete time, with</a:t>
            </a:r>
          </a:p>
          <a:p>
            <a:pPr algn="l"/>
            <a:r>
              <a:rPr lang="en-US" dirty="0"/>
              <a:t>events happening only at 1 yr, 2 yr, etc. In fact, what we</a:t>
            </a:r>
          </a:p>
          <a:p>
            <a:pPr algn="l"/>
            <a:r>
              <a:rPr lang="en-US" dirty="0"/>
              <a:t>are trying to calculate here is the conditional probability of</a:t>
            </a:r>
          </a:p>
          <a:p>
            <a:pPr algn="l"/>
            <a:r>
              <a:rPr lang="en-US" dirty="0"/>
              <a:t>dying within the interval, given survival to the beginning of</a:t>
            </a:r>
            <a:endParaRPr lang="ar-SA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What should we do with the censored people?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We can assume that censorings occur:</a:t>
            </a:r>
          </a:p>
          <a:p>
            <a:pPr algn="l"/>
            <a:r>
              <a:rPr lang="en-US" dirty="0" smtClean="0"/>
              <a:t>at </a:t>
            </a:r>
            <a:r>
              <a:rPr lang="en-US" dirty="0"/>
              <a:t>the beginning of each interval: r0j = </a:t>
            </a:r>
            <a:r>
              <a:rPr lang="en-US" dirty="0" err="1"/>
              <a:t>rj</a:t>
            </a:r>
            <a:r>
              <a:rPr lang="en-US" dirty="0"/>
              <a:t> ¡ </a:t>
            </a:r>
            <a:r>
              <a:rPr lang="en-US" dirty="0" err="1"/>
              <a:t>cj</a:t>
            </a:r>
            <a:endParaRPr lang="en-US" dirty="0"/>
          </a:p>
          <a:p>
            <a:pPr algn="l"/>
            <a:r>
              <a:rPr lang="en-US" dirty="0" smtClean="0"/>
              <a:t>at </a:t>
            </a:r>
            <a:r>
              <a:rPr lang="en-US" dirty="0"/>
              <a:t>the end of each interval: r0j = </a:t>
            </a:r>
            <a:r>
              <a:rPr lang="en-US" dirty="0" err="1"/>
              <a:t>rj</a:t>
            </a:r>
            <a:endParaRPr lang="en-US" dirty="0"/>
          </a:p>
          <a:p>
            <a:pPr algn="l"/>
            <a:r>
              <a:rPr lang="en-US" dirty="0" smtClean="0"/>
              <a:t>on </a:t>
            </a:r>
            <a:r>
              <a:rPr lang="en-US" dirty="0"/>
              <a:t>average halfway through the interval:</a:t>
            </a:r>
          </a:p>
          <a:p>
            <a:pPr algn="l"/>
            <a:r>
              <a:rPr lang="en-US" dirty="0"/>
              <a:t>r0j = </a:t>
            </a:r>
            <a:r>
              <a:rPr lang="en-US" dirty="0" err="1"/>
              <a:t>rj</a:t>
            </a:r>
            <a:r>
              <a:rPr lang="en-US" dirty="0"/>
              <a:t> ¡ </a:t>
            </a:r>
            <a:r>
              <a:rPr lang="en-US" dirty="0" err="1"/>
              <a:t>cj</a:t>
            </a:r>
            <a:r>
              <a:rPr lang="en-US" dirty="0"/>
              <a:t>=2</a:t>
            </a:r>
          </a:p>
          <a:p>
            <a:pPr algn="l"/>
            <a:r>
              <a:rPr lang="en-US" dirty="0"/>
              <a:t>The last assumption yields the Actuarial Estimator. It is</a:t>
            </a:r>
          </a:p>
          <a:p>
            <a:pPr algn="l"/>
            <a:r>
              <a:rPr lang="en-US" dirty="0"/>
              <a:t>appropriate if censorings occur uniformly throughout the in-</a:t>
            </a:r>
            <a:endParaRPr lang="ar-SA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164307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الحادي عشر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685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Constructing the </a:t>
            </a:r>
            <a:r>
              <a:rPr lang="en-US" dirty="0" err="1"/>
              <a:t>lifetable</a:t>
            </a:r>
            <a:endParaRPr lang="ar-SA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/>
              <a:t>First, some additional notation for the j-</a:t>
            </a:r>
            <a:r>
              <a:rPr lang="en-US" sz="2800" dirty="0" err="1"/>
              <a:t>th</a:t>
            </a:r>
            <a:r>
              <a:rPr lang="en-US" sz="2800" dirty="0"/>
              <a:t> interval, [tj¡1; </a:t>
            </a:r>
            <a:r>
              <a:rPr lang="en-US" sz="2800" dirty="0" err="1"/>
              <a:t>tj</a:t>
            </a:r>
            <a:r>
              <a:rPr lang="en-US" sz="2800" dirty="0"/>
              <a:t>):</a:t>
            </a:r>
            <a:endParaRPr lang="ar-S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² Midpoint (</a:t>
            </a:r>
            <a:r>
              <a:rPr lang="en-US" dirty="0" err="1"/>
              <a:t>tmj</a:t>
            </a:r>
            <a:r>
              <a:rPr lang="en-US" dirty="0"/>
              <a:t>) - useful for plotting the density and</a:t>
            </a:r>
          </a:p>
          <a:p>
            <a:pPr algn="l"/>
            <a:r>
              <a:rPr lang="en-US" dirty="0"/>
              <a:t>the hazard function</a:t>
            </a:r>
          </a:p>
          <a:p>
            <a:pPr algn="l"/>
            <a:r>
              <a:rPr lang="en-US" dirty="0"/>
              <a:t>² Width (</a:t>
            </a:r>
            <a:r>
              <a:rPr lang="en-US" dirty="0" err="1"/>
              <a:t>bj</a:t>
            </a:r>
            <a:r>
              <a:rPr lang="en-US" dirty="0"/>
              <a:t> = tj¡tj¡1) needed for calculating the hazard</a:t>
            </a:r>
          </a:p>
          <a:p>
            <a:pPr algn="l"/>
            <a:r>
              <a:rPr lang="en-US" dirty="0"/>
              <a:t>in the j-</a:t>
            </a:r>
            <a:r>
              <a:rPr lang="en-US" dirty="0" err="1"/>
              <a:t>th</a:t>
            </a:r>
            <a:r>
              <a:rPr lang="en-US" dirty="0"/>
              <a:t> interval</a:t>
            </a:r>
            <a:endParaRPr lang="ar-SA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Quantities estimated: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Conditional </a:t>
            </a:r>
            <a:r>
              <a:rPr lang="en-US" dirty="0"/>
              <a:t>probability of dying</a:t>
            </a:r>
          </a:p>
          <a:p>
            <a:pPr algn="l"/>
            <a:r>
              <a:rPr lang="en-US" dirty="0"/>
              <a:t>^</a:t>
            </a:r>
            <a:r>
              <a:rPr lang="en-US" dirty="0" err="1"/>
              <a:t>qj</a:t>
            </a:r>
            <a:r>
              <a:rPr lang="en-US" dirty="0"/>
              <a:t> = </a:t>
            </a:r>
            <a:r>
              <a:rPr lang="en-US" dirty="0" err="1"/>
              <a:t>dj</a:t>
            </a:r>
            <a:r>
              <a:rPr lang="en-US" dirty="0"/>
              <a:t>=r0j</a:t>
            </a:r>
          </a:p>
          <a:p>
            <a:pPr algn="l"/>
            <a:r>
              <a:rPr lang="en-US" dirty="0" smtClean="0"/>
              <a:t>Conditional </a:t>
            </a:r>
            <a:r>
              <a:rPr lang="en-US" dirty="0"/>
              <a:t>probability of surviving</a:t>
            </a:r>
          </a:p>
          <a:p>
            <a:pPr algn="l"/>
            <a:r>
              <a:rPr lang="en-US" dirty="0"/>
              <a:t>^</a:t>
            </a:r>
            <a:r>
              <a:rPr lang="en-US" dirty="0" err="1"/>
              <a:t>pj</a:t>
            </a:r>
            <a:r>
              <a:rPr lang="en-US" dirty="0"/>
              <a:t> = 1 ¡ ^</a:t>
            </a:r>
            <a:r>
              <a:rPr lang="en-US" dirty="0" err="1"/>
              <a:t>qj</a:t>
            </a:r>
            <a:endParaRPr lang="en-US" dirty="0"/>
          </a:p>
          <a:p>
            <a:pPr algn="l"/>
            <a:r>
              <a:rPr lang="en-US" dirty="0" smtClean="0"/>
              <a:t>Cumulative </a:t>
            </a:r>
            <a:r>
              <a:rPr lang="en-US" dirty="0"/>
              <a:t>probability of surviving at </a:t>
            </a:r>
            <a:r>
              <a:rPr lang="en-US" dirty="0" err="1"/>
              <a:t>tj</a:t>
            </a:r>
            <a:r>
              <a:rPr lang="en-US" dirty="0"/>
              <a:t>:</a:t>
            </a:r>
            <a:endParaRPr lang="ar-SA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Some important points to note: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Because </a:t>
            </a:r>
            <a:r>
              <a:rPr lang="en-US" dirty="0"/>
              <a:t>the intervals are </a:t>
            </a:r>
            <a:r>
              <a:rPr lang="en-US" dirty="0" err="1"/>
              <a:t>de¯ned</a:t>
            </a:r>
            <a:r>
              <a:rPr lang="en-US" dirty="0"/>
              <a:t> as [tj¡1; </a:t>
            </a:r>
            <a:r>
              <a:rPr lang="en-US" dirty="0" err="1"/>
              <a:t>tj</a:t>
            </a:r>
            <a:r>
              <a:rPr lang="en-US" dirty="0"/>
              <a:t>), the ¯</a:t>
            </a:r>
            <a:r>
              <a:rPr lang="en-US" dirty="0" err="1"/>
              <a:t>rst</a:t>
            </a:r>
            <a:endParaRPr lang="en-US" dirty="0"/>
          </a:p>
          <a:p>
            <a:pPr algn="l"/>
            <a:r>
              <a:rPr lang="en-US" dirty="0"/>
              <a:t>interval typically starts with t0 = 0.</a:t>
            </a:r>
          </a:p>
          <a:p>
            <a:pPr algn="l"/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/>
              <a:t>estimates the survival function at the right-hand</a:t>
            </a:r>
          </a:p>
          <a:p>
            <a:pPr algn="l"/>
            <a:r>
              <a:rPr lang="en-US" dirty="0"/>
              <a:t>endpoint of each interval, i.e., S(</a:t>
            </a:r>
            <a:r>
              <a:rPr lang="en-US" dirty="0" err="1"/>
              <a:t>tj</a:t>
            </a:r>
            <a:r>
              <a:rPr lang="en-US" dirty="0"/>
              <a:t>)</a:t>
            </a:r>
          </a:p>
          <a:p>
            <a:pPr algn="l"/>
            <a:r>
              <a:rPr lang="en-US" dirty="0" smtClean="0"/>
              <a:t>However</a:t>
            </a:r>
            <a:r>
              <a:rPr lang="en-US" dirty="0"/>
              <a:t>, SAS estimates the survival function at the left-</a:t>
            </a:r>
          </a:p>
          <a:p>
            <a:pPr algn="l"/>
            <a:r>
              <a:rPr lang="en-US" dirty="0"/>
              <a:t>hand endpoint, S(tj¡1).</a:t>
            </a:r>
          </a:p>
          <a:p>
            <a:pPr algn="l"/>
            <a:r>
              <a:rPr lang="en-US" dirty="0" smtClean="0"/>
              <a:t>The </a:t>
            </a:r>
            <a:r>
              <a:rPr lang="en-US" dirty="0"/>
              <a:t>implication in SAS is that ^ S(t0) = 1 and ^ S(t1) = p1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الثانية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0">
              <a:buNone/>
            </a:pPr>
            <a:r>
              <a:rPr lang="en-US" sz="4000" dirty="0"/>
              <a:t>Illustration of survival data</a:t>
            </a:r>
            <a:endParaRPr lang="ar-SA" sz="40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Constructing the </a:t>
            </a:r>
            <a:r>
              <a:rPr lang="en-US" sz="3200" dirty="0" err="1"/>
              <a:t>Lifetable</a:t>
            </a:r>
            <a:r>
              <a:rPr lang="en-US" sz="3200" dirty="0"/>
              <a:t> using </a:t>
            </a:r>
            <a:r>
              <a:rPr lang="en-US" sz="3200" dirty="0" err="1"/>
              <a:t>Stata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Uses the </a:t>
            </a:r>
            <a:r>
              <a:rPr lang="en-US" dirty="0" err="1"/>
              <a:t>ltable</a:t>
            </a:r>
            <a:r>
              <a:rPr lang="en-US" dirty="0"/>
              <a:t> command.</a:t>
            </a:r>
          </a:p>
          <a:p>
            <a:pPr algn="l"/>
            <a:r>
              <a:rPr lang="en-US" dirty="0"/>
              <a:t>If the raw data are already grouped, then the freq statement</a:t>
            </a:r>
          </a:p>
          <a:p>
            <a:pPr algn="l"/>
            <a:r>
              <a:rPr lang="en-US" dirty="0"/>
              <a:t>must be used when reading the data.</a:t>
            </a:r>
          </a:p>
          <a:p>
            <a:pPr algn="l"/>
            <a:r>
              <a:rPr lang="en-US" dirty="0"/>
              <a:t>. </a:t>
            </a:r>
            <a:r>
              <a:rPr lang="en-US" dirty="0" err="1"/>
              <a:t>infile</a:t>
            </a:r>
            <a:r>
              <a:rPr lang="en-US" dirty="0"/>
              <a:t> years status count using angina.dat</a:t>
            </a:r>
          </a:p>
          <a:p>
            <a:pPr algn="l"/>
            <a:r>
              <a:rPr lang="en-US" dirty="0"/>
              <a:t>(32 observations read)</a:t>
            </a:r>
          </a:p>
          <a:p>
            <a:pPr algn="l"/>
            <a:r>
              <a:rPr lang="en-US" dirty="0"/>
              <a:t>. </a:t>
            </a:r>
            <a:r>
              <a:rPr lang="en-US" dirty="0" err="1"/>
              <a:t>ltable</a:t>
            </a:r>
            <a:r>
              <a:rPr lang="en-US" dirty="0"/>
              <a:t> years status [freq=count]</a:t>
            </a:r>
            <a:endParaRPr lang="ar-SA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Examples for Nursing home data: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Estimated </a:t>
            </a:r>
            <a:r>
              <a:rPr lang="en-US" dirty="0"/>
              <a:t>Survival</a:t>
            </a:r>
            <a:r>
              <a:rPr lang="en-US" dirty="0" smtClean="0"/>
              <a:t>:</a:t>
            </a:r>
          </a:p>
          <a:p>
            <a:pPr algn="l">
              <a:buNone/>
            </a:pPr>
            <a:r>
              <a:rPr lang="en-US" dirty="0"/>
              <a:t>Estimated hazard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Estimating the </a:t>
            </a:r>
            <a:r>
              <a:rPr lang="en-US" dirty="0" smtClean="0"/>
              <a:t>cumulative hazard</a:t>
            </a:r>
          </a:p>
          <a:p>
            <a:pPr algn="l"/>
            <a:endParaRPr lang="ar-SA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Estimating the cumulative hazard</a:t>
            </a:r>
            <a:br>
              <a:rPr lang="en-US" sz="3200" dirty="0" smtClean="0"/>
            </a:br>
            <a:r>
              <a:rPr lang="en-US" sz="3200" dirty="0" smtClean="0"/>
              <a:t>(Nelson-Aalen estimator)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Suppose we want to estimate ¤(t) =</a:t>
            </a:r>
          </a:p>
          <a:p>
            <a:pPr algn="l"/>
            <a:r>
              <a:rPr lang="en-US" dirty="0"/>
              <a:t>R t</a:t>
            </a:r>
          </a:p>
          <a:p>
            <a:pPr algn="l"/>
            <a:r>
              <a:rPr lang="en-US" dirty="0"/>
              <a:t>0 ¸(u)du, the </a:t>
            </a:r>
            <a:r>
              <a:rPr lang="en-US" dirty="0" err="1"/>
              <a:t>cumula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tive</a:t>
            </a:r>
            <a:r>
              <a:rPr lang="en-US" dirty="0"/>
              <a:t> hazard at time t.</a:t>
            </a:r>
          </a:p>
          <a:p>
            <a:pPr algn="l"/>
            <a:r>
              <a:rPr lang="en-US" dirty="0"/>
              <a:t>Just as we did for the KM, think of dividing the observed</a:t>
            </a:r>
          </a:p>
          <a:p>
            <a:pPr algn="l"/>
            <a:r>
              <a:rPr lang="en-US" dirty="0" err="1"/>
              <a:t>timespan</a:t>
            </a:r>
            <a:r>
              <a:rPr lang="en-US" dirty="0"/>
              <a:t> of the study into a series of ¯ne intervals so that</a:t>
            </a:r>
          </a:p>
          <a:p>
            <a:pPr algn="l"/>
            <a:r>
              <a:rPr lang="en-US" dirty="0"/>
              <a:t>there is only one event per interval</a:t>
            </a:r>
            <a:endParaRPr lang="ar-SA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1612"/>
            <a:ext cx="8229600" cy="192882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المحاضرة الثانية عشر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191134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Comparison of Survival Curves</a:t>
            </a:r>
            <a:endParaRPr lang="ar-SA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We spent the last class looking at some nonparametric </a:t>
            </a:r>
            <a:r>
              <a:rPr lang="en-US" dirty="0" err="1"/>
              <a:t>ap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proaches</a:t>
            </a:r>
            <a:r>
              <a:rPr lang="en-US" dirty="0"/>
              <a:t> for estimating the survival function, ^ S(t), over time</a:t>
            </a:r>
          </a:p>
          <a:p>
            <a:pPr algn="l"/>
            <a:r>
              <a:rPr lang="en-US" dirty="0"/>
              <a:t>for a single sample of individuals.</a:t>
            </a:r>
          </a:p>
          <a:p>
            <a:pPr algn="l"/>
            <a:r>
              <a:rPr lang="en-US" dirty="0"/>
              <a:t>Now we want to compare the survival estimates between </a:t>
            </a:r>
            <a:r>
              <a:rPr lang="en-US" dirty="0" smtClean="0"/>
              <a:t>two</a:t>
            </a:r>
          </a:p>
          <a:p>
            <a:pPr algn="l">
              <a:buNone/>
            </a:pPr>
            <a:r>
              <a:rPr lang="en-US" dirty="0"/>
              <a:t>Example: Time to remission of leukemia patients</a:t>
            </a:r>
            <a:endParaRPr lang="ar-SA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Nonparametric comparisons of groups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/>
              <a:t>All of these are pretty reasonable options, and we'll see that</a:t>
            </a:r>
          </a:p>
          <a:p>
            <a:pPr algn="l"/>
            <a:r>
              <a:rPr lang="en-US" dirty="0"/>
              <a:t>there have been several proposals for how to compare the</a:t>
            </a:r>
          </a:p>
          <a:p>
            <a:pPr algn="l"/>
            <a:r>
              <a:rPr lang="en-US" dirty="0"/>
              <a:t>survival of two groups. For the moment, we are sticking to</a:t>
            </a:r>
          </a:p>
          <a:p>
            <a:pPr algn="l"/>
            <a:r>
              <a:rPr lang="en-US" dirty="0"/>
              <a:t>nonparametric comparisons.</a:t>
            </a:r>
            <a:endParaRPr lang="ar-SA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/>
              <a:t>Why nonparametric?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fairly robust</a:t>
            </a:r>
          </a:p>
          <a:p>
            <a:pPr algn="l"/>
            <a:r>
              <a:rPr lang="en-US" dirty="0" err="1" smtClean="0"/>
              <a:t>e±cient</a:t>
            </a:r>
            <a:r>
              <a:rPr lang="en-US" dirty="0" smtClean="0"/>
              <a:t> </a:t>
            </a:r>
            <a:r>
              <a:rPr lang="en-US" dirty="0"/>
              <a:t>relative to parametric tests</a:t>
            </a:r>
          </a:p>
          <a:p>
            <a:pPr algn="l"/>
            <a:r>
              <a:rPr lang="en-US" dirty="0" smtClean="0"/>
              <a:t>often </a:t>
            </a:r>
            <a:r>
              <a:rPr lang="en-US" dirty="0"/>
              <a:t>simple and </a:t>
            </a:r>
            <a:r>
              <a:rPr lang="en-US" dirty="0" smtClean="0"/>
              <a:t>intuitive</a:t>
            </a:r>
          </a:p>
          <a:p>
            <a:pPr algn="l"/>
            <a:r>
              <a:rPr lang="en-US" dirty="0"/>
              <a:t>Before continuing the description of the two-sample </a:t>
            </a:r>
            <a:r>
              <a:rPr lang="en-US" dirty="0" err="1"/>
              <a:t>compar</a:t>
            </a:r>
            <a:r>
              <a:rPr lang="en-US" dirty="0"/>
              <a:t>-</a:t>
            </a:r>
          </a:p>
          <a:p>
            <a:pPr algn="l"/>
            <a:r>
              <a:rPr lang="en-US" dirty="0" err="1"/>
              <a:t>ison</a:t>
            </a:r>
            <a:r>
              <a:rPr lang="en-US" dirty="0"/>
              <a:t>, I'm going to try to put this in a general framework to</a:t>
            </a:r>
          </a:p>
          <a:p>
            <a:pPr algn="l"/>
            <a:r>
              <a:rPr lang="en-US" dirty="0"/>
              <a:t>give a perspective of where we're heading in this class.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Event                           </a:t>
            </a:r>
            <a:r>
              <a:rPr lang="ar-SA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Censored observation</a:t>
            </a:r>
            <a:r>
              <a:rPr lang="ar-SA" sz="2000" dirty="0" smtClean="0"/>
              <a:t>                                                                         </a:t>
            </a:r>
          </a:p>
          <a:p>
            <a:pPr>
              <a:buNone/>
            </a:pPr>
            <a:endParaRPr lang="ar-SA" sz="2000" dirty="0"/>
          </a:p>
          <a:p>
            <a:pPr>
              <a:buNone/>
            </a:pPr>
            <a:endParaRPr lang="ar-SA" sz="2000" dirty="0" smtClean="0"/>
          </a:p>
          <a:p>
            <a:pPr algn="l" rtl="0">
              <a:buNone/>
            </a:pPr>
            <a:r>
              <a:rPr lang="ar-SA" sz="2000" dirty="0" smtClean="0"/>
              <a:t> </a:t>
            </a:r>
            <a:r>
              <a:rPr lang="en-US" sz="2000" dirty="0"/>
              <a:t>study</a:t>
            </a:r>
          </a:p>
          <a:p>
            <a:pPr algn="l">
              <a:buNone/>
            </a:pPr>
            <a:r>
              <a:rPr lang="en-US" sz="2000" dirty="0" smtClean="0"/>
              <a:t>open</a:t>
            </a:r>
            <a:endParaRPr lang="ar-SA" sz="20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392941" y="3821909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57356" y="2214554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71670" y="2857496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43108" y="3500438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036215" y="3821909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14546" y="4071942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14546" y="4570420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85984" y="5000636"/>
            <a:ext cx="40005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14546" y="535782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214546" y="5715016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178595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illustration of survival data on the previous page shows</a:t>
            </a:r>
            <a:br>
              <a:rPr lang="en-US" sz="2400" b="1" dirty="0"/>
            </a:br>
            <a:r>
              <a:rPr lang="en-US" sz="2400" b="1" dirty="0"/>
              <a:t>several features which are typically encountered in analysis</a:t>
            </a:r>
            <a:br>
              <a:rPr lang="en-US" sz="2400" b="1" dirty="0"/>
            </a:br>
            <a:r>
              <a:rPr lang="en-US" sz="2400" b="1" dirty="0"/>
              <a:t>of survival data:</a:t>
            </a:r>
            <a:endParaRPr lang="ar-SA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individuals </a:t>
            </a:r>
            <a:r>
              <a:rPr lang="en-US" dirty="0"/>
              <a:t>do not all enter the study at the same time</a:t>
            </a:r>
          </a:p>
          <a:p>
            <a:pPr algn="l" rtl="0">
              <a:buNone/>
            </a:pPr>
            <a:r>
              <a:rPr lang="en-US" dirty="0" smtClean="0"/>
              <a:t>when </a:t>
            </a:r>
            <a:r>
              <a:rPr lang="en-US" dirty="0"/>
              <a:t>the study ends, some individuals still haven't had</a:t>
            </a:r>
          </a:p>
          <a:p>
            <a:pPr algn="l" rtl="0">
              <a:buNone/>
            </a:pPr>
            <a:r>
              <a:rPr lang="en-US" dirty="0"/>
              <a:t>the event yet</a:t>
            </a:r>
          </a:p>
          <a:p>
            <a:pPr algn="l" rtl="0"/>
            <a:r>
              <a:rPr lang="en-US" dirty="0" smtClean="0"/>
              <a:t>other </a:t>
            </a:r>
            <a:r>
              <a:rPr lang="en-US" dirty="0"/>
              <a:t>individuals drop out or get lost in the middle of</a:t>
            </a:r>
          </a:p>
          <a:p>
            <a:pPr algn="l" rtl="0">
              <a:buNone/>
            </a:pPr>
            <a:r>
              <a:rPr lang="en-US" dirty="0"/>
              <a:t>the study, and all we know about them is the last time</a:t>
            </a:r>
          </a:p>
          <a:p>
            <a:pPr algn="l" rtl="0"/>
            <a:r>
              <a:rPr lang="en-US" dirty="0"/>
              <a:t>they were still \free" of the event</a:t>
            </a:r>
          </a:p>
          <a:p>
            <a:pPr algn="l" rtl="0"/>
            <a:r>
              <a:rPr lang="en-US" dirty="0"/>
              <a:t>The </a:t>
            </a:r>
            <a:r>
              <a:rPr lang="en-US" dirty="0" smtClean="0"/>
              <a:t>first </a:t>
            </a:r>
            <a:r>
              <a:rPr lang="en-US" dirty="0"/>
              <a:t>feature is referred to as \staggered entry"</a:t>
            </a:r>
          </a:p>
          <a:p>
            <a:pPr algn="l" rtl="0"/>
            <a:r>
              <a:rPr lang="en-US" dirty="0"/>
              <a:t>The last two features relate to \censoring" of the failure</a:t>
            </a:r>
          </a:p>
          <a:p>
            <a:pPr algn="l" rtl="0">
              <a:buNone/>
            </a:pPr>
            <a:r>
              <a:rPr lang="en-US" dirty="0"/>
              <a:t>time events.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3574</Words>
  <Application>Microsoft Office PowerPoint</Application>
  <PresentationFormat>On-screen Show (4:3)</PresentationFormat>
  <Paragraphs>473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قسم الاحصاء الدبلوم العالي/ الصحي والحياتي نظرية البقاء الفصل الثاني/ للعام الدراسي 2020 </vt:lpstr>
      <vt:lpstr>المحاضرة الاولى</vt:lpstr>
      <vt:lpstr>Introduction</vt:lpstr>
      <vt:lpstr>Kinds of survival studies include </vt:lpstr>
      <vt:lpstr>Some Definitions and notation</vt:lpstr>
      <vt:lpstr>In order to define a failure time random we need: variable, </vt:lpstr>
      <vt:lpstr>المحاضرة الثانية</vt:lpstr>
      <vt:lpstr>Slide 8</vt:lpstr>
      <vt:lpstr>The illustration of survival data on the previous page shows several features which are typically encountered in analysis of survival data:</vt:lpstr>
      <vt:lpstr>Types of censoring:</vt:lpstr>
      <vt:lpstr>In addition to observing Xi, we also get to see the fail-ure indicator:</vt:lpstr>
      <vt:lpstr>Left-censoring</vt:lpstr>
      <vt:lpstr>المحاضرة الثالثة</vt:lpstr>
      <vt:lpstr>  Interval-censoring  </vt:lpstr>
      <vt:lpstr>Independent vs informative censoring</vt:lpstr>
      <vt:lpstr>An individual censored at U should be repre- sentative of all subjects who survive to U.</vt:lpstr>
      <vt:lpstr>Slide 17</vt:lpstr>
      <vt:lpstr>المحاضرة الرابعة</vt:lpstr>
      <vt:lpstr>Slide 19</vt:lpstr>
      <vt:lpstr>Slide 20</vt:lpstr>
      <vt:lpstr>Some example datasets:</vt:lpstr>
      <vt:lpstr>Slide 22</vt:lpstr>
      <vt:lpstr>Example B. Fecundability</vt:lpstr>
      <vt:lpstr>Example C: MAC Prevention Clinical Trial</vt:lpstr>
      <vt:lpstr>Other characteristics of trial:</vt:lpstr>
      <vt:lpstr>المحاضرة الخامسة</vt:lpstr>
      <vt:lpstr>There are several equivalent ways to characterize the prob- ability distribution of a survival random variable. Some of these are familiar; others are special to survival analysis. We will focus on the following terms:</vt:lpstr>
      <vt:lpstr>Slide 28</vt:lpstr>
      <vt:lpstr>Survivor ship Function: S(t) = P(T ¸ t).</vt:lpstr>
      <vt:lpstr>Notes:</vt:lpstr>
      <vt:lpstr>المحاضرة السادسة</vt:lpstr>
      <vt:lpstr>Slide 32</vt:lpstr>
      <vt:lpstr>Measuring Central Tendency in Survival</vt:lpstr>
      <vt:lpstr>Some hazard shapes seen in applications</vt:lpstr>
      <vt:lpstr>Estimating the survival or hazard function</vt:lpstr>
      <vt:lpstr>If no censoring:</vt:lpstr>
      <vt:lpstr>With censoring:</vt:lpstr>
      <vt:lpstr>Some Parametric Survival Distributions</vt:lpstr>
      <vt:lpstr>المحاضرة السابعة</vt:lpstr>
      <vt:lpstr>Slide 40</vt:lpstr>
      <vt:lpstr>Slide 41</vt:lpstr>
      <vt:lpstr>Preview of Coming Attractions</vt:lpstr>
      <vt:lpstr>Empirical Survival Function:</vt:lpstr>
      <vt:lpstr>Estimating the Survival Function</vt:lpstr>
      <vt:lpstr>(1) The Kaplan-Meier Estimator</vt:lpstr>
      <vt:lpstr>Motivation:</vt:lpstr>
      <vt:lpstr>المحاضرة الثامنة</vt:lpstr>
      <vt:lpstr>Slide 48</vt:lpstr>
      <vt:lpstr>What if there is censoring?</vt:lpstr>
      <vt:lpstr>Slide 50</vt:lpstr>
      <vt:lpstr>A quick review of conditional probability:</vt:lpstr>
      <vt:lpstr>Extension to more than 2 events:</vt:lpstr>
      <vt:lpstr>4 possibilities for each interval:</vt:lpstr>
      <vt:lpstr>Slide 54</vt:lpstr>
      <vt:lpstr>المحاضرة التاسعة</vt:lpstr>
      <vt:lpstr>In the case of no censoring:</vt:lpstr>
      <vt:lpstr>How does censoring a®ect this?</vt:lpstr>
      <vt:lpstr>The (2) Lifetable Estimator of Survival:</vt:lpstr>
      <vt:lpstr>المحاضرة العاشرة</vt:lpstr>
      <vt:lpstr>one of the oldest techniques around  used by actuaries, demographers, etc.  applies when the data are grouped</vt:lpstr>
      <vt:lpstr>Population Life Tables</vt:lpstr>
      <vt:lpstr>Slide 62</vt:lpstr>
      <vt:lpstr>Notation</vt:lpstr>
      <vt:lpstr>Estimating the survivorship function</vt:lpstr>
      <vt:lpstr>What should we do with the censored people?</vt:lpstr>
      <vt:lpstr>المحاضرة الحادي عشر</vt:lpstr>
      <vt:lpstr>First, some additional notation for the j-th interval, [tj¡1; tj):</vt:lpstr>
      <vt:lpstr>Quantities estimated:</vt:lpstr>
      <vt:lpstr>Some important points to note:</vt:lpstr>
      <vt:lpstr>Constructing the Lifetable using Stata</vt:lpstr>
      <vt:lpstr>Examples for Nursing home data:</vt:lpstr>
      <vt:lpstr>Estimating the cumulative hazard (Nelson-Aalen estimator)</vt:lpstr>
      <vt:lpstr>المحاضرة الثانية عشر</vt:lpstr>
      <vt:lpstr>Slide 74</vt:lpstr>
      <vt:lpstr>Nonparametric comparisons of groups</vt:lpstr>
      <vt:lpstr>Why nonparametric?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قسم الاحصاء الدبلوم العالي/ الصحي والحياتي نظرية البقاء الفصل الثاني/ للعام الدراسي 2020</dc:title>
  <dc:creator>raw</dc:creator>
  <cp:lastModifiedBy>raw</cp:lastModifiedBy>
  <cp:revision>18</cp:revision>
  <dcterms:created xsi:type="dcterms:W3CDTF">2020-03-13T21:01:12Z</dcterms:created>
  <dcterms:modified xsi:type="dcterms:W3CDTF">2020-03-13T23:50:57Z</dcterms:modified>
</cp:coreProperties>
</file>