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2"/>
  </p:notesMasterIdLst>
  <p:sldIdLst>
    <p:sldId id="256" r:id="rId2"/>
    <p:sldId id="279" r:id="rId3"/>
    <p:sldId id="257" r:id="rId4"/>
    <p:sldId id="258" r:id="rId5"/>
    <p:sldId id="259" r:id="rId6"/>
    <p:sldId id="283" r:id="rId7"/>
    <p:sldId id="260" r:id="rId8"/>
    <p:sldId id="261" r:id="rId9"/>
    <p:sldId id="262" r:id="rId10"/>
    <p:sldId id="263" r:id="rId11"/>
    <p:sldId id="264" r:id="rId12"/>
    <p:sldId id="265" r:id="rId13"/>
    <p:sldId id="266" r:id="rId14"/>
    <p:sldId id="267" r:id="rId15"/>
    <p:sldId id="268" r:id="rId16"/>
    <p:sldId id="269" r:id="rId17"/>
    <p:sldId id="270" r:id="rId18"/>
    <p:sldId id="284" r:id="rId19"/>
    <p:sldId id="271" r:id="rId20"/>
    <p:sldId id="272" r:id="rId21"/>
    <p:sldId id="273" r:id="rId22"/>
    <p:sldId id="274" r:id="rId23"/>
    <p:sldId id="285" r:id="rId24"/>
    <p:sldId id="275" r:id="rId25"/>
    <p:sldId id="276" r:id="rId26"/>
    <p:sldId id="277" r:id="rId27"/>
    <p:sldId id="278" r:id="rId28"/>
    <p:sldId id="280" r:id="rId29"/>
    <p:sldId id="281" r:id="rId30"/>
    <p:sldId id="282"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96A9E26-8A9A-4BEF-AB0F-896ABBF6DB8E}" type="datetimeFigureOut">
              <a:rPr lang="ar-SA" smtClean="0"/>
              <a:pPr/>
              <a:t>7/18/1441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626A12E-196F-4AA1-9B23-E60C3550336B}"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5626A12E-196F-4AA1-9B23-E60C3550336B}" type="slidenum">
              <a:rPr lang="ar-SA" smtClean="0"/>
              <a:pPr/>
              <a:t>1</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noProof="0" dirty="0"/>
          </a:p>
        </p:txBody>
      </p:sp>
      <p:sp>
        <p:nvSpPr>
          <p:cNvPr id="4" name="Slide Number Placeholder 3"/>
          <p:cNvSpPr>
            <a:spLocks noGrp="1"/>
          </p:cNvSpPr>
          <p:nvPr>
            <p:ph type="sldNum" sz="quarter" idx="10"/>
          </p:nvPr>
        </p:nvSpPr>
        <p:spPr/>
        <p:txBody>
          <a:bodyPr/>
          <a:lstStyle/>
          <a:p>
            <a:fld id="{5626A12E-196F-4AA1-9B23-E60C3550336B}" type="slidenum">
              <a:rPr lang="ar-SA" smtClean="0"/>
              <a:pPr/>
              <a:t>21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97DE0777-5E26-43FA-B3D0-74DA065301CE}" type="datetimeFigureOut">
              <a:rPr lang="ar-SA" smtClean="0"/>
              <a:pPr/>
              <a:t>7/18/1441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7DE0777-5E26-43FA-B3D0-74DA065301CE}" type="datetimeFigureOut">
              <a:rPr lang="ar-SA" smtClean="0"/>
              <a:pPr/>
              <a:t>7/18/1441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7DE0777-5E26-43FA-B3D0-74DA065301CE}" type="datetimeFigureOut">
              <a:rPr lang="ar-SA" smtClean="0"/>
              <a:pPr/>
              <a:t>7/18/1441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7DE0777-5E26-43FA-B3D0-74DA065301CE}" type="datetimeFigureOut">
              <a:rPr lang="ar-SA" smtClean="0"/>
              <a:pPr/>
              <a:t>7/18/1441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DE0777-5E26-43FA-B3D0-74DA065301CE}" type="datetimeFigureOut">
              <a:rPr lang="ar-SA" smtClean="0"/>
              <a:pPr/>
              <a:t>7/18/1441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97DE0777-5E26-43FA-B3D0-74DA065301CE}" type="datetimeFigureOut">
              <a:rPr lang="ar-SA" smtClean="0"/>
              <a:pPr/>
              <a:t>7/18/1441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97DE0777-5E26-43FA-B3D0-74DA065301CE}" type="datetimeFigureOut">
              <a:rPr lang="ar-SA" smtClean="0"/>
              <a:pPr/>
              <a:t>7/18/1441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97DE0777-5E26-43FA-B3D0-74DA065301CE}" type="datetimeFigureOut">
              <a:rPr lang="ar-SA" smtClean="0"/>
              <a:pPr/>
              <a:t>7/18/1441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E0777-5E26-43FA-B3D0-74DA065301CE}" type="datetimeFigureOut">
              <a:rPr lang="ar-SA" smtClean="0"/>
              <a:pPr/>
              <a:t>7/18/1441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E0777-5E26-43FA-B3D0-74DA065301CE}" type="datetimeFigureOut">
              <a:rPr lang="ar-SA" smtClean="0"/>
              <a:pPr/>
              <a:t>7/18/1441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E0777-5E26-43FA-B3D0-74DA065301CE}" type="datetimeFigureOut">
              <a:rPr lang="ar-SA" smtClean="0"/>
              <a:pPr/>
              <a:t>7/18/1441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5485A1-530D-473B-90D4-637F824133B2}"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DE0777-5E26-43FA-B3D0-74DA065301CE}" type="datetimeFigureOut">
              <a:rPr lang="ar-SA" smtClean="0"/>
              <a:pPr/>
              <a:t>7/18/1441</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35485A1-530D-473B-90D4-637F824133B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571480"/>
            <a:ext cx="7772400" cy="2643206"/>
          </a:xfrm>
          <a:blipFill>
            <a:blip r:embed="rId3"/>
            <a:tile tx="0" ty="0" sx="100000" sy="100000" flip="none" algn="tl"/>
          </a:blipFill>
        </p:spPr>
        <p:txBody>
          <a:bodyPr>
            <a:noAutofit/>
          </a:bodyPr>
          <a:lstStyle/>
          <a:p>
            <a:r>
              <a:rPr lang="ar-SA" sz="3200" dirty="0" smtClean="0"/>
              <a:t>قسم الاحصاء</a:t>
            </a:r>
            <a:br>
              <a:rPr lang="ar-SA" sz="3200" dirty="0" smtClean="0"/>
            </a:br>
            <a:r>
              <a:rPr lang="ar-SA" sz="3200" dirty="0" smtClean="0"/>
              <a:t>محاضرات في الديمغرافي 1</a:t>
            </a:r>
            <a:br>
              <a:rPr lang="ar-SA" sz="3200" dirty="0" smtClean="0"/>
            </a:br>
            <a:r>
              <a:rPr lang="ar-SA" sz="3200" dirty="0" smtClean="0"/>
              <a:t>المرحلة الثالثة </a:t>
            </a:r>
            <a:br>
              <a:rPr lang="ar-SA" sz="3200" dirty="0" smtClean="0"/>
            </a:br>
            <a:r>
              <a:rPr lang="ar-SA" sz="3200" dirty="0" smtClean="0"/>
              <a:t>الدراسة الصباحية والمسائية</a:t>
            </a:r>
            <a:br>
              <a:rPr lang="ar-SA" sz="3200" dirty="0" smtClean="0"/>
            </a:br>
            <a:r>
              <a:rPr lang="ar-SA" sz="3200" dirty="0" smtClean="0"/>
              <a:t>الفصل الاول للعام الدراسي- 2020</a:t>
            </a:r>
            <a:endParaRPr lang="ar-SA" sz="3200" dirty="0"/>
          </a:p>
        </p:txBody>
      </p:sp>
      <p:sp>
        <p:nvSpPr>
          <p:cNvPr id="3" name="Subtitle 2"/>
          <p:cNvSpPr>
            <a:spLocks noGrp="1"/>
          </p:cNvSpPr>
          <p:nvPr>
            <p:ph type="subTitle" idx="1"/>
          </p:nvPr>
        </p:nvSpPr>
        <p:spPr>
          <a:blipFill>
            <a:blip r:embed="rId3"/>
            <a:tile tx="0" ty="0" sx="100000" sy="100000" flip="none" algn="tl"/>
          </a:blipFill>
        </p:spPr>
        <p:txBody>
          <a:bodyPr/>
          <a:lstStyle/>
          <a:p>
            <a:r>
              <a:rPr lang="ar-SA" b="1" dirty="0" smtClean="0">
                <a:solidFill>
                  <a:schemeClr val="tx1"/>
                </a:solidFill>
              </a:rPr>
              <a:t>اعداد </a:t>
            </a:r>
          </a:p>
          <a:p>
            <a:r>
              <a:rPr lang="ar-SA" b="1" dirty="0" smtClean="0">
                <a:solidFill>
                  <a:schemeClr val="tx1"/>
                </a:solidFill>
              </a:rPr>
              <a:t>أ.م.د رواء صالح محمد</a:t>
            </a:r>
            <a:endParaRPr lang="ar-SA"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endParaRPr lang="ar-SA" dirty="0"/>
          </a:p>
        </p:txBody>
      </p:sp>
      <p:sp>
        <p:nvSpPr>
          <p:cNvPr id="3" name="Content Placeholder 2"/>
          <p:cNvSpPr>
            <a:spLocks noGrp="1"/>
          </p:cNvSpPr>
          <p:nvPr>
            <p:ph idx="1"/>
          </p:nvPr>
        </p:nvSpPr>
        <p:spPr>
          <a:xfrm>
            <a:off x="457200" y="1214422"/>
            <a:ext cx="8229600" cy="4911741"/>
          </a:xfrm>
          <a:solidFill>
            <a:schemeClr val="accent1">
              <a:lumMod val="20000"/>
              <a:lumOff val="80000"/>
            </a:schemeClr>
          </a:solidFill>
        </p:spPr>
        <p:txBody>
          <a:bodyPr>
            <a:normAutofit/>
          </a:bodyPr>
          <a:lstStyle/>
          <a:p>
            <a:pPr>
              <a:buNone/>
            </a:pPr>
            <a:r>
              <a:rPr lang="ar-SA" sz="2800" b="1" dirty="0"/>
              <a:t>معدل الخصوبة </a:t>
            </a:r>
            <a:r>
              <a:rPr lang="ar-SA" sz="2800" b="1" dirty="0" smtClean="0"/>
              <a:t>العام = </a:t>
            </a:r>
            <a:r>
              <a:rPr lang="ar-SA" sz="2800" b="1" u="sng" dirty="0" smtClean="0"/>
              <a:t>عدد المواليد الاحياء خلال السنة</a:t>
            </a:r>
            <a:r>
              <a:rPr lang="ar-SA" sz="2800" b="1" dirty="0" smtClean="0"/>
              <a:t>  × 1000</a:t>
            </a:r>
          </a:p>
          <a:p>
            <a:pPr>
              <a:buNone/>
            </a:pPr>
            <a:r>
              <a:rPr lang="ar-SA" sz="2800" b="1" dirty="0"/>
              <a:t> </a:t>
            </a:r>
            <a:r>
              <a:rPr lang="ar-SA" sz="2800" b="1" dirty="0" smtClean="0"/>
              <a:t>                  عدد النساء في سن الانجاب (15-49)</a:t>
            </a:r>
          </a:p>
          <a:p>
            <a:pPr>
              <a:buNone/>
            </a:pPr>
            <a:r>
              <a:rPr lang="ar-SA" sz="2800" b="1" dirty="0" smtClean="0"/>
              <a:t>مثال : </a:t>
            </a:r>
            <a:r>
              <a:rPr lang="ar-SA" sz="2800" b="1" dirty="0"/>
              <a:t>وباستخدام بيانات افتراضية أذا بلغ عدد المواليد أحياء في </a:t>
            </a:r>
            <a:r>
              <a:rPr lang="ar-SA" sz="2800" b="1" dirty="0" smtClean="0"/>
              <a:t>مجتمع ما </a:t>
            </a:r>
            <a:r>
              <a:rPr lang="ar-SA" sz="2800" b="1" dirty="0"/>
              <a:t>45800 مولود وبلغ عدد النساء في الفئة </a:t>
            </a:r>
            <a:r>
              <a:rPr lang="ar-SA" sz="2800" b="1" dirty="0" smtClean="0"/>
              <a:t>العمرية</a:t>
            </a:r>
          </a:p>
          <a:p>
            <a:pPr>
              <a:buNone/>
            </a:pPr>
            <a:r>
              <a:rPr lang="ar-SA" sz="2800" b="1" dirty="0" smtClean="0"/>
              <a:t>( 15- 49)سنة </a:t>
            </a:r>
            <a:r>
              <a:rPr lang="ar-SA" sz="2800" b="1" dirty="0"/>
              <a:t>440000 يحسب معدل الخصوبة العامة كما يلي</a:t>
            </a:r>
            <a:r>
              <a:rPr lang="ar-SA" sz="2800" b="1" dirty="0" smtClean="0"/>
              <a:t>:</a:t>
            </a:r>
          </a:p>
          <a:p>
            <a:pPr>
              <a:buNone/>
            </a:pPr>
            <a:endParaRPr lang="ar-SA" sz="2800" b="1" dirty="0"/>
          </a:p>
          <a:p>
            <a:pPr>
              <a:buNone/>
            </a:pPr>
            <a:r>
              <a:rPr lang="ar-SA" sz="2800" b="1" dirty="0" smtClean="0"/>
              <a:t>معدل الخصوبة العام= </a:t>
            </a:r>
            <a:r>
              <a:rPr lang="ar-SA" sz="2800" b="1" u="sng" dirty="0" smtClean="0"/>
              <a:t>45800</a:t>
            </a:r>
            <a:r>
              <a:rPr lang="ar-SA" sz="2800" b="1" dirty="0" smtClean="0"/>
              <a:t> ×1000</a:t>
            </a:r>
          </a:p>
          <a:p>
            <a:pPr>
              <a:buNone/>
            </a:pPr>
            <a:r>
              <a:rPr lang="ar-SA" sz="2800" b="1" dirty="0"/>
              <a:t> </a:t>
            </a:r>
            <a:r>
              <a:rPr lang="ar-SA" sz="2800" b="1" dirty="0" smtClean="0"/>
              <a:t>                          440000</a:t>
            </a:r>
          </a:p>
          <a:p>
            <a:pPr>
              <a:buNone/>
            </a:pPr>
            <a:r>
              <a:rPr lang="ar-SA" sz="2800" b="1" dirty="0"/>
              <a:t> </a:t>
            </a:r>
            <a:r>
              <a:rPr lang="ar-SA" sz="2800" b="1" dirty="0" smtClean="0"/>
              <a:t>                       = 104 بالالف مولود</a:t>
            </a:r>
            <a:endParaRPr lang="ar-SA"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b="1" dirty="0" smtClean="0"/>
              <a:t>3- معدلات الخصوبة العمرية </a:t>
            </a:r>
            <a:br>
              <a:rPr lang="ar-SA" sz="3200" b="1" dirty="0" smtClean="0"/>
            </a:br>
            <a:r>
              <a:rPr lang="en-US" sz="3200" b="1" dirty="0" smtClean="0"/>
              <a:t>( </a:t>
            </a:r>
            <a:r>
              <a:rPr lang="en-US" sz="3200" b="1" dirty="0"/>
              <a:t>Age-Specific Fertility </a:t>
            </a:r>
            <a:r>
              <a:rPr lang="en-US" sz="3200" b="1" dirty="0" smtClean="0"/>
              <a:t>Rate)</a:t>
            </a: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lstStyle/>
          <a:p>
            <a:pPr>
              <a:buNone/>
            </a:pPr>
            <a:r>
              <a:rPr lang="ar-SA" b="1" dirty="0"/>
              <a:t>هي معدلات الخصوبة حسب الفئات العمرية للنساء في سن</a:t>
            </a:r>
          </a:p>
          <a:p>
            <a:pPr>
              <a:buNone/>
            </a:pPr>
            <a:r>
              <a:rPr lang="ar-SA" b="1" dirty="0"/>
              <a:t>الإنجاب. وهذه المعدلات مفيدة في دراسة الخصوبة؛ لأن </a:t>
            </a:r>
            <a:r>
              <a:rPr lang="ar-SA" b="1" dirty="0" smtClean="0"/>
              <a:t>الإنجاب الفعلي </a:t>
            </a:r>
            <a:r>
              <a:rPr lang="ar-SA" b="1" dirty="0"/>
              <a:t>يختلف باختلاف الأعمار</a:t>
            </a:r>
            <a:r>
              <a:rPr lang="ar-SA" b="1" dirty="0" smtClean="0"/>
              <a:t>.</a:t>
            </a:r>
          </a:p>
          <a:p>
            <a:pPr>
              <a:buNone/>
            </a:pPr>
            <a:r>
              <a:rPr lang="ar-SA" b="1" dirty="0"/>
              <a:t>تحسب معدلات الخصوبة حسب الفئات العمرية كما </a:t>
            </a:r>
            <a:r>
              <a:rPr lang="ar-SA" b="1" dirty="0" smtClean="0"/>
              <a:t>يلي :</a:t>
            </a:r>
          </a:p>
          <a:p>
            <a:pPr>
              <a:buNone/>
            </a:pPr>
            <a:endParaRPr lang="ar-SA" b="1" dirty="0"/>
          </a:p>
          <a:p>
            <a:pPr>
              <a:buNone/>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dirty="0" smtClean="0"/>
              <a:t>الصيغة الرياضية للمعدل :</a:t>
            </a:r>
            <a:endParaRPr lang="ar-SA" sz="3200" dirty="0"/>
          </a:p>
        </p:txBody>
      </p:sp>
      <p:pic>
        <p:nvPicPr>
          <p:cNvPr id="3074" name="Picture 2"/>
          <p:cNvPicPr>
            <a:picLocks noGrp="1" noChangeAspect="1" noChangeArrowheads="1"/>
          </p:cNvPicPr>
          <p:nvPr>
            <p:ph idx="1"/>
          </p:nvPr>
        </p:nvPicPr>
        <p:blipFill>
          <a:blip r:embed="rId2"/>
          <a:srcRect/>
          <a:stretch>
            <a:fillRect/>
          </a:stretch>
        </p:blipFill>
        <p:spPr bwMode="auto">
          <a:xfrm>
            <a:off x="285720" y="1285860"/>
            <a:ext cx="8229600" cy="158773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dirty="0" smtClean="0"/>
              <a:t>4-معدلات الخصوبة الكلية </a:t>
            </a:r>
            <a:br>
              <a:rPr lang="ar-SA" sz="3200" dirty="0" smtClean="0"/>
            </a:br>
            <a:r>
              <a:rPr lang="ar-SA" sz="3200" dirty="0" smtClean="0"/>
              <a:t>(</a:t>
            </a:r>
            <a:r>
              <a:rPr lang="en-US" sz="3200" b="1" dirty="0" smtClean="0"/>
              <a:t> (Total </a:t>
            </a:r>
            <a:r>
              <a:rPr lang="en-US" sz="3200" b="1" dirty="0"/>
              <a:t>Fertility </a:t>
            </a:r>
            <a:r>
              <a:rPr lang="en-US" sz="3200" b="1" dirty="0" smtClean="0"/>
              <a:t>Rate</a:t>
            </a:r>
            <a:r>
              <a:rPr lang="ar-SA" sz="3200" b="1" dirty="0" smtClean="0"/>
              <a:t> </a:t>
            </a: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lstStyle/>
          <a:p>
            <a:pPr>
              <a:buNone/>
            </a:pPr>
            <a:r>
              <a:rPr lang="ar-SA" b="1" dirty="0"/>
              <a:t>يعتبر ملخصا لمعدلات الخصوبة العمرية الخاص</a:t>
            </a:r>
          </a:p>
          <a:p>
            <a:pPr>
              <a:buNone/>
            </a:pPr>
            <a:r>
              <a:rPr lang="ar-SA" b="1" dirty="0" smtClean="0"/>
              <a:t>هو </a:t>
            </a:r>
            <a:r>
              <a:rPr lang="ar-SA" b="1" dirty="0"/>
              <a:t>عبارة عن متوسط عدد المواليد المتوقع أن تنجبهم امرأة</a:t>
            </a:r>
          </a:p>
          <a:p>
            <a:r>
              <a:rPr lang="ar-SA" b="1" dirty="0"/>
              <a:t>طوال فترة حياتها الإنجابية.</a:t>
            </a:r>
          </a:p>
          <a:p>
            <a:r>
              <a:rPr lang="ar-SA" b="1" dirty="0"/>
              <a:t>طريقة حسابه:</a:t>
            </a:r>
          </a:p>
          <a:p>
            <a:r>
              <a:rPr lang="ar-SA" b="1" dirty="0"/>
              <a:t>معدل الخصوبة الكلية </a:t>
            </a:r>
            <a:r>
              <a:rPr lang="ar-SA" b="1" dirty="0" smtClean="0"/>
              <a:t>= مجموع المعدلات العمرية في طول الفئة</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dirty="0" smtClean="0"/>
              <a:t>5-معدلات التكاثر الاجمالي</a:t>
            </a:r>
            <a:br>
              <a:rPr lang="ar-SA" sz="3200" dirty="0" smtClean="0"/>
            </a:br>
            <a:r>
              <a:rPr lang="ar-SA" sz="3200" dirty="0" smtClean="0"/>
              <a:t>(</a:t>
            </a:r>
            <a:r>
              <a:rPr lang="en-US" sz="3200" dirty="0" smtClean="0"/>
              <a:t>(</a:t>
            </a:r>
            <a:r>
              <a:rPr lang="en-US" sz="3200" b="1" dirty="0" smtClean="0"/>
              <a:t> </a:t>
            </a:r>
            <a:r>
              <a:rPr lang="en-US" sz="3200" b="1" dirty="0"/>
              <a:t>Gross Reproduction </a:t>
            </a:r>
            <a:r>
              <a:rPr lang="en-US" sz="3200" b="1" dirty="0" smtClean="0"/>
              <a:t>Rate</a:t>
            </a: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normAutofit fontScale="85000" lnSpcReduction="10000"/>
          </a:bodyPr>
          <a:lstStyle/>
          <a:p>
            <a:pPr>
              <a:buNone/>
            </a:pPr>
            <a:r>
              <a:rPr lang="ar-SA" b="1" dirty="0"/>
              <a:t>لا يختلف معدل التكاثر الإجمالي عن معدل الخصوبة الكلية كثيرا، إلا أنه</a:t>
            </a:r>
          </a:p>
          <a:p>
            <a:pPr>
              <a:buNone/>
            </a:pPr>
            <a:r>
              <a:rPr lang="ar-SA" b="1" dirty="0"/>
              <a:t>يأخذ في عين الاعتبار المواليد الإناث فقط دون الذكور؛ لذا فهو عدد</a:t>
            </a:r>
          </a:p>
          <a:p>
            <a:pPr>
              <a:buNone/>
            </a:pPr>
            <a:r>
              <a:rPr lang="ar-SA" b="1" dirty="0"/>
              <a:t>المواليد الإناث اللواتي يتوقع إنجابهن من قبل امرأة خلال سنوات</a:t>
            </a:r>
          </a:p>
          <a:p>
            <a:pPr>
              <a:buNone/>
            </a:pPr>
            <a:r>
              <a:rPr lang="ar-SA" b="1" dirty="0"/>
              <a:t>إنجابها مع افتراض أن إنجابها يتوافق مع الظروف الراهنة للخصوبة.</a:t>
            </a:r>
          </a:p>
          <a:p>
            <a:pPr>
              <a:buNone/>
            </a:pPr>
            <a:r>
              <a:rPr lang="ar-SA" b="1" dirty="0" smtClean="0"/>
              <a:t>ويحسب </a:t>
            </a:r>
            <a:r>
              <a:rPr lang="ar-SA" b="1" dirty="0"/>
              <a:t>بنفس طريقة معدل الخصوبة الكلي ولكن للمواليد الإناث فقط.</a:t>
            </a:r>
          </a:p>
          <a:p>
            <a:pPr>
              <a:buNone/>
            </a:pPr>
            <a:r>
              <a:rPr lang="ar-SA" b="1" dirty="0" smtClean="0"/>
              <a:t>في </a:t>
            </a:r>
            <a:r>
              <a:rPr lang="ar-SA" b="1" dirty="0"/>
              <a:t>حال لم تتوفر بيانات سوى عن إجمالي المواليد ونسبة النوع يمكن</a:t>
            </a:r>
          </a:p>
          <a:p>
            <a:pPr>
              <a:buNone/>
            </a:pPr>
            <a:r>
              <a:rPr lang="ar-SA" b="1" dirty="0"/>
              <a:t>استخراج عدد المواليد الإناث من خلال ضرب نسبة الأنوثة في عدد</a:t>
            </a:r>
          </a:p>
          <a:p>
            <a:pPr>
              <a:buNone/>
            </a:pPr>
            <a:r>
              <a:rPr lang="ar-SA" b="1" dirty="0"/>
              <a:t>المواليد لكل فئة عمرية نحصل من خلالها على عدد المواليد الإناث.</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dirty="0" smtClean="0"/>
              <a:t>الصيغة الرياضية للمعدل :</a:t>
            </a: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lstStyle/>
          <a:p>
            <a:r>
              <a:rPr lang="ar-SA" dirty="0" smtClean="0"/>
              <a:t>معدل التكاثر الاجمالي = مجموع معدلات الخاصة للاناث في سن الانجاب في طول الفئة العمرية </a:t>
            </a:r>
          </a:p>
          <a:p>
            <a:r>
              <a:rPr lang="ar-SA" dirty="0" smtClean="0"/>
              <a:t>حيثان المعدلات الخاصة للاناث تساوي عدد المواليد من الاناث مقسوما على عدد النساء  في سن الانجاب مضروبا في الف </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dirty="0" smtClean="0"/>
              <a:t>6- معدلات التكاثر (التوالد) الصافي</a:t>
            </a:r>
            <a:br>
              <a:rPr lang="ar-SA" sz="3200" dirty="0" smtClean="0"/>
            </a:br>
            <a:r>
              <a:rPr lang="ar-SA" sz="3200" dirty="0" smtClean="0"/>
              <a:t>(</a:t>
            </a:r>
            <a:r>
              <a:rPr lang="en-US" sz="3200" b="1" dirty="0" smtClean="0"/>
              <a:t> (Net </a:t>
            </a:r>
            <a:r>
              <a:rPr lang="en-US" sz="3200" b="1" dirty="0"/>
              <a:t>Reproduction </a:t>
            </a:r>
            <a:r>
              <a:rPr lang="en-US" sz="3200" b="1" dirty="0" smtClean="0"/>
              <a:t>Rate</a:t>
            </a: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buNone/>
            </a:pPr>
            <a:r>
              <a:rPr lang="ar-SA" b="1" dirty="0"/>
              <a:t>إن هذا المعدل شبيه بمعدل التكاثر الإجمالي إلا أنه يأخذ بعين</a:t>
            </a:r>
          </a:p>
          <a:p>
            <a:pPr>
              <a:buNone/>
            </a:pPr>
            <a:r>
              <a:rPr lang="ar-SA" b="1" dirty="0"/>
              <a:t>الاعتبار وفاه الأنثى قبل بلوغها نهاية سن الإنجاب، وهذا ما يجعله</a:t>
            </a:r>
          </a:p>
          <a:p>
            <a:pPr>
              <a:buNone/>
            </a:pPr>
            <a:r>
              <a:rPr lang="ar-SA" b="1" dirty="0"/>
              <a:t>أفضل مقاييس الخصوبة الدالة على قدرة المجتمع في استبدال</a:t>
            </a:r>
          </a:p>
          <a:p>
            <a:pPr>
              <a:buNone/>
            </a:pPr>
            <a:r>
              <a:rPr lang="ar-SA" b="1" dirty="0"/>
              <a:t>نفسه، لذلك فعندما تكون قيمة معدل التكاثر الصافي واحدا، فهذا</a:t>
            </a:r>
          </a:p>
          <a:p>
            <a:pPr>
              <a:buNone/>
            </a:pPr>
            <a:r>
              <a:rPr lang="ar-SA" b="1" dirty="0"/>
              <a:t>يدل على أن الإناث في المتوسط يستطعن إحلال إناث أخريات</a:t>
            </a:r>
          </a:p>
          <a:p>
            <a:pPr>
              <a:buNone/>
            </a:pPr>
            <a:r>
              <a:rPr lang="ar-SA" b="1" dirty="0"/>
              <a:t>محلهم وبالعدد نفسه.</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r>
              <a:rPr lang="ar-SA" sz="3200" dirty="0" smtClean="0"/>
              <a:t>7- نسبة الخصوبة</a:t>
            </a:r>
            <a:br>
              <a:rPr lang="ar-SA" sz="3200" dirty="0" smtClean="0"/>
            </a:br>
            <a:r>
              <a:rPr lang="en-US" sz="3200" b="1" dirty="0" smtClean="0"/>
              <a:t> Fertility Ratio</a:t>
            </a:r>
            <a:r>
              <a:rPr lang="ar-SA" sz="3200" b="1" dirty="0" smtClean="0"/>
              <a:t> </a:t>
            </a:r>
            <a:r>
              <a:rPr lang="ar-SA" sz="3200" dirty="0" smtClean="0"/>
              <a:t/>
            </a:r>
            <a:br>
              <a:rPr lang="ar-SA" sz="3200" dirty="0" smtClean="0"/>
            </a:b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lstStyle/>
          <a:p>
            <a:pPr>
              <a:buNone/>
            </a:pPr>
            <a:r>
              <a:rPr lang="ar-SA" b="1" dirty="0" smtClean="0"/>
              <a:t>يعتبر </a:t>
            </a:r>
            <a:r>
              <a:rPr lang="ar-SA" b="1" dirty="0" smtClean="0"/>
              <a:t>من أسهل المؤشرات ويحسب باستخدام بيانات التعداد</a:t>
            </a:r>
          </a:p>
          <a:p>
            <a:pPr>
              <a:buNone/>
            </a:pPr>
            <a:r>
              <a:rPr lang="ar-SA" b="1" dirty="0" smtClean="0"/>
              <a:t>مباشرة.</a:t>
            </a:r>
          </a:p>
          <a:p>
            <a:pPr>
              <a:buNone/>
            </a:pPr>
            <a:r>
              <a:rPr lang="ar-SA" b="1" dirty="0" smtClean="0"/>
              <a:t>وهو </a:t>
            </a:r>
            <a:r>
              <a:rPr lang="ar-SA" b="1" dirty="0" smtClean="0"/>
              <a:t>عبارة عن عدد الأطفال الذين أعمارهم قل من 5 سنوات </a:t>
            </a:r>
            <a:r>
              <a:rPr lang="ar-SA" b="1" dirty="0" smtClean="0"/>
              <a:t>لكل ألف </a:t>
            </a:r>
            <a:r>
              <a:rPr lang="ar-SA" b="1" dirty="0" smtClean="0"/>
              <a:t>من النساء في سن الإنجاب.</a:t>
            </a:r>
          </a:p>
          <a:p>
            <a:pPr>
              <a:buNone/>
            </a:pPr>
            <a:r>
              <a:rPr lang="ar-SA" b="1" dirty="0" smtClean="0"/>
              <a:t>ويحسب </a:t>
            </a:r>
            <a:r>
              <a:rPr lang="ar-SA" b="1" dirty="0" smtClean="0"/>
              <a:t>حسب الصيغة التالية</a:t>
            </a:r>
            <a:r>
              <a:rPr lang="ar-SA" b="1" dirty="0" smtClean="0"/>
              <a:t>:</a:t>
            </a:r>
          </a:p>
          <a:p>
            <a:pPr>
              <a:buNone/>
            </a:pPr>
            <a:r>
              <a:rPr lang="ar-SA" sz="2800" b="1" dirty="0" smtClean="0"/>
              <a:t>نسبة الخصوبة = </a:t>
            </a:r>
            <a:r>
              <a:rPr lang="ar-SA" sz="2800" b="1" u="sng" dirty="0" smtClean="0"/>
              <a:t>عدد الاطفال في سن اقل من 5 سنوات </a:t>
            </a:r>
            <a:r>
              <a:rPr lang="ar-SA" sz="2800" b="1" dirty="0" smtClean="0"/>
              <a:t>× 100</a:t>
            </a:r>
          </a:p>
          <a:p>
            <a:pPr>
              <a:buNone/>
            </a:pPr>
            <a:r>
              <a:rPr lang="ar-SA" sz="2800" b="1" dirty="0" smtClean="0"/>
              <a:t> </a:t>
            </a:r>
            <a:r>
              <a:rPr lang="ar-SA" sz="2800" b="1" dirty="0" smtClean="0"/>
              <a:t>                     عدد النساء في سن (15-49)</a:t>
            </a:r>
            <a:endParaRPr lang="ar-SA"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1">
              <a:lumMod val="40000"/>
              <a:lumOff val="60000"/>
            </a:schemeClr>
          </a:solidFill>
        </p:spPr>
        <p:txBody>
          <a:bodyPr/>
          <a:lstStyle/>
          <a:p>
            <a:r>
              <a:rPr lang="ar-SA" dirty="0" smtClean="0"/>
              <a:t>المحاضرة الثالثة</a:t>
            </a:r>
            <a:endParaRPr lang="ar-SA" dirty="0"/>
          </a:p>
        </p:txBody>
      </p:sp>
      <p:sp>
        <p:nvSpPr>
          <p:cNvPr id="5" name="Subtitle 4"/>
          <p:cNvSpPr>
            <a:spLocks noGrp="1"/>
          </p:cNvSpPr>
          <p:nvPr>
            <p:ph type="subTitle" idx="1"/>
          </p:nvPr>
        </p:nvSpPr>
        <p:spPr>
          <a:solidFill>
            <a:schemeClr val="accent1">
              <a:lumMod val="20000"/>
              <a:lumOff val="80000"/>
            </a:schemeClr>
          </a:solidFill>
        </p:spPr>
        <p:txBody>
          <a:bodyPr/>
          <a:lstStyle/>
          <a:p>
            <a:r>
              <a:rPr lang="ar-SA" dirty="0" smtClean="0">
                <a:solidFill>
                  <a:schemeClr val="tx1"/>
                </a:solidFill>
              </a:rPr>
              <a:t>تصحيح معدلات الخصوبة</a:t>
            </a:r>
            <a:endParaRPr lang="ar-SA"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ar-SA" dirty="0" smtClean="0"/>
              <a:t>تصحيح معدلات الخصوبة العام</a:t>
            </a:r>
            <a:endParaRPr lang="ar-SA" dirty="0"/>
          </a:p>
        </p:txBody>
      </p:sp>
      <p:sp>
        <p:nvSpPr>
          <p:cNvPr id="3" name="Content Placeholder 2"/>
          <p:cNvSpPr>
            <a:spLocks noGrp="1"/>
          </p:cNvSpPr>
          <p:nvPr>
            <p:ph idx="1"/>
          </p:nvPr>
        </p:nvSpPr>
        <p:spPr>
          <a:solidFill>
            <a:schemeClr val="accent1">
              <a:lumMod val="20000"/>
              <a:lumOff val="80000"/>
            </a:schemeClr>
          </a:solidFill>
        </p:spPr>
        <p:txBody>
          <a:bodyPr/>
          <a:lstStyle/>
          <a:p>
            <a:r>
              <a:rPr lang="ar-SA" dirty="0" smtClean="0"/>
              <a:t>1- الطريقة المباشرة</a:t>
            </a:r>
          </a:p>
          <a:p>
            <a:r>
              <a:rPr lang="ar-SA" dirty="0" smtClean="0"/>
              <a:t>وهي طريقة تعمل على تصحيح معدلات الخصوبه العامه وتحسب بمجموع حاصل ضرب اعداد النساء في المجتمع النموذجي مع المعدلات العمرية في المجتمع الاصلي ويتم تقسيمها على اعداد النساء في المجتمع النموذجي مضروبا في الف </a:t>
            </a:r>
          </a:p>
          <a:p>
            <a:pPr>
              <a:buNone/>
            </a:pPr>
            <a:endParaRPr lang="ar-SA"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1">
              <a:lumMod val="40000"/>
              <a:lumOff val="60000"/>
            </a:schemeClr>
          </a:solidFill>
        </p:spPr>
        <p:txBody>
          <a:bodyPr/>
          <a:lstStyle/>
          <a:p>
            <a:r>
              <a:rPr lang="ar-SA" dirty="0" smtClean="0"/>
              <a:t>الفصل الرابع</a:t>
            </a:r>
            <a:endParaRPr lang="ar-SA" dirty="0"/>
          </a:p>
        </p:txBody>
      </p:sp>
      <p:sp>
        <p:nvSpPr>
          <p:cNvPr id="5" name="Subtitle 4"/>
          <p:cNvSpPr>
            <a:spLocks noGrp="1"/>
          </p:cNvSpPr>
          <p:nvPr>
            <p:ph type="subTitle" idx="1"/>
          </p:nvPr>
        </p:nvSpPr>
        <p:spPr>
          <a:solidFill>
            <a:schemeClr val="accent1">
              <a:lumMod val="20000"/>
              <a:lumOff val="80000"/>
            </a:schemeClr>
          </a:solidFill>
        </p:spPr>
        <p:txBody>
          <a:bodyPr>
            <a:normAutofit/>
          </a:bodyPr>
          <a:lstStyle/>
          <a:p>
            <a:r>
              <a:rPr lang="ar-SA" sz="4400" dirty="0" smtClean="0">
                <a:solidFill>
                  <a:schemeClr val="tx1"/>
                </a:solidFill>
              </a:rPr>
              <a:t>المحاضرة الاولى</a:t>
            </a:r>
            <a:endParaRPr lang="ar-SA" sz="44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ar-SA" dirty="0" smtClean="0"/>
              <a:t>الصيغة الرياضية</a:t>
            </a:r>
            <a:endParaRPr lang="ar-SA" dirty="0"/>
          </a:p>
        </p:txBody>
      </p:sp>
      <p:sp>
        <p:nvSpPr>
          <p:cNvPr id="3" name="Content Placeholder 2"/>
          <p:cNvSpPr>
            <a:spLocks noGrp="1"/>
          </p:cNvSpPr>
          <p:nvPr>
            <p:ph idx="1"/>
          </p:nvPr>
        </p:nvSpPr>
        <p:spPr>
          <a:solidFill>
            <a:schemeClr val="accent1">
              <a:lumMod val="20000"/>
              <a:lumOff val="80000"/>
            </a:schemeClr>
          </a:solidFill>
        </p:spPr>
        <p:txBody>
          <a:bodyPr/>
          <a:lstStyle/>
          <a:p>
            <a:pPr algn="l" rtl="0">
              <a:buNone/>
            </a:pPr>
            <a:r>
              <a:rPr lang="en-US" dirty="0" smtClean="0"/>
              <a:t>(</a:t>
            </a:r>
            <a:r>
              <a:rPr lang="ar-SA" dirty="0" smtClean="0"/>
              <a:t> </a:t>
            </a:r>
            <a:r>
              <a:rPr lang="ar-SA" dirty="0" smtClean="0"/>
              <a:t>∑</a:t>
            </a:r>
            <a:r>
              <a:rPr lang="ar-SA" dirty="0" smtClean="0"/>
              <a:t> </a:t>
            </a:r>
            <a:r>
              <a:rPr lang="en-US" sz="2800" dirty="0" smtClean="0"/>
              <a:t>PW</a:t>
            </a:r>
            <a:r>
              <a:rPr lang="en-US" dirty="0" smtClean="0"/>
              <a:t>  / </a:t>
            </a:r>
            <a:r>
              <a:rPr lang="ar-SA" sz="2800" dirty="0" smtClean="0"/>
              <a:t>∑ </a:t>
            </a:r>
            <a:r>
              <a:rPr lang="en-US" sz="2800" dirty="0" smtClean="0"/>
              <a:t>W</a:t>
            </a:r>
            <a:r>
              <a:rPr lang="en-US" dirty="0" smtClean="0"/>
              <a:t> )   </a:t>
            </a:r>
            <a:r>
              <a:rPr lang="en-US" sz="2800" dirty="0" smtClean="0"/>
              <a:t>X  1000</a:t>
            </a:r>
          </a:p>
          <a:p>
            <a:pPr>
              <a:buNone/>
            </a:pPr>
            <a:r>
              <a:rPr lang="ar-SA" sz="2800" dirty="0" smtClean="0"/>
              <a:t>2- الطريقة غير المباشرة </a:t>
            </a:r>
          </a:p>
          <a:p>
            <a:pPr>
              <a:buNone/>
            </a:pPr>
            <a:r>
              <a:rPr lang="ar-SA" sz="2800" dirty="0" smtClean="0"/>
              <a:t>وتحسب من مجموع اعداد المواليد للمجتمع الاصلي مقسوما على مجموع حاصل ضرب اعداد النساء في المجتمع النموذجي ومعدلات العمرية للمجتمع الاصلي مضروبا في الف </a:t>
            </a:r>
          </a:p>
          <a:p>
            <a:pPr>
              <a:buNone/>
            </a:pPr>
            <a:r>
              <a:rPr lang="ar-SA" sz="2800" dirty="0" smtClean="0"/>
              <a:t>وتعرف رياضيا </a:t>
            </a:r>
          </a:p>
          <a:p>
            <a:pPr algn="l" rtl="0">
              <a:buNone/>
            </a:pPr>
            <a:r>
              <a:rPr lang="en-US" sz="2800" dirty="0" smtClean="0"/>
              <a:t>(</a:t>
            </a:r>
            <a:r>
              <a:rPr lang="ar-SA" sz="2800" dirty="0" smtClean="0"/>
              <a:t>∑ </a:t>
            </a:r>
            <a:r>
              <a:rPr lang="en-US" sz="2800" dirty="0" smtClean="0"/>
              <a:t>B/ </a:t>
            </a:r>
            <a:r>
              <a:rPr lang="ar-SA" sz="2800" dirty="0" smtClean="0"/>
              <a:t>∑ </a:t>
            </a:r>
            <a:r>
              <a:rPr lang="en-US" sz="2800" dirty="0" smtClean="0"/>
              <a:t>PW </a:t>
            </a:r>
            <a:r>
              <a:rPr lang="ar-SA" sz="2800" dirty="0" smtClean="0"/>
              <a:t>  (</a:t>
            </a:r>
            <a:r>
              <a:rPr lang="en-US" sz="2800" dirty="0" smtClean="0"/>
              <a:t>X  </a:t>
            </a:r>
            <a:r>
              <a:rPr lang="en-US" sz="2800" dirty="0" smtClean="0"/>
              <a:t>1000</a:t>
            </a:r>
            <a:endParaRPr lang="ar-SA" sz="2800" dirty="0" smtClean="0"/>
          </a:p>
          <a:p>
            <a:pPr algn="l" rtl="0">
              <a:buNone/>
            </a:pPr>
            <a:endParaRPr lang="en-US" sz="2800" dirty="0" smtClean="0"/>
          </a:p>
          <a:p>
            <a:pPr algn="l" rtl="0">
              <a:buNone/>
            </a:pPr>
            <a:endParaRPr lang="en-US" u="sng"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a:solidFill>
            <a:schemeClr val="accent1">
              <a:lumMod val="40000"/>
              <a:lumOff val="60000"/>
            </a:schemeClr>
          </a:solidFill>
        </p:spPr>
        <p:txBody>
          <a:bodyPr>
            <a:normAutofit/>
          </a:bodyPr>
          <a:lstStyle/>
          <a:p>
            <a:r>
              <a:rPr lang="ar-SA" sz="3200" dirty="0" smtClean="0"/>
              <a:t>مثال</a:t>
            </a:r>
            <a:endParaRPr lang="ar-SA" sz="3200" dirty="0"/>
          </a:p>
        </p:txBody>
      </p:sp>
      <p:sp>
        <p:nvSpPr>
          <p:cNvPr id="3" name="Content Placeholder 2"/>
          <p:cNvSpPr>
            <a:spLocks noGrp="1"/>
          </p:cNvSpPr>
          <p:nvPr>
            <p:ph idx="1"/>
          </p:nvPr>
        </p:nvSpPr>
        <p:spPr>
          <a:xfrm>
            <a:off x="428596" y="1000108"/>
            <a:ext cx="8229600" cy="5197493"/>
          </a:xfrm>
          <a:solidFill>
            <a:schemeClr val="accent1">
              <a:lumMod val="20000"/>
              <a:lumOff val="80000"/>
            </a:schemeClr>
          </a:solidFill>
        </p:spPr>
        <p:txBody>
          <a:bodyPr/>
          <a:lstStyle/>
          <a:p>
            <a:pPr>
              <a:buNone/>
            </a:pPr>
            <a:r>
              <a:rPr lang="ar-SA" sz="2800" dirty="0" smtClean="0"/>
              <a:t>من الجدول التالي احسب معدل الخصوبة العام المصحح بالطريقة المباشرة وغير المباشرة (عدد الولادات في الاصلي </a:t>
            </a:r>
            <a:r>
              <a:rPr lang="en-US" sz="2800" dirty="0" smtClean="0"/>
              <a:t>3675</a:t>
            </a:r>
            <a:r>
              <a:rPr lang="ar-SA" sz="2800" dirty="0" smtClean="0"/>
              <a:t>)</a:t>
            </a:r>
          </a:p>
          <a:p>
            <a:pPr>
              <a:buNone/>
            </a:pPr>
            <a:endParaRPr lang="ar-SA" dirty="0"/>
          </a:p>
        </p:txBody>
      </p:sp>
      <p:graphicFrame>
        <p:nvGraphicFramePr>
          <p:cNvPr id="4" name="Table 3"/>
          <p:cNvGraphicFramePr>
            <a:graphicFrameLocks noGrp="1"/>
          </p:cNvGraphicFramePr>
          <p:nvPr/>
        </p:nvGraphicFramePr>
        <p:xfrm>
          <a:off x="1071538" y="1928802"/>
          <a:ext cx="6095999" cy="4155440"/>
        </p:xfrm>
        <a:graphic>
          <a:graphicData uri="http://schemas.openxmlformats.org/drawingml/2006/table">
            <a:tbl>
              <a:tblPr rtl="1" firstRow="1" bandRow="1">
                <a:tableStyleId>{5C22544A-7EE6-4342-B048-85BDC9FD1C3A}</a:tableStyleId>
              </a:tblPr>
              <a:tblGrid>
                <a:gridCol w="663563"/>
                <a:gridCol w="708020"/>
                <a:gridCol w="1047516"/>
                <a:gridCol w="929134"/>
                <a:gridCol w="1006052"/>
                <a:gridCol w="970598"/>
                <a:gridCol w="771116"/>
              </a:tblGrid>
              <a:tr h="370840">
                <a:tc>
                  <a:txBody>
                    <a:bodyPr/>
                    <a:lstStyle/>
                    <a:p>
                      <a:pPr rtl="1"/>
                      <a:r>
                        <a:rPr lang="en-US" dirty="0" smtClean="0"/>
                        <a:t>4x1</a:t>
                      </a:r>
                      <a:endParaRPr lang="ar-SA" dirty="0"/>
                    </a:p>
                  </a:txBody>
                  <a:tcPr/>
                </a:tc>
                <a:tc>
                  <a:txBody>
                    <a:bodyPr/>
                    <a:lstStyle/>
                    <a:p>
                      <a:pPr algn="ctr" rtl="0"/>
                      <a:r>
                        <a:rPr lang="en-US" dirty="0" smtClean="0"/>
                        <a:t>2x3</a:t>
                      </a:r>
                      <a:endParaRPr lang="ar-SA" dirty="0"/>
                    </a:p>
                  </a:txBody>
                  <a:tcPr/>
                </a:tc>
                <a:tc>
                  <a:txBody>
                    <a:bodyPr/>
                    <a:lstStyle/>
                    <a:p>
                      <a:pPr algn="ctr" rtl="0"/>
                      <a:r>
                        <a:rPr lang="ar-SA" dirty="0" smtClean="0"/>
                        <a:t>معدل العمري في النموذجي</a:t>
                      </a:r>
                    </a:p>
                    <a:p>
                      <a:pPr algn="ctr" rtl="0"/>
                      <a:r>
                        <a:rPr lang="en-US" dirty="0" smtClean="0"/>
                        <a:t>4</a:t>
                      </a:r>
                      <a:endParaRPr lang="ar-SA" dirty="0"/>
                    </a:p>
                  </a:txBody>
                  <a:tcPr/>
                </a:tc>
                <a:tc>
                  <a:txBody>
                    <a:bodyPr/>
                    <a:lstStyle/>
                    <a:p>
                      <a:pPr algn="ctr" rtl="0"/>
                      <a:r>
                        <a:rPr lang="ar-SA" dirty="0" smtClean="0"/>
                        <a:t>النساء في المجتمع النموذجي</a:t>
                      </a:r>
                    </a:p>
                    <a:p>
                      <a:pPr algn="ctr" rtl="0"/>
                      <a:r>
                        <a:rPr lang="en-US" dirty="0" smtClean="0"/>
                        <a:t>3</a:t>
                      </a:r>
                      <a:endParaRPr lang="ar-SA" dirty="0"/>
                    </a:p>
                  </a:txBody>
                  <a:tcPr/>
                </a:tc>
                <a:tc>
                  <a:txBody>
                    <a:bodyPr/>
                    <a:lstStyle/>
                    <a:p>
                      <a:pPr algn="ctr" rtl="0"/>
                      <a:r>
                        <a:rPr lang="ar-SA" dirty="0" smtClean="0"/>
                        <a:t>معدل العمري في الاصلي</a:t>
                      </a:r>
                    </a:p>
                    <a:p>
                      <a:pPr algn="ctr" rtl="0"/>
                      <a:r>
                        <a:rPr lang="en-US" dirty="0" smtClean="0"/>
                        <a:t>2</a:t>
                      </a:r>
                      <a:endParaRPr lang="ar-SA" dirty="0"/>
                    </a:p>
                  </a:txBody>
                  <a:tcPr/>
                </a:tc>
                <a:tc>
                  <a:txBody>
                    <a:bodyPr/>
                    <a:lstStyle/>
                    <a:p>
                      <a:pPr algn="ctr" rtl="0"/>
                      <a:r>
                        <a:rPr lang="ar-SA" dirty="0" smtClean="0"/>
                        <a:t>النساء في المجتمع الاصلي</a:t>
                      </a:r>
                      <a:r>
                        <a:rPr lang="en-US" dirty="0" smtClean="0"/>
                        <a:t> </a:t>
                      </a:r>
                      <a:endParaRPr lang="ar-SA" dirty="0" smtClean="0"/>
                    </a:p>
                    <a:p>
                      <a:pPr algn="ctr" rtl="0"/>
                      <a:r>
                        <a:rPr lang="en-US" dirty="0" smtClean="0"/>
                        <a:t>1</a:t>
                      </a:r>
                      <a:endParaRPr lang="ar-SA" dirty="0"/>
                    </a:p>
                  </a:txBody>
                  <a:tcPr/>
                </a:tc>
                <a:tc>
                  <a:txBody>
                    <a:bodyPr/>
                    <a:lstStyle/>
                    <a:p>
                      <a:pPr rtl="1"/>
                      <a:r>
                        <a:rPr lang="ar-SA" dirty="0" smtClean="0"/>
                        <a:t>الاعمار</a:t>
                      </a:r>
                      <a:endParaRPr lang="ar-SA" dirty="0"/>
                    </a:p>
                  </a:txBody>
                  <a:tcPr/>
                </a:tc>
              </a:tr>
              <a:tr h="370840">
                <a:tc>
                  <a:txBody>
                    <a:bodyPr/>
                    <a:lstStyle/>
                    <a:p>
                      <a:pPr rtl="1"/>
                      <a:r>
                        <a:rPr lang="en-US" dirty="0" smtClean="0"/>
                        <a:t>147</a:t>
                      </a:r>
                      <a:endParaRPr lang="ar-SA" dirty="0"/>
                    </a:p>
                  </a:txBody>
                  <a:tcPr/>
                </a:tc>
                <a:tc>
                  <a:txBody>
                    <a:bodyPr/>
                    <a:lstStyle/>
                    <a:p>
                      <a:pPr rtl="1"/>
                      <a:r>
                        <a:rPr lang="en-US" dirty="0" smtClean="0"/>
                        <a:t>297</a:t>
                      </a:r>
                      <a:endParaRPr lang="ar-SA" dirty="0"/>
                    </a:p>
                  </a:txBody>
                  <a:tcPr/>
                </a:tc>
                <a:tc>
                  <a:txBody>
                    <a:bodyPr/>
                    <a:lstStyle/>
                    <a:p>
                      <a:pPr rtl="1"/>
                      <a:r>
                        <a:rPr lang="en-US" dirty="0" smtClean="0"/>
                        <a:t>0.021</a:t>
                      </a:r>
                      <a:endParaRPr lang="ar-SA" dirty="0"/>
                    </a:p>
                  </a:txBody>
                  <a:tcPr/>
                </a:tc>
                <a:tc>
                  <a:txBody>
                    <a:bodyPr/>
                    <a:lstStyle/>
                    <a:p>
                      <a:pPr rtl="1"/>
                      <a:r>
                        <a:rPr lang="en-US" dirty="0" smtClean="0"/>
                        <a:t>2749</a:t>
                      </a:r>
                      <a:endParaRPr lang="ar-SA" dirty="0"/>
                    </a:p>
                  </a:txBody>
                  <a:tcPr/>
                </a:tc>
                <a:tc>
                  <a:txBody>
                    <a:bodyPr/>
                    <a:lstStyle/>
                    <a:p>
                      <a:pPr rtl="1"/>
                      <a:r>
                        <a:rPr lang="en-US" dirty="0" smtClean="0"/>
                        <a:t>0.108</a:t>
                      </a:r>
                      <a:endParaRPr lang="ar-SA" dirty="0"/>
                    </a:p>
                  </a:txBody>
                  <a:tcPr/>
                </a:tc>
                <a:tc>
                  <a:txBody>
                    <a:bodyPr/>
                    <a:lstStyle/>
                    <a:p>
                      <a:pPr algn="ctr" rtl="0"/>
                      <a:r>
                        <a:rPr lang="en-US" dirty="0" smtClean="0"/>
                        <a:t>7010</a:t>
                      </a:r>
                      <a:endParaRPr lang="ar-SA" dirty="0"/>
                    </a:p>
                  </a:txBody>
                  <a:tcPr/>
                </a:tc>
                <a:tc>
                  <a:txBody>
                    <a:bodyPr/>
                    <a:lstStyle/>
                    <a:p>
                      <a:pPr rtl="1"/>
                      <a:r>
                        <a:rPr lang="en-US" dirty="0" smtClean="0"/>
                        <a:t>15-</a:t>
                      </a:r>
                      <a:endParaRPr lang="ar-SA" dirty="0"/>
                    </a:p>
                  </a:txBody>
                  <a:tcPr/>
                </a:tc>
              </a:tr>
              <a:tr h="370840">
                <a:tc>
                  <a:txBody>
                    <a:bodyPr/>
                    <a:lstStyle/>
                    <a:p>
                      <a:pPr rtl="1"/>
                      <a:r>
                        <a:rPr lang="en-US" dirty="0" smtClean="0"/>
                        <a:t>1059</a:t>
                      </a:r>
                      <a:endParaRPr lang="ar-SA" dirty="0"/>
                    </a:p>
                  </a:txBody>
                  <a:tcPr/>
                </a:tc>
                <a:tc>
                  <a:txBody>
                    <a:bodyPr/>
                    <a:lstStyle/>
                    <a:p>
                      <a:pPr rtl="1"/>
                      <a:r>
                        <a:rPr lang="en-US" dirty="0" smtClean="0"/>
                        <a:t>749</a:t>
                      </a:r>
                      <a:endParaRPr lang="ar-SA" dirty="0"/>
                    </a:p>
                  </a:txBody>
                  <a:tcPr/>
                </a:tc>
                <a:tc>
                  <a:txBody>
                    <a:bodyPr/>
                    <a:lstStyle/>
                    <a:p>
                      <a:pPr rtl="1"/>
                      <a:r>
                        <a:rPr lang="en-US" dirty="0" smtClean="0"/>
                        <a:t>0.197</a:t>
                      </a:r>
                      <a:endParaRPr lang="ar-SA" dirty="0"/>
                    </a:p>
                  </a:txBody>
                  <a:tcPr/>
                </a:tc>
                <a:tc>
                  <a:txBody>
                    <a:bodyPr/>
                    <a:lstStyle/>
                    <a:p>
                      <a:pPr rtl="1"/>
                      <a:r>
                        <a:rPr lang="en-US" dirty="0" smtClean="0"/>
                        <a:t>3033</a:t>
                      </a:r>
                      <a:endParaRPr lang="ar-SA" dirty="0"/>
                    </a:p>
                  </a:txBody>
                  <a:tcPr/>
                </a:tc>
                <a:tc>
                  <a:txBody>
                    <a:bodyPr/>
                    <a:lstStyle/>
                    <a:p>
                      <a:pPr rtl="1"/>
                      <a:r>
                        <a:rPr lang="en-US" dirty="0" smtClean="0"/>
                        <a:t>0.247</a:t>
                      </a:r>
                      <a:endParaRPr lang="ar-SA" dirty="0"/>
                    </a:p>
                  </a:txBody>
                  <a:tcPr/>
                </a:tc>
                <a:tc>
                  <a:txBody>
                    <a:bodyPr/>
                    <a:lstStyle/>
                    <a:p>
                      <a:pPr rtl="1"/>
                      <a:r>
                        <a:rPr lang="en-US" dirty="0" smtClean="0"/>
                        <a:t>5375</a:t>
                      </a:r>
                      <a:endParaRPr lang="ar-SA" dirty="0"/>
                    </a:p>
                  </a:txBody>
                  <a:tcPr/>
                </a:tc>
                <a:tc>
                  <a:txBody>
                    <a:bodyPr/>
                    <a:lstStyle/>
                    <a:p>
                      <a:pPr rtl="1"/>
                      <a:r>
                        <a:rPr lang="en-US" dirty="0" smtClean="0"/>
                        <a:t>20-</a:t>
                      </a:r>
                      <a:endParaRPr lang="ar-SA" dirty="0"/>
                    </a:p>
                  </a:txBody>
                  <a:tcPr/>
                </a:tc>
              </a:tr>
              <a:tr h="370840">
                <a:tc>
                  <a:txBody>
                    <a:bodyPr/>
                    <a:lstStyle/>
                    <a:p>
                      <a:pPr rtl="1"/>
                      <a:r>
                        <a:rPr lang="en-US" dirty="0" smtClean="0"/>
                        <a:t>811</a:t>
                      </a:r>
                      <a:endParaRPr lang="ar-SA" dirty="0"/>
                    </a:p>
                  </a:txBody>
                  <a:tcPr/>
                </a:tc>
                <a:tc>
                  <a:txBody>
                    <a:bodyPr/>
                    <a:lstStyle/>
                    <a:p>
                      <a:pPr rtl="1"/>
                      <a:r>
                        <a:rPr lang="en-US" dirty="0" smtClean="0"/>
                        <a:t>636</a:t>
                      </a:r>
                      <a:endParaRPr lang="ar-SA" dirty="0"/>
                    </a:p>
                  </a:txBody>
                  <a:tcPr/>
                </a:tc>
                <a:tc>
                  <a:txBody>
                    <a:bodyPr/>
                    <a:lstStyle/>
                    <a:p>
                      <a:pPr rtl="1"/>
                      <a:r>
                        <a:rPr lang="en-US" dirty="0" smtClean="0"/>
                        <a:t>0.201</a:t>
                      </a:r>
                      <a:endParaRPr lang="ar-SA" dirty="0"/>
                    </a:p>
                  </a:txBody>
                  <a:tcPr/>
                </a:tc>
                <a:tc>
                  <a:txBody>
                    <a:bodyPr/>
                    <a:lstStyle/>
                    <a:p>
                      <a:pPr rtl="1"/>
                      <a:r>
                        <a:rPr lang="en-US" dirty="0" smtClean="0"/>
                        <a:t>3316</a:t>
                      </a:r>
                      <a:endParaRPr lang="ar-SA" dirty="0"/>
                    </a:p>
                  </a:txBody>
                  <a:tcPr/>
                </a:tc>
                <a:tc>
                  <a:txBody>
                    <a:bodyPr/>
                    <a:lstStyle/>
                    <a:p>
                      <a:pPr rtl="1"/>
                      <a:r>
                        <a:rPr lang="en-US" dirty="0" smtClean="0"/>
                        <a:t>0.190</a:t>
                      </a:r>
                      <a:endParaRPr lang="ar-SA" dirty="0"/>
                    </a:p>
                  </a:txBody>
                  <a:tcPr/>
                </a:tc>
                <a:tc>
                  <a:txBody>
                    <a:bodyPr/>
                    <a:lstStyle/>
                    <a:p>
                      <a:pPr rtl="1"/>
                      <a:r>
                        <a:rPr lang="en-US" dirty="0" smtClean="0"/>
                        <a:t>4036</a:t>
                      </a:r>
                      <a:endParaRPr lang="ar-SA" dirty="0"/>
                    </a:p>
                  </a:txBody>
                  <a:tcPr/>
                </a:tc>
                <a:tc>
                  <a:txBody>
                    <a:bodyPr/>
                    <a:lstStyle/>
                    <a:p>
                      <a:pPr rtl="1"/>
                      <a:r>
                        <a:rPr lang="en-US" dirty="0" smtClean="0"/>
                        <a:t>25-</a:t>
                      </a:r>
                      <a:endParaRPr lang="ar-SA" dirty="0"/>
                    </a:p>
                  </a:txBody>
                  <a:tcPr/>
                </a:tc>
              </a:tr>
              <a:tr h="370840">
                <a:tc>
                  <a:txBody>
                    <a:bodyPr/>
                    <a:lstStyle/>
                    <a:p>
                      <a:pPr rtl="1"/>
                      <a:r>
                        <a:rPr lang="en-US" dirty="0" smtClean="0"/>
                        <a:t>482</a:t>
                      </a:r>
                      <a:endParaRPr lang="ar-SA" dirty="0"/>
                    </a:p>
                  </a:txBody>
                  <a:tcPr/>
                </a:tc>
                <a:tc>
                  <a:txBody>
                    <a:bodyPr/>
                    <a:lstStyle/>
                    <a:p>
                      <a:pPr rtl="1"/>
                      <a:r>
                        <a:rPr lang="en-US" dirty="0" smtClean="0"/>
                        <a:t>458</a:t>
                      </a:r>
                      <a:endParaRPr lang="ar-SA" dirty="0"/>
                    </a:p>
                  </a:txBody>
                  <a:tcPr/>
                </a:tc>
                <a:tc>
                  <a:txBody>
                    <a:bodyPr/>
                    <a:lstStyle/>
                    <a:p>
                      <a:pPr rtl="1"/>
                      <a:r>
                        <a:rPr lang="en-US" dirty="0" smtClean="0"/>
                        <a:t>0.15</a:t>
                      </a:r>
                      <a:endParaRPr lang="ar-SA" dirty="0"/>
                    </a:p>
                  </a:txBody>
                  <a:tcPr/>
                </a:tc>
                <a:tc>
                  <a:txBody>
                    <a:bodyPr/>
                    <a:lstStyle/>
                    <a:p>
                      <a:pPr rtl="1"/>
                      <a:r>
                        <a:rPr lang="en-US" dirty="0" smtClean="0"/>
                        <a:t>3297</a:t>
                      </a:r>
                      <a:endParaRPr lang="ar-SA" dirty="0"/>
                    </a:p>
                  </a:txBody>
                  <a:tcPr/>
                </a:tc>
                <a:tc>
                  <a:txBody>
                    <a:bodyPr/>
                    <a:lstStyle/>
                    <a:p>
                      <a:pPr rtl="1"/>
                      <a:r>
                        <a:rPr lang="en-US" dirty="0" smtClean="0"/>
                        <a:t>0.139</a:t>
                      </a:r>
                      <a:endParaRPr lang="ar-SA" dirty="0"/>
                    </a:p>
                  </a:txBody>
                  <a:tcPr/>
                </a:tc>
                <a:tc>
                  <a:txBody>
                    <a:bodyPr/>
                    <a:lstStyle/>
                    <a:p>
                      <a:pPr rtl="1"/>
                      <a:r>
                        <a:rPr lang="en-US" dirty="0" smtClean="0"/>
                        <a:t>3211</a:t>
                      </a:r>
                      <a:endParaRPr lang="ar-SA" dirty="0"/>
                    </a:p>
                  </a:txBody>
                  <a:tcPr/>
                </a:tc>
                <a:tc>
                  <a:txBody>
                    <a:bodyPr/>
                    <a:lstStyle/>
                    <a:p>
                      <a:pPr rtl="1"/>
                      <a:r>
                        <a:rPr lang="en-US" dirty="0" smtClean="0"/>
                        <a:t>30-</a:t>
                      </a:r>
                      <a:endParaRPr lang="ar-SA" dirty="0"/>
                    </a:p>
                  </a:txBody>
                  <a:tcPr/>
                </a:tc>
              </a:tr>
              <a:tr h="370840">
                <a:tc>
                  <a:txBody>
                    <a:bodyPr/>
                    <a:lstStyle/>
                    <a:p>
                      <a:pPr rtl="1"/>
                      <a:r>
                        <a:rPr lang="en-US" dirty="0" smtClean="0"/>
                        <a:t>313</a:t>
                      </a:r>
                      <a:endParaRPr lang="ar-SA" dirty="0"/>
                    </a:p>
                  </a:txBody>
                  <a:tcPr/>
                </a:tc>
                <a:tc>
                  <a:txBody>
                    <a:bodyPr/>
                    <a:lstStyle/>
                    <a:p>
                      <a:pPr rtl="1"/>
                      <a:r>
                        <a:rPr lang="en-US" dirty="0" smtClean="0"/>
                        <a:t>243</a:t>
                      </a:r>
                      <a:endParaRPr lang="ar-SA" dirty="0"/>
                    </a:p>
                  </a:txBody>
                  <a:tcPr/>
                </a:tc>
                <a:tc>
                  <a:txBody>
                    <a:bodyPr/>
                    <a:lstStyle/>
                    <a:p>
                      <a:pPr rtl="1"/>
                      <a:r>
                        <a:rPr lang="en-US" dirty="0" smtClean="0"/>
                        <a:t>0.105</a:t>
                      </a:r>
                      <a:endParaRPr lang="ar-SA" dirty="0"/>
                    </a:p>
                  </a:txBody>
                  <a:tcPr/>
                </a:tc>
                <a:tc>
                  <a:txBody>
                    <a:bodyPr/>
                    <a:lstStyle/>
                    <a:p>
                      <a:pPr rtl="1"/>
                      <a:r>
                        <a:rPr lang="en-US" dirty="0" smtClean="0"/>
                        <a:t>2791</a:t>
                      </a:r>
                      <a:endParaRPr lang="ar-SA" dirty="0"/>
                    </a:p>
                  </a:txBody>
                  <a:tcPr/>
                </a:tc>
                <a:tc>
                  <a:txBody>
                    <a:bodyPr/>
                    <a:lstStyle/>
                    <a:p>
                      <a:pPr rtl="1"/>
                      <a:r>
                        <a:rPr lang="en-US" dirty="0" smtClean="0"/>
                        <a:t>0.087</a:t>
                      </a:r>
                      <a:endParaRPr lang="ar-SA" dirty="0"/>
                    </a:p>
                  </a:txBody>
                  <a:tcPr/>
                </a:tc>
                <a:tc>
                  <a:txBody>
                    <a:bodyPr/>
                    <a:lstStyle/>
                    <a:p>
                      <a:pPr rtl="1"/>
                      <a:r>
                        <a:rPr lang="en-US" dirty="0" smtClean="0"/>
                        <a:t>2985</a:t>
                      </a:r>
                      <a:endParaRPr lang="ar-SA" dirty="0"/>
                    </a:p>
                  </a:txBody>
                  <a:tcPr/>
                </a:tc>
                <a:tc>
                  <a:txBody>
                    <a:bodyPr/>
                    <a:lstStyle/>
                    <a:p>
                      <a:pPr rtl="1"/>
                      <a:r>
                        <a:rPr lang="en-US" dirty="0" smtClean="0"/>
                        <a:t>35-</a:t>
                      </a:r>
                      <a:endParaRPr lang="ar-SA" dirty="0"/>
                    </a:p>
                  </a:txBody>
                  <a:tcPr/>
                </a:tc>
              </a:tr>
              <a:tr h="370840">
                <a:tc>
                  <a:txBody>
                    <a:bodyPr/>
                    <a:lstStyle/>
                    <a:p>
                      <a:pPr rtl="1"/>
                      <a:r>
                        <a:rPr lang="en-US" dirty="0" smtClean="0"/>
                        <a:t>110</a:t>
                      </a:r>
                      <a:endParaRPr lang="ar-SA" dirty="0"/>
                    </a:p>
                  </a:txBody>
                  <a:tcPr/>
                </a:tc>
                <a:tc>
                  <a:txBody>
                    <a:bodyPr/>
                    <a:lstStyle/>
                    <a:p>
                      <a:pPr rtl="1"/>
                      <a:r>
                        <a:rPr lang="en-US" dirty="0" smtClean="0"/>
                        <a:t>63</a:t>
                      </a:r>
                      <a:endParaRPr lang="ar-SA" dirty="0"/>
                    </a:p>
                  </a:txBody>
                  <a:tcPr/>
                </a:tc>
                <a:tc>
                  <a:txBody>
                    <a:bodyPr/>
                    <a:lstStyle/>
                    <a:p>
                      <a:pPr rtl="1"/>
                      <a:r>
                        <a:rPr lang="en-US" dirty="0" smtClean="0"/>
                        <a:t>0.041</a:t>
                      </a:r>
                      <a:endParaRPr lang="ar-SA" dirty="0"/>
                    </a:p>
                  </a:txBody>
                  <a:tcPr/>
                </a:tc>
                <a:tc>
                  <a:txBody>
                    <a:bodyPr/>
                    <a:lstStyle/>
                    <a:p>
                      <a:pPr rtl="1"/>
                      <a:r>
                        <a:rPr lang="en-US" dirty="0" smtClean="0"/>
                        <a:t>2249</a:t>
                      </a:r>
                      <a:endParaRPr lang="ar-SA" dirty="0"/>
                    </a:p>
                  </a:txBody>
                  <a:tcPr/>
                </a:tc>
                <a:tc>
                  <a:txBody>
                    <a:bodyPr/>
                    <a:lstStyle/>
                    <a:p>
                      <a:pPr rtl="1"/>
                      <a:r>
                        <a:rPr lang="en-US" dirty="0" smtClean="0"/>
                        <a:t>0.028</a:t>
                      </a:r>
                      <a:endParaRPr lang="ar-SA" dirty="0"/>
                    </a:p>
                  </a:txBody>
                  <a:tcPr/>
                </a:tc>
                <a:tc>
                  <a:txBody>
                    <a:bodyPr/>
                    <a:lstStyle/>
                    <a:p>
                      <a:pPr rtl="1"/>
                      <a:r>
                        <a:rPr lang="en-US" dirty="0" smtClean="0"/>
                        <a:t>2670</a:t>
                      </a:r>
                      <a:endParaRPr lang="ar-SA" dirty="0"/>
                    </a:p>
                  </a:txBody>
                  <a:tcPr/>
                </a:tc>
                <a:tc>
                  <a:txBody>
                    <a:bodyPr/>
                    <a:lstStyle/>
                    <a:p>
                      <a:pPr rtl="1"/>
                      <a:r>
                        <a:rPr lang="en-US" dirty="0" smtClean="0"/>
                        <a:t>40</a:t>
                      </a:r>
                      <a:endParaRPr lang="ar-SA" dirty="0"/>
                    </a:p>
                  </a:txBody>
                  <a:tcPr/>
                </a:tc>
              </a:tr>
              <a:tr h="370840">
                <a:tc>
                  <a:txBody>
                    <a:bodyPr/>
                    <a:lstStyle/>
                    <a:p>
                      <a:pPr rtl="1"/>
                      <a:r>
                        <a:rPr lang="en-US" dirty="0" smtClean="0"/>
                        <a:t>11</a:t>
                      </a:r>
                      <a:endParaRPr lang="ar-SA" dirty="0"/>
                    </a:p>
                  </a:txBody>
                  <a:tcPr/>
                </a:tc>
                <a:tc>
                  <a:txBody>
                    <a:bodyPr/>
                    <a:lstStyle/>
                    <a:p>
                      <a:pPr rtl="1"/>
                      <a:r>
                        <a:rPr lang="en-US" dirty="0" smtClean="0"/>
                        <a:t>45</a:t>
                      </a:r>
                      <a:endParaRPr lang="ar-SA" dirty="0"/>
                    </a:p>
                  </a:txBody>
                  <a:tcPr/>
                </a:tc>
                <a:tc>
                  <a:txBody>
                    <a:bodyPr/>
                    <a:lstStyle/>
                    <a:p>
                      <a:pPr rtl="1"/>
                      <a:r>
                        <a:rPr lang="en-US" dirty="0" smtClean="0"/>
                        <a:t>0.004</a:t>
                      </a:r>
                      <a:endParaRPr lang="ar-SA" dirty="0"/>
                    </a:p>
                  </a:txBody>
                  <a:tcPr/>
                </a:tc>
                <a:tc>
                  <a:txBody>
                    <a:bodyPr/>
                    <a:lstStyle/>
                    <a:p>
                      <a:pPr rtl="1"/>
                      <a:r>
                        <a:rPr lang="en-US" dirty="0" smtClean="0"/>
                        <a:t>2970</a:t>
                      </a:r>
                      <a:endParaRPr lang="ar-SA" dirty="0"/>
                    </a:p>
                  </a:txBody>
                  <a:tcPr/>
                </a:tc>
                <a:tc>
                  <a:txBody>
                    <a:bodyPr/>
                    <a:lstStyle/>
                    <a:p>
                      <a:pPr rtl="1"/>
                      <a:r>
                        <a:rPr lang="en-US" dirty="0" smtClean="0"/>
                        <a:t>0.015</a:t>
                      </a:r>
                      <a:endParaRPr lang="ar-SA" dirty="0"/>
                    </a:p>
                  </a:txBody>
                  <a:tcPr/>
                </a:tc>
                <a:tc>
                  <a:txBody>
                    <a:bodyPr/>
                    <a:lstStyle/>
                    <a:p>
                      <a:pPr rtl="1"/>
                      <a:r>
                        <a:rPr lang="en-US" dirty="0" smtClean="0"/>
                        <a:t>2655</a:t>
                      </a:r>
                      <a:endParaRPr lang="ar-SA" dirty="0"/>
                    </a:p>
                  </a:txBody>
                  <a:tcPr/>
                </a:tc>
                <a:tc>
                  <a:txBody>
                    <a:bodyPr/>
                    <a:lstStyle/>
                    <a:p>
                      <a:pPr rtl="1"/>
                      <a:r>
                        <a:rPr lang="en-US" dirty="0" smtClean="0"/>
                        <a:t>45-49</a:t>
                      </a:r>
                      <a:endParaRPr lang="ar-SA" dirty="0"/>
                    </a:p>
                  </a:txBody>
                  <a:tcPr/>
                </a:tc>
              </a:tr>
              <a:tr h="370840">
                <a:tc>
                  <a:txBody>
                    <a:bodyPr/>
                    <a:lstStyle/>
                    <a:p>
                      <a:pPr rtl="1"/>
                      <a:r>
                        <a:rPr lang="en-US" dirty="0" smtClean="0"/>
                        <a:t>2933</a:t>
                      </a:r>
                      <a:endParaRPr lang="ar-SA" dirty="0"/>
                    </a:p>
                  </a:txBody>
                  <a:tcPr/>
                </a:tc>
                <a:tc>
                  <a:txBody>
                    <a:bodyPr/>
                    <a:lstStyle/>
                    <a:p>
                      <a:pPr rtl="1"/>
                      <a:r>
                        <a:rPr lang="en-US" dirty="0" smtClean="0"/>
                        <a:t>2485</a:t>
                      </a:r>
                      <a:endParaRPr lang="ar-SA" dirty="0"/>
                    </a:p>
                  </a:txBody>
                  <a:tcPr/>
                </a:tc>
                <a:tc>
                  <a:txBody>
                    <a:bodyPr/>
                    <a:lstStyle/>
                    <a:p>
                      <a:pPr rtl="1"/>
                      <a:endParaRPr lang="ar-SA" dirty="0"/>
                    </a:p>
                  </a:txBody>
                  <a:tcPr/>
                </a:tc>
                <a:tc>
                  <a:txBody>
                    <a:bodyPr/>
                    <a:lstStyle/>
                    <a:p>
                      <a:pPr rtl="1"/>
                      <a:r>
                        <a:rPr lang="en-US" dirty="0" smtClean="0"/>
                        <a:t>20405</a:t>
                      </a:r>
                      <a:endParaRPr lang="ar-SA" dirty="0"/>
                    </a:p>
                  </a:txBody>
                  <a:tcPr/>
                </a:tc>
                <a:tc>
                  <a:txBody>
                    <a:bodyPr/>
                    <a:lstStyle/>
                    <a:p>
                      <a:pPr rtl="1"/>
                      <a:endParaRPr lang="ar-SA" dirty="0"/>
                    </a:p>
                  </a:txBody>
                  <a:tcPr/>
                </a:tc>
                <a:tc>
                  <a:txBody>
                    <a:bodyPr/>
                    <a:lstStyle/>
                    <a:p>
                      <a:pPr rtl="1"/>
                      <a:endParaRPr lang="ar-SA" dirty="0"/>
                    </a:p>
                  </a:txBody>
                  <a:tcPr/>
                </a:tc>
                <a:tc>
                  <a:txBody>
                    <a:bodyPr/>
                    <a:lstStyle/>
                    <a:p>
                      <a:pPr rtl="1"/>
                      <a:r>
                        <a:rPr lang="en-US" dirty="0" err="1" smtClean="0"/>
                        <a:t>Totol</a:t>
                      </a:r>
                      <a:endParaRPr lang="ar-SA"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4000" dirty="0" smtClean="0"/>
              <a:t>الحل</a:t>
            </a:r>
            <a:endParaRPr lang="ar-SA" sz="4000" dirty="0"/>
          </a:p>
        </p:txBody>
      </p:sp>
      <p:sp>
        <p:nvSpPr>
          <p:cNvPr id="3" name="Content Placeholder 2"/>
          <p:cNvSpPr>
            <a:spLocks noGrp="1"/>
          </p:cNvSpPr>
          <p:nvPr>
            <p:ph idx="1"/>
          </p:nvPr>
        </p:nvSpPr>
        <p:spPr>
          <a:solidFill>
            <a:schemeClr val="accent1">
              <a:lumMod val="20000"/>
              <a:lumOff val="80000"/>
            </a:schemeClr>
          </a:solidFill>
        </p:spPr>
        <p:txBody>
          <a:bodyPr/>
          <a:lstStyle/>
          <a:p>
            <a:r>
              <a:rPr lang="ar-SA" dirty="0" smtClean="0"/>
              <a:t>1- الطريقة المباشرة</a:t>
            </a:r>
          </a:p>
          <a:p>
            <a:pPr algn="l" rtl="0">
              <a:buNone/>
            </a:pPr>
            <a:r>
              <a:rPr lang="en-US" dirty="0" smtClean="0"/>
              <a:t>3675/2933 x1000 =1253 0%</a:t>
            </a:r>
          </a:p>
          <a:p>
            <a:pPr algn="r">
              <a:buNone/>
            </a:pPr>
            <a:r>
              <a:rPr lang="ar-SA" dirty="0" smtClean="0"/>
              <a:t>هناك </a:t>
            </a:r>
            <a:r>
              <a:rPr lang="en-US" dirty="0" smtClean="0"/>
              <a:t>1253</a:t>
            </a:r>
            <a:r>
              <a:rPr lang="ar-SA" dirty="0" smtClean="0"/>
              <a:t>ولادة حية لكل الف من النساء</a:t>
            </a:r>
          </a:p>
          <a:p>
            <a:pPr algn="r">
              <a:buNone/>
            </a:pPr>
            <a:r>
              <a:rPr lang="ar-SA" dirty="0" smtClean="0"/>
              <a:t>2- الطريقة غير المباشرة</a:t>
            </a:r>
            <a:endParaRPr lang="en-US" dirty="0" smtClean="0"/>
          </a:p>
          <a:p>
            <a:pPr algn="l" rtl="0">
              <a:buNone/>
            </a:pPr>
            <a:r>
              <a:rPr lang="en-US" dirty="0" smtClean="0"/>
              <a:t>2485/20405 x1000 =122 0%</a:t>
            </a:r>
          </a:p>
          <a:p>
            <a:pPr>
              <a:buNone/>
            </a:pPr>
            <a:r>
              <a:rPr lang="ar-SA" dirty="0" smtClean="0"/>
              <a:t>هناك </a:t>
            </a:r>
            <a:r>
              <a:rPr lang="en-US" dirty="0" smtClean="0"/>
              <a:t>122</a:t>
            </a:r>
            <a:r>
              <a:rPr lang="ar-SA" dirty="0" smtClean="0"/>
              <a:t> ولادة حية لكل الف من النساء</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1">
              <a:lumMod val="40000"/>
              <a:lumOff val="60000"/>
            </a:schemeClr>
          </a:solidFill>
        </p:spPr>
        <p:txBody>
          <a:bodyPr/>
          <a:lstStyle/>
          <a:p>
            <a:r>
              <a:rPr lang="ar-SA" dirty="0" smtClean="0"/>
              <a:t>المحاضرة الرابعة</a:t>
            </a:r>
            <a:endParaRPr lang="ar-SA" dirty="0"/>
          </a:p>
        </p:txBody>
      </p:sp>
      <p:sp>
        <p:nvSpPr>
          <p:cNvPr id="5" name="Subtitle 4"/>
          <p:cNvSpPr>
            <a:spLocks noGrp="1"/>
          </p:cNvSpPr>
          <p:nvPr>
            <p:ph type="subTitle" idx="1"/>
          </p:nvPr>
        </p:nvSpPr>
        <p:spPr>
          <a:solidFill>
            <a:schemeClr val="accent1">
              <a:lumMod val="20000"/>
              <a:lumOff val="80000"/>
            </a:schemeClr>
          </a:solidFill>
        </p:spPr>
        <p:txBody>
          <a:bodyPr/>
          <a:lstStyle/>
          <a:p>
            <a:r>
              <a:rPr lang="ar-SA" dirty="0" smtClean="0">
                <a:solidFill>
                  <a:schemeClr val="tx1"/>
                </a:solidFill>
              </a:rPr>
              <a:t>حلول امثلة مختلفة حول الفصل</a:t>
            </a:r>
            <a:endParaRPr lang="ar-SA"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ar-SA" sz="3600" dirty="0" smtClean="0"/>
              <a:t>مثال</a:t>
            </a:r>
            <a:endParaRPr lang="ar-SA" sz="3600" dirty="0"/>
          </a:p>
        </p:txBody>
      </p:sp>
      <p:sp>
        <p:nvSpPr>
          <p:cNvPr id="3" name="Content Placeholder 2"/>
          <p:cNvSpPr>
            <a:spLocks noGrp="1"/>
          </p:cNvSpPr>
          <p:nvPr>
            <p:ph idx="1"/>
          </p:nvPr>
        </p:nvSpPr>
        <p:spPr>
          <a:xfrm>
            <a:off x="457200" y="785794"/>
            <a:ext cx="8229600" cy="5340369"/>
          </a:xfrm>
        </p:spPr>
        <p:txBody>
          <a:bodyPr/>
          <a:lstStyle/>
          <a:p>
            <a:pPr>
              <a:buNone/>
            </a:pPr>
            <a:r>
              <a:rPr lang="ar-SA" dirty="0" smtClean="0"/>
              <a:t>البيانات في الجدول التالي اوجد الاتي :</a:t>
            </a:r>
          </a:p>
          <a:p>
            <a:pPr algn="ctr" rtl="0">
              <a:buNone/>
            </a:pPr>
            <a:endParaRPr lang="ar-SA" dirty="0" smtClean="0"/>
          </a:p>
        </p:txBody>
      </p:sp>
      <p:graphicFrame>
        <p:nvGraphicFramePr>
          <p:cNvPr id="4" name="Table 3"/>
          <p:cNvGraphicFramePr>
            <a:graphicFrameLocks noGrp="1"/>
          </p:cNvGraphicFramePr>
          <p:nvPr/>
        </p:nvGraphicFramePr>
        <p:xfrm>
          <a:off x="1524000" y="1397000"/>
          <a:ext cx="6096000" cy="4155440"/>
        </p:xfrm>
        <a:graphic>
          <a:graphicData uri="http://schemas.openxmlformats.org/drawingml/2006/table">
            <a:tbl>
              <a:tblPr rtl="1" firstRow="1" bandRow="1">
                <a:tableStyleId>{5C22544A-7EE6-4342-B048-85BDC9FD1C3A}</a:tableStyleId>
              </a:tblPr>
              <a:tblGrid>
                <a:gridCol w="1016000"/>
                <a:gridCol w="1102866"/>
                <a:gridCol w="929134"/>
                <a:gridCol w="1016000"/>
                <a:gridCol w="1016000"/>
                <a:gridCol w="1016000"/>
              </a:tblGrid>
              <a:tr h="370840">
                <a:tc>
                  <a:txBody>
                    <a:bodyPr/>
                    <a:lstStyle/>
                    <a:p>
                      <a:pPr rtl="1"/>
                      <a:r>
                        <a:rPr lang="en-US" dirty="0" smtClean="0"/>
                        <a:t>(1/2</a:t>
                      </a:r>
                      <a:r>
                        <a:rPr lang="en-US" baseline="0" dirty="0" smtClean="0"/>
                        <a:t> ) x 3  </a:t>
                      </a:r>
                      <a:endParaRPr lang="ar-SA" dirty="0"/>
                    </a:p>
                  </a:txBody>
                  <a:tcPr/>
                </a:tc>
                <a:tc>
                  <a:txBody>
                    <a:bodyPr/>
                    <a:lstStyle/>
                    <a:p>
                      <a:pPr rtl="1"/>
                      <a:r>
                        <a:rPr lang="en-US" dirty="0" smtClean="0"/>
                        <a:t>1/2</a:t>
                      </a:r>
                      <a:endParaRPr lang="ar-SA" dirty="0"/>
                    </a:p>
                  </a:txBody>
                  <a:tcPr/>
                </a:tc>
                <a:tc>
                  <a:txBody>
                    <a:bodyPr/>
                    <a:lstStyle/>
                    <a:p>
                      <a:pPr rtl="1"/>
                      <a:r>
                        <a:rPr lang="ar-SA" dirty="0" smtClean="0"/>
                        <a:t>نسب البقاء</a:t>
                      </a:r>
                    </a:p>
                    <a:p>
                      <a:pPr algn="ctr" rtl="1"/>
                      <a:r>
                        <a:rPr lang="en-US" dirty="0" smtClean="0"/>
                        <a:t>3</a:t>
                      </a:r>
                      <a:endParaRPr lang="ar-SA" dirty="0"/>
                    </a:p>
                  </a:txBody>
                  <a:tcPr/>
                </a:tc>
                <a:tc>
                  <a:txBody>
                    <a:bodyPr/>
                    <a:lstStyle/>
                    <a:p>
                      <a:pPr rtl="1"/>
                      <a:r>
                        <a:rPr lang="ar-SA" dirty="0" smtClean="0"/>
                        <a:t>النساء المتزوجات</a:t>
                      </a:r>
                    </a:p>
                    <a:p>
                      <a:pPr rtl="1"/>
                      <a:r>
                        <a:rPr lang="ar-SA" dirty="0" smtClean="0"/>
                        <a:t>(</a:t>
                      </a:r>
                      <a:r>
                        <a:rPr lang="en-US" baseline="0" dirty="0" smtClean="0"/>
                        <a:t> 0,0,0</a:t>
                      </a:r>
                      <a:r>
                        <a:rPr lang="ar-SA" baseline="0" dirty="0" smtClean="0"/>
                        <a:t>)</a:t>
                      </a:r>
                      <a:endParaRPr lang="en-US" dirty="0" smtClean="0"/>
                    </a:p>
                    <a:p>
                      <a:pPr algn="ctr" rtl="1"/>
                      <a:r>
                        <a:rPr lang="en-US" dirty="0" smtClean="0"/>
                        <a:t>2</a:t>
                      </a:r>
                      <a:endParaRPr lang="ar-SA" dirty="0"/>
                    </a:p>
                  </a:txBody>
                  <a:tcPr/>
                </a:tc>
                <a:tc>
                  <a:txBody>
                    <a:bodyPr/>
                    <a:lstStyle/>
                    <a:p>
                      <a:pPr rtl="1"/>
                      <a:r>
                        <a:rPr lang="ar-SA" dirty="0" smtClean="0"/>
                        <a:t>الولادات</a:t>
                      </a:r>
                    </a:p>
                    <a:p>
                      <a:pPr algn="ctr" rtl="1"/>
                      <a:r>
                        <a:rPr lang="en-US" dirty="0" smtClean="0"/>
                        <a:t>1</a:t>
                      </a:r>
                      <a:endParaRPr lang="ar-SA" dirty="0"/>
                    </a:p>
                  </a:txBody>
                  <a:tcPr/>
                </a:tc>
                <a:tc>
                  <a:txBody>
                    <a:bodyPr/>
                    <a:lstStyle/>
                    <a:p>
                      <a:pPr rtl="1"/>
                      <a:r>
                        <a:rPr lang="ar-SA" dirty="0" smtClean="0"/>
                        <a:t>الاعمار</a:t>
                      </a:r>
                      <a:endParaRPr lang="ar-SA" dirty="0"/>
                    </a:p>
                  </a:txBody>
                  <a:tcPr/>
                </a:tc>
              </a:tr>
              <a:tr h="370840">
                <a:tc>
                  <a:txBody>
                    <a:bodyPr/>
                    <a:lstStyle/>
                    <a:p>
                      <a:pPr rtl="1"/>
                      <a:r>
                        <a:rPr lang="en-US" dirty="0" smtClean="0"/>
                        <a:t>0.11067</a:t>
                      </a:r>
                      <a:endParaRPr lang="ar-SA" dirty="0"/>
                    </a:p>
                  </a:txBody>
                  <a:tcPr/>
                </a:tc>
                <a:tc>
                  <a:txBody>
                    <a:bodyPr/>
                    <a:lstStyle/>
                    <a:p>
                      <a:pPr rtl="1"/>
                      <a:r>
                        <a:rPr lang="en-US" dirty="0" smtClean="0"/>
                        <a:t>0.14009</a:t>
                      </a:r>
                      <a:endParaRPr lang="ar-SA" dirty="0"/>
                    </a:p>
                  </a:txBody>
                  <a:tcPr/>
                </a:tc>
                <a:tc>
                  <a:txBody>
                    <a:bodyPr/>
                    <a:lstStyle/>
                    <a:p>
                      <a:pPr rtl="1"/>
                      <a:r>
                        <a:rPr lang="en-US" dirty="0" smtClean="0"/>
                        <a:t>0.79</a:t>
                      </a:r>
                      <a:endParaRPr lang="ar-SA" dirty="0"/>
                    </a:p>
                  </a:txBody>
                  <a:tcPr/>
                </a:tc>
                <a:tc>
                  <a:txBody>
                    <a:bodyPr/>
                    <a:lstStyle/>
                    <a:p>
                      <a:pPr rtl="1"/>
                      <a:r>
                        <a:rPr lang="en-US" dirty="0" smtClean="0"/>
                        <a:t>105</a:t>
                      </a:r>
                      <a:endParaRPr lang="ar-SA" dirty="0"/>
                    </a:p>
                  </a:txBody>
                  <a:tcPr/>
                </a:tc>
                <a:tc>
                  <a:txBody>
                    <a:bodyPr/>
                    <a:lstStyle/>
                    <a:p>
                      <a:pPr rtl="1"/>
                      <a:r>
                        <a:rPr lang="en-US" dirty="0" smtClean="0"/>
                        <a:t>1471</a:t>
                      </a:r>
                      <a:endParaRPr lang="ar-SA" dirty="0"/>
                    </a:p>
                  </a:txBody>
                  <a:tcPr/>
                </a:tc>
                <a:tc>
                  <a:txBody>
                    <a:bodyPr/>
                    <a:lstStyle/>
                    <a:p>
                      <a:pPr rtl="1"/>
                      <a:r>
                        <a:rPr lang="en-US" dirty="0" smtClean="0"/>
                        <a:t>15-</a:t>
                      </a:r>
                      <a:endParaRPr lang="ar-SA" dirty="0"/>
                    </a:p>
                  </a:txBody>
                  <a:tcPr/>
                </a:tc>
              </a:tr>
              <a:tr h="370840">
                <a:tc>
                  <a:txBody>
                    <a:bodyPr/>
                    <a:lstStyle/>
                    <a:p>
                      <a:pPr rtl="1"/>
                      <a:r>
                        <a:rPr lang="en-US" dirty="0" smtClean="0"/>
                        <a:t>0.12293</a:t>
                      </a:r>
                      <a:endParaRPr lang="ar-SA" dirty="0"/>
                    </a:p>
                  </a:txBody>
                  <a:tcPr/>
                </a:tc>
                <a:tc>
                  <a:txBody>
                    <a:bodyPr/>
                    <a:lstStyle/>
                    <a:p>
                      <a:pPr rtl="1"/>
                      <a:r>
                        <a:rPr lang="en-US" dirty="0" smtClean="0"/>
                        <a:t>0.16613</a:t>
                      </a:r>
                      <a:endParaRPr lang="ar-SA" dirty="0"/>
                    </a:p>
                  </a:txBody>
                  <a:tcPr/>
                </a:tc>
                <a:tc>
                  <a:txBody>
                    <a:bodyPr/>
                    <a:lstStyle/>
                    <a:p>
                      <a:pPr rtl="1"/>
                      <a:r>
                        <a:rPr lang="en-US" dirty="0" smtClean="0"/>
                        <a:t>0.74</a:t>
                      </a:r>
                      <a:endParaRPr lang="ar-SA" dirty="0"/>
                    </a:p>
                  </a:txBody>
                  <a:tcPr/>
                </a:tc>
                <a:tc>
                  <a:txBody>
                    <a:bodyPr/>
                    <a:lstStyle/>
                    <a:p>
                      <a:pPr rtl="1"/>
                      <a:r>
                        <a:rPr lang="en-US" dirty="0" smtClean="0"/>
                        <a:t>98</a:t>
                      </a:r>
                      <a:endParaRPr lang="ar-SA" dirty="0"/>
                    </a:p>
                  </a:txBody>
                  <a:tcPr/>
                </a:tc>
                <a:tc>
                  <a:txBody>
                    <a:bodyPr/>
                    <a:lstStyle/>
                    <a:p>
                      <a:pPr rtl="1"/>
                      <a:r>
                        <a:rPr lang="en-US" dirty="0" smtClean="0"/>
                        <a:t>16281</a:t>
                      </a:r>
                      <a:endParaRPr lang="ar-SA" dirty="0"/>
                    </a:p>
                  </a:txBody>
                  <a:tcPr/>
                </a:tc>
                <a:tc>
                  <a:txBody>
                    <a:bodyPr/>
                    <a:lstStyle/>
                    <a:p>
                      <a:pPr rtl="1"/>
                      <a:r>
                        <a:rPr lang="en-US" dirty="0" smtClean="0"/>
                        <a:t>20-</a:t>
                      </a:r>
                      <a:endParaRPr lang="ar-SA" dirty="0"/>
                    </a:p>
                  </a:txBody>
                  <a:tcPr/>
                </a:tc>
              </a:tr>
              <a:tr h="370840">
                <a:tc>
                  <a:txBody>
                    <a:bodyPr/>
                    <a:lstStyle/>
                    <a:p>
                      <a:pPr rtl="1"/>
                      <a:r>
                        <a:rPr lang="en-US" dirty="0" smtClean="0"/>
                        <a:t>0.17247</a:t>
                      </a:r>
                      <a:endParaRPr lang="ar-SA" dirty="0"/>
                    </a:p>
                  </a:txBody>
                  <a:tcPr/>
                </a:tc>
                <a:tc>
                  <a:txBody>
                    <a:bodyPr/>
                    <a:lstStyle/>
                    <a:p>
                      <a:pPr rtl="1"/>
                      <a:r>
                        <a:rPr lang="en-US" dirty="0" smtClean="0"/>
                        <a:t>0.254</a:t>
                      </a:r>
                      <a:endParaRPr lang="ar-SA" dirty="0"/>
                    </a:p>
                  </a:txBody>
                  <a:tcPr/>
                </a:tc>
                <a:tc>
                  <a:txBody>
                    <a:bodyPr/>
                    <a:lstStyle/>
                    <a:p>
                      <a:pPr rtl="1"/>
                      <a:r>
                        <a:rPr lang="en-US" dirty="0" smtClean="0"/>
                        <a:t>0.68</a:t>
                      </a:r>
                      <a:endParaRPr lang="ar-SA" dirty="0"/>
                    </a:p>
                  </a:txBody>
                  <a:tcPr/>
                </a:tc>
                <a:tc>
                  <a:txBody>
                    <a:bodyPr/>
                    <a:lstStyle/>
                    <a:p>
                      <a:pPr rtl="1"/>
                      <a:r>
                        <a:rPr lang="en-US" dirty="0" smtClean="0"/>
                        <a:t>83</a:t>
                      </a:r>
                      <a:endParaRPr lang="ar-SA" dirty="0"/>
                    </a:p>
                  </a:txBody>
                  <a:tcPr/>
                </a:tc>
                <a:tc>
                  <a:txBody>
                    <a:bodyPr/>
                    <a:lstStyle/>
                    <a:p>
                      <a:pPr rtl="1"/>
                      <a:r>
                        <a:rPr lang="en-US" dirty="0" smtClean="0"/>
                        <a:t>21052</a:t>
                      </a:r>
                      <a:endParaRPr lang="ar-SA" dirty="0"/>
                    </a:p>
                  </a:txBody>
                  <a:tcPr/>
                </a:tc>
                <a:tc>
                  <a:txBody>
                    <a:bodyPr/>
                    <a:lstStyle/>
                    <a:p>
                      <a:pPr rtl="1"/>
                      <a:r>
                        <a:rPr lang="en-US" dirty="0" smtClean="0"/>
                        <a:t>25-</a:t>
                      </a:r>
                      <a:endParaRPr lang="ar-SA" dirty="0"/>
                    </a:p>
                  </a:txBody>
                  <a:tcPr/>
                </a:tc>
              </a:tr>
              <a:tr h="370840">
                <a:tc>
                  <a:txBody>
                    <a:bodyPr/>
                    <a:lstStyle/>
                    <a:p>
                      <a:pPr rtl="1"/>
                      <a:r>
                        <a:rPr lang="en-US" dirty="0" smtClean="0"/>
                        <a:t>0.12052</a:t>
                      </a:r>
                      <a:endParaRPr lang="ar-SA" dirty="0"/>
                    </a:p>
                  </a:txBody>
                  <a:tcPr/>
                </a:tc>
                <a:tc>
                  <a:txBody>
                    <a:bodyPr/>
                    <a:lstStyle/>
                    <a:p>
                      <a:pPr rtl="1"/>
                      <a:r>
                        <a:rPr lang="en-US" dirty="0" smtClean="0"/>
                        <a:t>0.1914</a:t>
                      </a:r>
                      <a:endParaRPr lang="ar-SA" dirty="0"/>
                    </a:p>
                  </a:txBody>
                  <a:tcPr/>
                </a:tc>
                <a:tc>
                  <a:txBody>
                    <a:bodyPr/>
                    <a:lstStyle/>
                    <a:p>
                      <a:pPr rtl="1"/>
                      <a:r>
                        <a:rPr lang="en-US" dirty="0" smtClean="0"/>
                        <a:t>0.63</a:t>
                      </a:r>
                      <a:endParaRPr lang="ar-SA" dirty="0"/>
                    </a:p>
                  </a:txBody>
                  <a:tcPr/>
                </a:tc>
                <a:tc>
                  <a:txBody>
                    <a:bodyPr/>
                    <a:lstStyle/>
                    <a:p>
                      <a:pPr rtl="1"/>
                      <a:r>
                        <a:rPr lang="en-US" dirty="0" smtClean="0"/>
                        <a:t>70</a:t>
                      </a:r>
                      <a:endParaRPr lang="ar-SA" dirty="0"/>
                    </a:p>
                  </a:txBody>
                  <a:tcPr/>
                </a:tc>
                <a:tc>
                  <a:txBody>
                    <a:bodyPr/>
                    <a:lstStyle/>
                    <a:p>
                      <a:pPr rtl="1"/>
                      <a:r>
                        <a:rPr lang="en-US" dirty="0" smtClean="0"/>
                        <a:t>13398</a:t>
                      </a:r>
                      <a:endParaRPr lang="ar-SA" dirty="0"/>
                    </a:p>
                  </a:txBody>
                  <a:tcPr/>
                </a:tc>
                <a:tc>
                  <a:txBody>
                    <a:bodyPr/>
                    <a:lstStyle/>
                    <a:p>
                      <a:pPr rtl="1"/>
                      <a:r>
                        <a:rPr lang="en-US" dirty="0" smtClean="0"/>
                        <a:t>30-</a:t>
                      </a:r>
                      <a:endParaRPr lang="ar-SA" dirty="0"/>
                    </a:p>
                  </a:txBody>
                  <a:tcPr/>
                </a:tc>
              </a:tr>
              <a:tr h="370840">
                <a:tc>
                  <a:txBody>
                    <a:bodyPr/>
                    <a:lstStyle/>
                    <a:p>
                      <a:pPr rtl="1"/>
                      <a:r>
                        <a:rPr lang="en-US" dirty="0" smtClean="0"/>
                        <a:t>0.06691</a:t>
                      </a:r>
                      <a:endParaRPr lang="ar-SA" dirty="0"/>
                    </a:p>
                  </a:txBody>
                  <a:tcPr/>
                </a:tc>
                <a:tc>
                  <a:txBody>
                    <a:bodyPr/>
                    <a:lstStyle/>
                    <a:p>
                      <a:pPr rtl="1"/>
                      <a:r>
                        <a:rPr lang="en-US" dirty="0" smtClean="0"/>
                        <a:t>0.11152</a:t>
                      </a:r>
                      <a:endParaRPr lang="ar-SA" dirty="0"/>
                    </a:p>
                  </a:txBody>
                  <a:tcPr/>
                </a:tc>
                <a:tc>
                  <a:txBody>
                    <a:bodyPr/>
                    <a:lstStyle/>
                    <a:p>
                      <a:pPr rtl="1"/>
                      <a:r>
                        <a:rPr lang="en-US" dirty="0" smtClean="0"/>
                        <a:t>0.6</a:t>
                      </a:r>
                      <a:endParaRPr lang="ar-SA" dirty="0"/>
                    </a:p>
                  </a:txBody>
                  <a:tcPr/>
                </a:tc>
                <a:tc>
                  <a:txBody>
                    <a:bodyPr/>
                    <a:lstStyle/>
                    <a:p>
                      <a:pPr rtl="1"/>
                      <a:r>
                        <a:rPr lang="en-US" dirty="0" smtClean="0"/>
                        <a:t>68</a:t>
                      </a:r>
                      <a:endParaRPr lang="ar-SA" dirty="0"/>
                    </a:p>
                  </a:txBody>
                  <a:tcPr/>
                </a:tc>
                <a:tc>
                  <a:txBody>
                    <a:bodyPr/>
                    <a:lstStyle/>
                    <a:p>
                      <a:pPr rtl="1"/>
                      <a:r>
                        <a:rPr lang="en-US" dirty="0" smtClean="0"/>
                        <a:t>7584</a:t>
                      </a:r>
                      <a:endParaRPr lang="ar-SA" dirty="0"/>
                    </a:p>
                  </a:txBody>
                  <a:tcPr/>
                </a:tc>
                <a:tc>
                  <a:txBody>
                    <a:bodyPr/>
                    <a:lstStyle/>
                    <a:p>
                      <a:pPr rtl="1"/>
                      <a:r>
                        <a:rPr lang="en-US" dirty="0" smtClean="0"/>
                        <a:t>35-</a:t>
                      </a:r>
                      <a:endParaRPr lang="ar-SA" dirty="0"/>
                    </a:p>
                  </a:txBody>
                  <a:tcPr/>
                </a:tc>
              </a:tr>
              <a:tr h="370840">
                <a:tc>
                  <a:txBody>
                    <a:bodyPr/>
                    <a:lstStyle/>
                    <a:p>
                      <a:pPr rtl="1"/>
                      <a:r>
                        <a:rPr lang="en-US" dirty="0" smtClean="0"/>
                        <a:t>0.02125</a:t>
                      </a:r>
                      <a:endParaRPr lang="ar-SA" dirty="0"/>
                    </a:p>
                  </a:txBody>
                  <a:tcPr/>
                </a:tc>
                <a:tc>
                  <a:txBody>
                    <a:bodyPr/>
                    <a:lstStyle/>
                    <a:p>
                      <a:pPr rtl="1"/>
                      <a:r>
                        <a:rPr lang="en-US" dirty="0" smtClean="0"/>
                        <a:t>0.03863</a:t>
                      </a:r>
                      <a:endParaRPr lang="ar-SA" dirty="0"/>
                    </a:p>
                  </a:txBody>
                  <a:tcPr/>
                </a:tc>
                <a:tc>
                  <a:txBody>
                    <a:bodyPr/>
                    <a:lstStyle/>
                    <a:p>
                      <a:pPr rtl="1"/>
                      <a:r>
                        <a:rPr lang="en-US" dirty="0" smtClean="0"/>
                        <a:t>0.55</a:t>
                      </a:r>
                      <a:endParaRPr lang="ar-SA" dirty="0"/>
                    </a:p>
                  </a:txBody>
                  <a:tcPr/>
                </a:tc>
                <a:tc>
                  <a:txBody>
                    <a:bodyPr/>
                    <a:lstStyle/>
                    <a:p>
                      <a:pPr rtl="1"/>
                      <a:r>
                        <a:rPr lang="en-US" dirty="0" smtClean="0"/>
                        <a:t>58</a:t>
                      </a:r>
                      <a:endParaRPr lang="ar-SA" dirty="0"/>
                    </a:p>
                  </a:txBody>
                  <a:tcPr/>
                </a:tc>
                <a:tc>
                  <a:txBody>
                    <a:bodyPr/>
                    <a:lstStyle/>
                    <a:p>
                      <a:pPr rtl="1"/>
                      <a:r>
                        <a:rPr lang="en-US" dirty="0" smtClean="0"/>
                        <a:t>2241</a:t>
                      </a:r>
                      <a:endParaRPr lang="ar-SA" dirty="0"/>
                    </a:p>
                  </a:txBody>
                  <a:tcPr/>
                </a:tc>
                <a:tc>
                  <a:txBody>
                    <a:bodyPr/>
                    <a:lstStyle/>
                    <a:p>
                      <a:pPr rtl="1"/>
                      <a:r>
                        <a:rPr lang="en-US" dirty="0" smtClean="0"/>
                        <a:t>40</a:t>
                      </a:r>
                      <a:endParaRPr lang="ar-SA" dirty="0"/>
                    </a:p>
                  </a:txBody>
                  <a:tcPr/>
                </a:tc>
              </a:tr>
              <a:tr h="370840">
                <a:tc>
                  <a:txBody>
                    <a:bodyPr/>
                    <a:lstStyle/>
                    <a:p>
                      <a:pPr rtl="1"/>
                      <a:r>
                        <a:rPr lang="en-US" dirty="0" smtClean="0"/>
                        <a:t>0.00125</a:t>
                      </a:r>
                      <a:endParaRPr lang="ar-SA" dirty="0"/>
                    </a:p>
                  </a:txBody>
                  <a:tcPr/>
                </a:tc>
                <a:tc>
                  <a:txBody>
                    <a:bodyPr/>
                    <a:lstStyle/>
                    <a:p>
                      <a:pPr rtl="1"/>
                      <a:r>
                        <a:rPr lang="en-US" dirty="0" smtClean="0"/>
                        <a:t>0.00250</a:t>
                      </a:r>
                      <a:endParaRPr lang="ar-SA" dirty="0"/>
                    </a:p>
                  </a:txBody>
                  <a:tcPr/>
                </a:tc>
                <a:tc>
                  <a:txBody>
                    <a:bodyPr/>
                    <a:lstStyle/>
                    <a:p>
                      <a:pPr rtl="1"/>
                      <a:r>
                        <a:rPr lang="en-US" dirty="0" smtClean="0"/>
                        <a:t>0.50</a:t>
                      </a:r>
                      <a:endParaRPr lang="ar-SA" dirty="0"/>
                    </a:p>
                  </a:txBody>
                  <a:tcPr/>
                </a:tc>
                <a:tc>
                  <a:txBody>
                    <a:bodyPr/>
                    <a:lstStyle/>
                    <a:p>
                      <a:pPr rtl="1"/>
                      <a:r>
                        <a:rPr lang="en-US" dirty="0" smtClean="0"/>
                        <a:t>50</a:t>
                      </a:r>
                      <a:endParaRPr lang="ar-SA" dirty="0"/>
                    </a:p>
                  </a:txBody>
                  <a:tcPr/>
                </a:tc>
                <a:tc>
                  <a:txBody>
                    <a:bodyPr/>
                    <a:lstStyle/>
                    <a:p>
                      <a:pPr rtl="1"/>
                      <a:r>
                        <a:rPr lang="en-US" dirty="0" smtClean="0"/>
                        <a:t>125</a:t>
                      </a:r>
                      <a:endParaRPr lang="ar-SA" dirty="0"/>
                    </a:p>
                  </a:txBody>
                  <a:tcPr/>
                </a:tc>
                <a:tc>
                  <a:txBody>
                    <a:bodyPr/>
                    <a:lstStyle/>
                    <a:p>
                      <a:pPr rtl="1"/>
                      <a:r>
                        <a:rPr lang="en-US" dirty="0" smtClean="0"/>
                        <a:t>45-49</a:t>
                      </a:r>
                      <a:endParaRPr lang="ar-SA" dirty="0"/>
                    </a:p>
                  </a:txBody>
                  <a:tcPr/>
                </a:tc>
              </a:tr>
              <a:tr h="370840">
                <a:tc>
                  <a:txBody>
                    <a:bodyPr/>
                    <a:lstStyle/>
                    <a:p>
                      <a:pPr rtl="1"/>
                      <a:r>
                        <a:rPr lang="en-US" dirty="0" smtClean="0"/>
                        <a:t>0.54917</a:t>
                      </a:r>
                      <a:endParaRPr lang="ar-SA" dirty="0"/>
                    </a:p>
                  </a:txBody>
                  <a:tcPr/>
                </a:tc>
                <a:tc>
                  <a:txBody>
                    <a:bodyPr/>
                    <a:lstStyle/>
                    <a:p>
                      <a:pPr rtl="1"/>
                      <a:r>
                        <a:rPr lang="en-US" dirty="0" smtClean="0"/>
                        <a:t>0.777848</a:t>
                      </a:r>
                      <a:endParaRPr lang="ar-SA" dirty="0"/>
                    </a:p>
                  </a:txBody>
                  <a:tcPr/>
                </a:tc>
                <a:tc>
                  <a:txBody>
                    <a:bodyPr/>
                    <a:lstStyle/>
                    <a:p>
                      <a:pPr rtl="1"/>
                      <a:endParaRPr lang="ar-SA" dirty="0"/>
                    </a:p>
                  </a:txBody>
                  <a:tcPr/>
                </a:tc>
                <a:tc>
                  <a:txBody>
                    <a:bodyPr/>
                    <a:lstStyle/>
                    <a:p>
                      <a:pPr rtl="1"/>
                      <a:r>
                        <a:rPr lang="en-US" dirty="0" smtClean="0"/>
                        <a:t>532</a:t>
                      </a:r>
                      <a:endParaRPr lang="ar-SA" dirty="0"/>
                    </a:p>
                  </a:txBody>
                  <a:tcPr/>
                </a:tc>
                <a:tc>
                  <a:txBody>
                    <a:bodyPr/>
                    <a:lstStyle/>
                    <a:p>
                      <a:pPr rtl="1"/>
                      <a:r>
                        <a:rPr lang="en-US" dirty="0" smtClean="0"/>
                        <a:t>62152</a:t>
                      </a:r>
                      <a:endParaRPr lang="ar-SA" dirty="0"/>
                    </a:p>
                  </a:txBody>
                  <a:tcPr/>
                </a:tc>
                <a:tc>
                  <a:txBody>
                    <a:bodyPr/>
                    <a:lstStyle/>
                    <a:p>
                      <a:pPr rtl="1"/>
                      <a:endParaRPr lang="ar-SA"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a:solidFill>
            <a:schemeClr val="accent1">
              <a:lumMod val="40000"/>
              <a:lumOff val="60000"/>
            </a:schemeClr>
          </a:solidFill>
        </p:spPr>
        <p:txBody>
          <a:bodyPr>
            <a:normAutofit/>
          </a:bodyPr>
          <a:lstStyle/>
          <a:p>
            <a:r>
              <a:rPr lang="ar-SA" sz="3600" dirty="0" smtClean="0"/>
              <a:t>الحل</a:t>
            </a:r>
            <a:endParaRPr lang="ar-SA" sz="3600" dirty="0"/>
          </a:p>
        </p:txBody>
      </p:sp>
      <p:sp>
        <p:nvSpPr>
          <p:cNvPr id="3" name="Content Placeholder 2"/>
          <p:cNvSpPr>
            <a:spLocks noGrp="1"/>
          </p:cNvSpPr>
          <p:nvPr>
            <p:ph idx="1"/>
          </p:nvPr>
        </p:nvSpPr>
        <p:spPr>
          <a:xfrm>
            <a:off x="457200" y="1000108"/>
            <a:ext cx="8229600" cy="5126055"/>
          </a:xfrm>
          <a:solidFill>
            <a:schemeClr val="accent1">
              <a:lumMod val="20000"/>
              <a:lumOff val="80000"/>
            </a:schemeClr>
          </a:solidFill>
        </p:spPr>
        <p:txBody>
          <a:bodyPr>
            <a:normAutofit/>
          </a:bodyPr>
          <a:lstStyle/>
          <a:p>
            <a:pPr>
              <a:buNone/>
            </a:pPr>
            <a:r>
              <a:rPr lang="ar-SA" dirty="0" smtClean="0"/>
              <a:t>1- معدل الخصوبة العام للمتزوجات</a:t>
            </a:r>
          </a:p>
          <a:p>
            <a:pPr algn="l" rtl="0">
              <a:buNone/>
            </a:pPr>
            <a:r>
              <a:rPr lang="en-US" dirty="0" smtClean="0"/>
              <a:t>62152/532000 x1000 = 117 </a:t>
            </a:r>
            <a:r>
              <a:rPr lang="en-US" sz="1800" dirty="0" smtClean="0"/>
              <a:t>0</a:t>
            </a:r>
            <a:r>
              <a:rPr lang="en-US" dirty="0" smtClean="0"/>
              <a:t>%</a:t>
            </a:r>
          </a:p>
          <a:p>
            <a:pPr rtl="0">
              <a:buNone/>
            </a:pPr>
            <a:r>
              <a:rPr lang="ar-SA" dirty="0" smtClean="0"/>
              <a:t>لكل الف من النساء المتزوجات </a:t>
            </a:r>
            <a:r>
              <a:rPr lang="en-US" dirty="0" smtClean="0"/>
              <a:t>117 </a:t>
            </a:r>
            <a:endParaRPr lang="en-US" dirty="0" smtClean="0"/>
          </a:p>
          <a:p>
            <a:pPr algn="r">
              <a:buNone/>
            </a:pPr>
            <a:r>
              <a:rPr lang="ar-SA" dirty="0" smtClean="0"/>
              <a:t>2- المعدلات العمرية للمتزوجات </a:t>
            </a:r>
            <a:endParaRPr lang="en-US" dirty="0" smtClean="0"/>
          </a:p>
          <a:p>
            <a:pPr algn="l" rtl="0">
              <a:buNone/>
            </a:pPr>
            <a:r>
              <a:rPr lang="en-US" dirty="0" err="1" smtClean="0"/>
              <a:t>Bx</a:t>
            </a:r>
            <a:r>
              <a:rPr lang="en-US" dirty="0" smtClean="0"/>
              <a:t> /</a:t>
            </a:r>
            <a:r>
              <a:rPr lang="en-US" dirty="0" err="1" smtClean="0"/>
              <a:t>Wx,m</a:t>
            </a:r>
            <a:r>
              <a:rPr lang="en-US" dirty="0" smtClean="0"/>
              <a:t> </a:t>
            </a:r>
          </a:p>
          <a:p>
            <a:pPr algn="r">
              <a:buNone/>
            </a:pPr>
            <a:r>
              <a:rPr lang="ar-SA" dirty="0" smtClean="0"/>
              <a:t>3-معدل الخصوبة الكلي</a:t>
            </a:r>
            <a:endParaRPr lang="en-US" dirty="0" smtClean="0"/>
          </a:p>
          <a:p>
            <a:pPr algn="l" rtl="0">
              <a:buNone/>
            </a:pPr>
            <a:r>
              <a:rPr lang="en-US" dirty="0" smtClean="0"/>
              <a:t>5X 0.7778481 X1000 = 4 </a:t>
            </a:r>
            <a:r>
              <a:rPr lang="en-US" sz="2000" dirty="0" smtClean="0"/>
              <a:t>0</a:t>
            </a:r>
            <a:r>
              <a:rPr lang="en-US" dirty="0" smtClean="0"/>
              <a:t>%</a:t>
            </a:r>
          </a:p>
          <a:p>
            <a:pPr rtl="0">
              <a:buNone/>
            </a:pPr>
            <a:r>
              <a:rPr lang="en-US" dirty="0" smtClean="0"/>
              <a:t> </a:t>
            </a:r>
            <a:r>
              <a:rPr lang="ar-SA" dirty="0" smtClean="0"/>
              <a:t> حالات ولادة حية لكل الف من النساء المتزوجات</a:t>
            </a:r>
            <a:r>
              <a:rPr lang="en-US" dirty="0" smtClean="0"/>
              <a:t>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endParaRPr lang="ar-SA" dirty="0"/>
          </a:p>
        </p:txBody>
      </p:sp>
      <p:sp>
        <p:nvSpPr>
          <p:cNvPr id="3" name="Content Placeholder 2"/>
          <p:cNvSpPr>
            <a:spLocks noGrp="1"/>
          </p:cNvSpPr>
          <p:nvPr>
            <p:ph idx="1"/>
          </p:nvPr>
        </p:nvSpPr>
        <p:spPr>
          <a:xfrm>
            <a:off x="457200" y="785794"/>
            <a:ext cx="8229600" cy="5340369"/>
          </a:xfrm>
          <a:solidFill>
            <a:schemeClr val="accent1">
              <a:lumMod val="20000"/>
              <a:lumOff val="80000"/>
            </a:schemeClr>
          </a:solidFill>
        </p:spPr>
        <p:txBody>
          <a:bodyPr/>
          <a:lstStyle/>
          <a:p>
            <a:pPr algn="r">
              <a:buNone/>
            </a:pPr>
            <a:r>
              <a:rPr lang="ar-SA" dirty="0" smtClean="0"/>
              <a:t>4- معدل التوالد الصافي </a:t>
            </a:r>
            <a:endParaRPr lang="en-US" dirty="0" smtClean="0"/>
          </a:p>
          <a:p>
            <a:pPr algn="l" rtl="0">
              <a:buNone/>
            </a:pPr>
            <a:r>
              <a:rPr lang="en-US" dirty="0" smtClean="0"/>
              <a:t> </a:t>
            </a:r>
            <a:r>
              <a:rPr lang="en-US" dirty="0" smtClean="0"/>
              <a:t>5X 0.54917 X 1000 = 2746 </a:t>
            </a:r>
            <a:r>
              <a:rPr lang="en-US" sz="1800" dirty="0" smtClean="0"/>
              <a:t>0</a:t>
            </a:r>
            <a:r>
              <a:rPr lang="en-US" dirty="0" smtClean="0"/>
              <a:t>%</a:t>
            </a:r>
          </a:p>
          <a:p>
            <a:pPr rtl="0">
              <a:buNone/>
            </a:pPr>
            <a:r>
              <a:rPr lang="en-US" dirty="0" smtClean="0"/>
              <a:t> </a:t>
            </a:r>
            <a:r>
              <a:rPr lang="ar-SA" dirty="0" smtClean="0"/>
              <a:t> حالة ولادة لكل الف من النساء</a:t>
            </a:r>
            <a:r>
              <a:rPr lang="en-US" dirty="0" smtClean="0"/>
              <a:t>2746</a:t>
            </a:r>
          </a:p>
          <a:p>
            <a:pPr algn="l" rtl="0">
              <a:buNone/>
            </a:pPr>
            <a:r>
              <a:rPr lang="en-US" dirty="0" smtClean="0"/>
              <a:t>5 X 0.54917 = 3 </a:t>
            </a:r>
          </a:p>
          <a:p>
            <a:pPr>
              <a:buNone/>
            </a:pPr>
            <a:r>
              <a:rPr lang="ar-SA" dirty="0" smtClean="0"/>
              <a:t>نوع المجتمع السائد ان نسبة الانوثة سوف تزداد مستفبلا وذللك لان المقياس اكبر من الواحد الصحيح</a:t>
            </a:r>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a:solidFill>
            <a:schemeClr val="accent1">
              <a:lumMod val="40000"/>
              <a:lumOff val="60000"/>
            </a:schemeClr>
          </a:solidFill>
        </p:spPr>
        <p:txBody>
          <a:bodyPr>
            <a:normAutofit fontScale="90000"/>
          </a:bodyPr>
          <a:lstStyle/>
          <a:p>
            <a:r>
              <a:rPr lang="ar-SA" dirty="0" smtClean="0"/>
              <a:t>مثال</a:t>
            </a:r>
            <a:endParaRPr lang="ar-SA" dirty="0"/>
          </a:p>
        </p:txBody>
      </p:sp>
      <p:sp>
        <p:nvSpPr>
          <p:cNvPr id="3" name="Content Placeholder 2"/>
          <p:cNvSpPr>
            <a:spLocks noGrp="1"/>
          </p:cNvSpPr>
          <p:nvPr>
            <p:ph idx="1"/>
          </p:nvPr>
        </p:nvSpPr>
        <p:spPr>
          <a:xfrm>
            <a:off x="457200" y="928670"/>
            <a:ext cx="8229600" cy="5197493"/>
          </a:xfrm>
          <a:solidFill>
            <a:schemeClr val="accent1">
              <a:lumMod val="20000"/>
              <a:lumOff val="80000"/>
            </a:schemeClr>
          </a:solidFill>
        </p:spPr>
        <p:txBody>
          <a:bodyPr/>
          <a:lstStyle/>
          <a:p>
            <a:pPr>
              <a:buNone/>
            </a:pPr>
            <a:r>
              <a:rPr lang="ar-SA" dirty="0" smtClean="0"/>
              <a:t>من الجدول التالي اوجد المؤشرات الخاصة بالخصوبة </a:t>
            </a:r>
          </a:p>
          <a:p>
            <a:pPr algn="ctr">
              <a:buNone/>
            </a:pPr>
            <a:endParaRPr lang="ar-SA" sz="2400" dirty="0"/>
          </a:p>
        </p:txBody>
      </p:sp>
      <p:graphicFrame>
        <p:nvGraphicFramePr>
          <p:cNvPr id="4" name="Table 3"/>
          <p:cNvGraphicFramePr>
            <a:graphicFrameLocks noGrp="1"/>
          </p:cNvGraphicFramePr>
          <p:nvPr/>
        </p:nvGraphicFramePr>
        <p:xfrm>
          <a:off x="1358014" y="1397000"/>
          <a:ext cx="6261986" cy="3881120"/>
        </p:xfrm>
        <a:graphic>
          <a:graphicData uri="http://schemas.openxmlformats.org/drawingml/2006/table">
            <a:tbl>
              <a:tblPr rtl="1" firstRow="1" bandRow="1">
                <a:tableStyleId>{5C22544A-7EE6-4342-B048-85BDC9FD1C3A}</a:tableStyleId>
              </a:tblPr>
              <a:tblGrid>
                <a:gridCol w="762000"/>
                <a:gridCol w="762000"/>
                <a:gridCol w="762000"/>
                <a:gridCol w="762000"/>
                <a:gridCol w="762000"/>
                <a:gridCol w="830478"/>
                <a:gridCol w="855430"/>
                <a:gridCol w="766078"/>
              </a:tblGrid>
              <a:tr h="370840">
                <a:tc>
                  <a:txBody>
                    <a:bodyPr/>
                    <a:lstStyle/>
                    <a:p>
                      <a:pPr rtl="1"/>
                      <a:r>
                        <a:rPr lang="en-US" dirty="0" smtClean="0"/>
                        <a:t>4x6</a:t>
                      </a:r>
                      <a:endParaRPr lang="ar-SA" dirty="0"/>
                    </a:p>
                  </a:txBody>
                  <a:tcPr/>
                </a:tc>
                <a:tc>
                  <a:txBody>
                    <a:bodyPr/>
                    <a:lstStyle/>
                    <a:p>
                      <a:pPr rtl="1"/>
                      <a:r>
                        <a:rPr lang="en-US" dirty="0" smtClean="0"/>
                        <a:t>3/1</a:t>
                      </a:r>
                      <a:endParaRPr lang="ar-SA" dirty="0" smtClean="0"/>
                    </a:p>
                    <a:p>
                      <a:pPr rtl="1"/>
                      <a:endParaRPr lang="ar-SA" dirty="0" smtClean="0"/>
                    </a:p>
                    <a:p>
                      <a:pPr algn="ctr" rtl="1"/>
                      <a:r>
                        <a:rPr lang="en-US" dirty="0" smtClean="0"/>
                        <a:t>6</a:t>
                      </a:r>
                      <a:endParaRPr lang="ar-SA" dirty="0"/>
                    </a:p>
                  </a:txBody>
                  <a:tcPr/>
                </a:tc>
                <a:tc>
                  <a:txBody>
                    <a:bodyPr/>
                    <a:lstStyle/>
                    <a:p>
                      <a:pPr rtl="1"/>
                      <a:r>
                        <a:rPr lang="en-US" dirty="0" smtClean="0"/>
                        <a:t>2/1</a:t>
                      </a:r>
                      <a:endParaRPr lang="ar-SA" dirty="0" smtClean="0"/>
                    </a:p>
                    <a:p>
                      <a:pPr rtl="1"/>
                      <a:endParaRPr lang="ar-SA" dirty="0" smtClean="0"/>
                    </a:p>
                    <a:p>
                      <a:pPr algn="ctr" rtl="1"/>
                      <a:r>
                        <a:rPr lang="en-US" dirty="0" smtClean="0"/>
                        <a:t>5</a:t>
                      </a:r>
                      <a:endParaRPr lang="ar-SA" dirty="0"/>
                    </a:p>
                  </a:txBody>
                  <a:tcPr/>
                </a:tc>
                <a:tc>
                  <a:txBody>
                    <a:bodyPr/>
                    <a:lstStyle/>
                    <a:p>
                      <a:pPr rtl="1"/>
                      <a:r>
                        <a:rPr lang="ar-SA" dirty="0" smtClean="0"/>
                        <a:t>نسب البقاء</a:t>
                      </a:r>
                      <a:endParaRPr lang="en-US" dirty="0" smtClean="0"/>
                    </a:p>
                    <a:p>
                      <a:pPr algn="ctr" rtl="1"/>
                      <a:r>
                        <a:rPr lang="en-US" dirty="0" smtClean="0"/>
                        <a:t>4</a:t>
                      </a:r>
                      <a:endParaRPr lang="ar-SA" dirty="0"/>
                    </a:p>
                  </a:txBody>
                  <a:tcPr/>
                </a:tc>
                <a:tc>
                  <a:txBody>
                    <a:bodyPr/>
                    <a:lstStyle/>
                    <a:p>
                      <a:pPr rtl="1"/>
                      <a:r>
                        <a:rPr lang="ar-SA" dirty="0" smtClean="0"/>
                        <a:t>مواليد الاناث</a:t>
                      </a:r>
                      <a:endParaRPr lang="en-US" dirty="0" smtClean="0"/>
                    </a:p>
                    <a:p>
                      <a:pPr algn="ctr" rtl="1"/>
                      <a:r>
                        <a:rPr lang="en-US" dirty="0" smtClean="0"/>
                        <a:t>3</a:t>
                      </a:r>
                      <a:endParaRPr lang="ar-SA" dirty="0"/>
                    </a:p>
                  </a:txBody>
                  <a:tcPr/>
                </a:tc>
                <a:tc>
                  <a:txBody>
                    <a:bodyPr/>
                    <a:lstStyle/>
                    <a:p>
                      <a:pPr rtl="1"/>
                      <a:r>
                        <a:rPr lang="ar-SA" dirty="0" smtClean="0"/>
                        <a:t>المواليد</a:t>
                      </a:r>
                    </a:p>
                    <a:p>
                      <a:pPr algn="ctr" rtl="1"/>
                      <a:r>
                        <a:rPr lang="en-US" dirty="0" smtClean="0"/>
                        <a:t>2</a:t>
                      </a:r>
                      <a:endParaRPr lang="ar-SA" dirty="0"/>
                    </a:p>
                  </a:txBody>
                  <a:tcPr/>
                </a:tc>
                <a:tc>
                  <a:txBody>
                    <a:bodyPr/>
                    <a:lstStyle/>
                    <a:p>
                      <a:pPr rtl="1"/>
                      <a:r>
                        <a:rPr lang="ar-SA" dirty="0" smtClean="0"/>
                        <a:t>الاناث</a:t>
                      </a:r>
                    </a:p>
                    <a:p>
                      <a:pPr rtl="1"/>
                      <a:r>
                        <a:rPr lang="ar-SA" dirty="0" smtClean="0"/>
                        <a:t>(</a:t>
                      </a:r>
                      <a:r>
                        <a:rPr lang="en-US" dirty="0" smtClean="0"/>
                        <a:t>0,0,0</a:t>
                      </a:r>
                      <a:r>
                        <a:rPr lang="ar-SA" dirty="0" smtClean="0"/>
                        <a:t>)</a:t>
                      </a:r>
                    </a:p>
                    <a:p>
                      <a:pPr algn="ctr" rtl="1"/>
                      <a:r>
                        <a:rPr lang="en-US" dirty="0" smtClean="0"/>
                        <a:t>1</a:t>
                      </a:r>
                      <a:endParaRPr lang="ar-SA" dirty="0"/>
                    </a:p>
                  </a:txBody>
                  <a:tcPr/>
                </a:tc>
                <a:tc>
                  <a:txBody>
                    <a:bodyPr/>
                    <a:lstStyle/>
                    <a:p>
                      <a:pPr rtl="1"/>
                      <a:r>
                        <a:rPr lang="ar-SA" dirty="0" smtClean="0"/>
                        <a:t>الاعمار</a:t>
                      </a:r>
                      <a:endParaRPr lang="ar-SA" dirty="0"/>
                    </a:p>
                  </a:txBody>
                  <a:tcPr/>
                </a:tc>
              </a:tr>
              <a:tr h="370840">
                <a:tc>
                  <a:txBody>
                    <a:bodyPr/>
                    <a:lstStyle/>
                    <a:p>
                      <a:pPr rtl="1"/>
                      <a:r>
                        <a:rPr lang="en-US" dirty="0" smtClean="0"/>
                        <a:t>0.009</a:t>
                      </a:r>
                      <a:endParaRPr lang="ar-SA" dirty="0"/>
                    </a:p>
                  </a:txBody>
                  <a:tcPr/>
                </a:tc>
                <a:tc>
                  <a:txBody>
                    <a:bodyPr/>
                    <a:lstStyle/>
                    <a:p>
                      <a:pPr rtl="1"/>
                      <a:r>
                        <a:rPr lang="en-US" dirty="0" smtClean="0"/>
                        <a:t>0.010</a:t>
                      </a:r>
                      <a:endParaRPr lang="ar-SA" dirty="0"/>
                    </a:p>
                  </a:txBody>
                  <a:tcPr/>
                </a:tc>
                <a:tc>
                  <a:txBody>
                    <a:bodyPr/>
                    <a:lstStyle/>
                    <a:p>
                      <a:pPr rtl="1"/>
                      <a:r>
                        <a:rPr lang="en-US" dirty="0" smtClean="0"/>
                        <a:t>0.021</a:t>
                      </a:r>
                      <a:endParaRPr lang="ar-SA" dirty="0"/>
                    </a:p>
                  </a:txBody>
                  <a:tcPr/>
                </a:tc>
                <a:tc>
                  <a:txBody>
                    <a:bodyPr/>
                    <a:lstStyle/>
                    <a:p>
                      <a:pPr rtl="1"/>
                      <a:r>
                        <a:rPr lang="en-US" dirty="0" smtClean="0"/>
                        <a:t>0.90</a:t>
                      </a:r>
                      <a:endParaRPr lang="ar-SA" dirty="0"/>
                    </a:p>
                  </a:txBody>
                  <a:tcPr/>
                </a:tc>
                <a:tc>
                  <a:txBody>
                    <a:bodyPr/>
                    <a:lstStyle/>
                    <a:p>
                      <a:pPr rtl="1"/>
                      <a:r>
                        <a:rPr lang="en-US" dirty="0" smtClean="0"/>
                        <a:t>700</a:t>
                      </a:r>
                      <a:endParaRPr lang="ar-SA" dirty="0"/>
                    </a:p>
                  </a:txBody>
                  <a:tcPr/>
                </a:tc>
                <a:tc>
                  <a:txBody>
                    <a:bodyPr/>
                    <a:lstStyle/>
                    <a:p>
                      <a:pPr rtl="1"/>
                      <a:r>
                        <a:rPr lang="en-US" dirty="0" smtClean="0"/>
                        <a:t>1470</a:t>
                      </a:r>
                      <a:endParaRPr lang="ar-SA" dirty="0"/>
                    </a:p>
                  </a:txBody>
                  <a:tcPr/>
                </a:tc>
                <a:tc>
                  <a:txBody>
                    <a:bodyPr/>
                    <a:lstStyle/>
                    <a:p>
                      <a:pPr rtl="1"/>
                      <a:r>
                        <a:rPr lang="en-US" dirty="0" smtClean="0"/>
                        <a:t>70</a:t>
                      </a:r>
                      <a:endParaRPr lang="ar-SA" dirty="0"/>
                    </a:p>
                  </a:txBody>
                  <a:tcPr/>
                </a:tc>
                <a:tc>
                  <a:txBody>
                    <a:bodyPr/>
                    <a:lstStyle/>
                    <a:p>
                      <a:pPr rtl="1"/>
                      <a:r>
                        <a:rPr lang="en-US" dirty="0" smtClean="0"/>
                        <a:t>15-</a:t>
                      </a:r>
                      <a:endParaRPr lang="ar-SA" dirty="0"/>
                    </a:p>
                  </a:txBody>
                  <a:tcPr/>
                </a:tc>
              </a:tr>
              <a:tr h="370840">
                <a:tc>
                  <a:txBody>
                    <a:bodyPr/>
                    <a:lstStyle/>
                    <a:p>
                      <a:pPr rtl="1"/>
                      <a:r>
                        <a:rPr lang="en-US" dirty="0" smtClean="0"/>
                        <a:t>0.056</a:t>
                      </a:r>
                      <a:endParaRPr lang="ar-SA" dirty="0"/>
                    </a:p>
                  </a:txBody>
                  <a:tcPr/>
                </a:tc>
                <a:tc>
                  <a:txBody>
                    <a:bodyPr/>
                    <a:lstStyle/>
                    <a:p>
                      <a:pPr rtl="1"/>
                      <a:r>
                        <a:rPr lang="en-US" dirty="0" smtClean="0"/>
                        <a:t>0.064</a:t>
                      </a:r>
                      <a:endParaRPr lang="ar-SA" dirty="0"/>
                    </a:p>
                  </a:txBody>
                  <a:tcPr/>
                </a:tc>
                <a:tc>
                  <a:txBody>
                    <a:bodyPr/>
                    <a:lstStyle/>
                    <a:p>
                      <a:pPr rtl="1"/>
                      <a:r>
                        <a:rPr lang="en-US" dirty="0" smtClean="0"/>
                        <a:t>0.128</a:t>
                      </a:r>
                      <a:endParaRPr lang="ar-SA" dirty="0"/>
                    </a:p>
                  </a:txBody>
                  <a:tcPr/>
                </a:tc>
                <a:tc>
                  <a:txBody>
                    <a:bodyPr/>
                    <a:lstStyle/>
                    <a:p>
                      <a:pPr rtl="1"/>
                      <a:r>
                        <a:rPr lang="en-US" dirty="0" smtClean="0"/>
                        <a:t>0.88</a:t>
                      </a:r>
                      <a:endParaRPr lang="ar-SA" dirty="0"/>
                    </a:p>
                  </a:txBody>
                  <a:tcPr/>
                </a:tc>
                <a:tc>
                  <a:txBody>
                    <a:bodyPr/>
                    <a:lstStyle/>
                    <a:p>
                      <a:pPr rtl="1"/>
                      <a:r>
                        <a:rPr lang="en-US" dirty="0" smtClean="0"/>
                        <a:t>3870</a:t>
                      </a:r>
                      <a:endParaRPr lang="ar-SA" dirty="0"/>
                    </a:p>
                  </a:txBody>
                  <a:tcPr/>
                </a:tc>
                <a:tc>
                  <a:txBody>
                    <a:bodyPr/>
                    <a:lstStyle/>
                    <a:p>
                      <a:pPr rtl="1"/>
                      <a:r>
                        <a:rPr lang="en-US" dirty="0" smtClean="0"/>
                        <a:t>7716</a:t>
                      </a:r>
                      <a:endParaRPr lang="ar-SA" dirty="0"/>
                    </a:p>
                  </a:txBody>
                  <a:tcPr/>
                </a:tc>
                <a:tc>
                  <a:txBody>
                    <a:bodyPr/>
                    <a:lstStyle/>
                    <a:p>
                      <a:pPr rtl="1"/>
                      <a:r>
                        <a:rPr lang="en-US" dirty="0" smtClean="0"/>
                        <a:t>60</a:t>
                      </a:r>
                      <a:endParaRPr lang="ar-SA" dirty="0"/>
                    </a:p>
                  </a:txBody>
                  <a:tcPr/>
                </a:tc>
                <a:tc>
                  <a:txBody>
                    <a:bodyPr/>
                    <a:lstStyle/>
                    <a:p>
                      <a:pPr rtl="1"/>
                      <a:r>
                        <a:rPr lang="en-US" dirty="0" smtClean="0"/>
                        <a:t>20-</a:t>
                      </a:r>
                      <a:endParaRPr lang="ar-SA" dirty="0"/>
                    </a:p>
                  </a:txBody>
                  <a:tcPr/>
                </a:tc>
              </a:tr>
              <a:tr h="370840">
                <a:tc>
                  <a:txBody>
                    <a:bodyPr/>
                    <a:lstStyle/>
                    <a:p>
                      <a:pPr rtl="1"/>
                      <a:r>
                        <a:rPr lang="en-US" dirty="0" smtClean="0"/>
                        <a:t>0.057</a:t>
                      </a:r>
                      <a:endParaRPr lang="ar-SA" dirty="0"/>
                    </a:p>
                  </a:txBody>
                  <a:tcPr/>
                </a:tc>
                <a:tc>
                  <a:txBody>
                    <a:bodyPr/>
                    <a:lstStyle/>
                    <a:p>
                      <a:pPr rtl="1"/>
                      <a:r>
                        <a:rPr lang="en-US" dirty="0" smtClean="0"/>
                        <a:t>0.067</a:t>
                      </a:r>
                      <a:endParaRPr lang="ar-SA" dirty="0"/>
                    </a:p>
                  </a:txBody>
                  <a:tcPr/>
                </a:tc>
                <a:tc>
                  <a:txBody>
                    <a:bodyPr/>
                    <a:lstStyle/>
                    <a:p>
                      <a:pPr rtl="1"/>
                      <a:r>
                        <a:rPr lang="en-US" dirty="0" smtClean="0"/>
                        <a:t>0.135</a:t>
                      </a:r>
                      <a:endParaRPr lang="ar-SA" dirty="0"/>
                    </a:p>
                  </a:txBody>
                  <a:tcPr/>
                </a:tc>
                <a:tc>
                  <a:txBody>
                    <a:bodyPr/>
                    <a:lstStyle/>
                    <a:p>
                      <a:pPr rtl="1"/>
                      <a:r>
                        <a:rPr lang="en-US" dirty="0" smtClean="0"/>
                        <a:t>0.85</a:t>
                      </a:r>
                      <a:endParaRPr lang="ar-SA" dirty="0"/>
                    </a:p>
                  </a:txBody>
                  <a:tcPr/>
                </a:tc>
                <a:tc>
                  <a:txBody>
                    <a:bodyPr/>
                    <a:lstStyle/>
                    <a:p>
                      <a:pPr rtl="1"/>
                      <a:r>
                        <a:rPr lang="en-US" dirty="0" smtClean="0"/>
                        <a:t>5392</a:t>
                      </a:r>
                      <a:endParaRPr lang="ar-SA" dirty="0"/>
                    </a:p>
                  </a:txBody>
                  <a:tcPr/>
                </a:tc>
                <a:tc>
                  <a:txBody>
                    <a:bodyPr/>
                    <a:lstStyle/>
                    <a:p>
                      <a:pPr rtl="1"/>
                      <a:r>
                        <a:rPr lang="en-US" dirty="0" smtClean="0"/>
                        <a:t>10848</a:t>
                      </a:r>
                      <a:endParaRPr lang="ar-SA" dirty="0"/>
                    </a:p>
                  </a:txBody>
                  <a:tcPr/>
                </a:tc>
                <a:tc>
                  <a:txBody>
                    <a:bodyPr/>
                    <a:lstStyle/>
                    <a:p>
                      <a:pPr rtl="1"/>
                      <a:r>
                        <a:rPr lang="en-US" dirty="0" smtClean="0"/>
                        <a:t>80</a:t>
                      </a:r>
                      <a:endParaRPr lang="ar-SA" dirty="0"/>
                    </a:p>
                  </a:txBody>
                  <a:tcPr/>
                </a:tc>
                <a:tc>
                  <a:txBody>
                    <a:bodyPr/>
                    <a:lstStyle/>
                    <a:p>
                      <a:pPr rtl="1"/>
                      <a:r>
                        <a:rPr lang="en-US" dirty="0" smtClean="0"/>
                        <a:t>25-</a:t>
                      </a:r>
                      <a:endParaRPr lang="ar-SA" dirty="0"/>
                    </a:p>
                  </a:txBody>
                  <a:tcPr/>
                </a:tc>
              </a:tr>
              <a:tr h="370840">
                <a:tc>
                  <a:txBody>
                    <a:bodyPr/>
                    <a:lstStyle/>
                    <a:p>
                      <a:pPr rtl="1"/>
                      <a:r>
                        <a:rPr lang="en-US" dirty="0" smtClean="0"/>
                        <a:t>0.036</a:t>
                      </a:r>
                      <a:endParaRPr lang="ar-SA" dirty="0"/>
                    </a:p>
                  </a:txBody>
                  <a:tcPr/>
                </a:tc>
                <a:tc>
                  <a:txBody>
                    <a:bodyPr/>
                    <a:lstStyle/>
                    <a:p>
                      <a:pPr rtl="1"/>
                      <a:r>
                        <a:rPr lang="en-US" dirty="0" smtClean="0"/>
                        <a:t>0.044</a:t>
                      </a:r>
                      <a:endParaRPr lang="ar-SA" dirty="0"/>
                    </a:p>
                  </a:txBody>
                  <a:tcPr/>
                </a:tc>
                <a:tc>
                  <a:txBody>
                    <a:bodyPr/>
                    <a:lstStyle/>
                    <a:p>
                      <a:pPr rtl="1"/>
                      <a:r>
                        <a:rPr lang="en-US" dirty="0" smtClean="0"/>
                        <a:t>0.088</a:t>
                      </a:r>
                      <a:endParaRPr lang="ar-SA" dirty="0"/>
                    </a:p>
                  </a:txBody>
                  <a:tcPr/>
                </a:tc>
                <a:tc>
                  <a:txBody>
                    <a:bodyPr/>
                    <a:lstStyle/>
                    <a:p>
                      <a:pPr rtl="1"/>
                      <a:r>
                        <a:rPr lang="en-US" dirty="0" smtClean="0"/>
                        <a:t>0.82</a:t>
                      </a:r>
                      <a:endParaRPr lang="ar-SA" dirty="0"/>
                    </a:p>
                  </a:txBody>
                  <a:tcPr/>
                </a:tc>
                <a:tc>
                  <a:txBody>
                    <a:bodyPr/>
                    <a:lstStyle/>
                    <a:p>
                      <a:pPr rtl="1"/>
                      <a:r>
                        <a:rPr lang="en-US" dirty="0" smtClean="0"/>
                        <a:t>4048</a:t>
                      </a:r>
                      <a:endParaRPr lang="ar-SA" dirty="0"/>
                    </a:p>
                  </a:txBody>
                  <a:tcPr/>
                </a:tc>
                <a:tc>
                  <a:txBody>
                    <a:bodyPr/>
                    <a:lstStyle/>
                    <a:p>
                      <a:pPr rtl="1"/>
                      <a:r>
                        <a:rPr lang="en-US" dirty="0" smtClean="0"/>
                        <a:t>8178</a:t>
                      </a:r>
                      <a:endParaRPr lang="ar-SA" dirty="0"/>
                    </a:p>
                  </a:txBody>
                  <a:tcPr/>
                </a:tc>
                <a:tc>
                  <a:txBody>
                    <a:bodyPr/>
                    <a:lstStyle/>
                    <a:p>
                      <a:pPr rtl="1"/>
                      <a:r>
                        <a:rPr lang="en-US" dirty="0" smtClean="0"/>
                        <a:t>92</a:t>
                      </a:r>
                      <a:endParaRPr lang="ar-SA" dirty="0"/>
                    </a:p>
                  </a:txBody>
                  <a:tcPr/>
                </a:tc>
                <a:tc>
                  <a:txBody>
                    <a:bodyPr/>
                    <a:lstStyle/>
                    <a:p>
                      <a:pPr rtl="1"/>
                      <a:r>
                        <a:rPr lang="en-US" dirty="0" smtClean="0"/>
                        <a:t>30-</a:t>
                      </a:r>
                      <a:endParaRPr lang="ar-SA" dirty="0"/>
                    </a:p>
                  </a:txBody>
                  <a:tcPr/>
                </a:tc>
              </a:tr>
              <a:tr h="370840">
                <a:tc>
                  <a:txBody>
                    <a:bodyPr/>
                    <a:lstStyle/>
                    <a:p>
                      <a:pPr rtl="1"/>
                      <a:r>
                        <a:rPr lang="en-US" dirty="0" smtClean="0"/>
                        <a:t>0.017</a:t>
                      </a:r>
                      <a:endParaRPr lang="ar-SA" dirty="0"/>
                    </a:p>
                  </a:txBody>
                  <a:tcPr/>
                </a:tc>
                <a:tc>
                  <a:txBody>
                    <a:bodyPr/>
                    <a:lstStyle/>
                    <a:p>
                      <a:pPr rtl="1"/>
                      <a:r>
                        <a:rPr lang="en-US" dirty="0" smtClean="0"/>
                        <a:t>0.022</a:t>
                      </a:r>
                      <a:endParaRPr lang="ar-SA" dirty="0"/>
                    </a:p>
                  </a:txBody>
                  <a:tcPr/>
                </a:tc>
                <a:tc>
                  <a:txBody>
                    <a:bodyPr/>
                    <a:lstStyle/>
                    <a:p>
                      <a:pPr rtl="1"/>
                      <a:r>
                        <a:rPr lang="en-US" dirty="0" smtClean="0"/>
                        <a:t>0.044</a:t>
                      </a:r>
                      <a:endParaRPr lang="ar-SA" dirty="0"/>
                    </a:p>
                  </a:txBody>
                  <a:tcPr/>
                </a:tc>
                <a:tc>
                  <a:txBody>
                    <a:bodyPr/>
                    <a:lstStyle/>
                    <a:p>
                      <a:pPr rtl="1"/>
                      <a:r>
                        <a:rPr lang="en-US" dirty="0" smtClean="0"/>
                        <a:t>0.80</a:t>
                      </a:r>
                      <a:endParaRPr lang="ar-SA" dirty="0"/>
                    </a:p>
                  </a:txBody>
                  <a:tcPr/>
                </a:tc>
                <a:tc>
                  <a:txBody>
                    <a:bodyPr/>
                    <a:lstStyle/>
                    <a:p>
                      <a:pPr rtl="1"/>
                      <a:r>
                        <a:rPr lang="en-US" dirty="0" smtClean="0"/>
                        <a:t>1989</a:t>
                      </a:r>
                      <a:endParaRPr lang="ar-SA" dirty="0"/>
                    </a:p>
                  </a:txBody>
                  <a:tcPr/>
                </a:tc>
                <a:tc>
                  <a:txBody>
                    <a:bodyPr/>
                    <a:lstStyle/>
                    <a:p>
                      <a:pPr rtl="1"/>
                      <a:r>
                        <a:rPr lang="en-US" dirty="0" smtClean="0"/>
                        <a:t>3987</a:t>
                      </a:r>
                      <a:endParaRPr lang="ar-SA" dirty="0"/>
                    </a:p>
                  </a:txBody>
                  <a:tcPr/>
                </a:tc>
                <a:tc>
                  <a:txBody>
                    <a:bodyPr/>
                    <a:lstStyle/>
                    <a:p>
                      <a:pPr rtl="1"/>
                      <a:r>
                        <a:rPr lang="en-US" dirty="0" smtClean="0"/>
                        <a:t>90</a:t>
                      </a:r>
                      <a:endParaRPr lang="ar-SA" dirty="0"/>
                    </a:p>
                  </a:txBody>
                  <a:tcPr/>
                </a:tc>
                <a:tc>
                  <a:txBody>
                    <a:bodyPr/>
                    <a:lstStyle/>
                    <a:p>
                      <a:pPr rtl="1"/>
                      <a:r>
                        <a:rPr lang="en-US" dirty="0" smtClean="0"/>
                        <a:t>35-</a:t>
                      </a:r>
                      <a:endParaRPr lang="ar-SA" dirty="0"/>
                    </a:p>
                  </a:txBody>
                  <a:tcPr/>
                </a:tc>
              </a:tr>
              <a:tr h="370840">
                <a:tc>
                  <a:txBody>
                    <a:bodyPr/>
                    <a:lstStyle/>
                    <a:p>
                      <a:pPr rtl="1"/>
                      <a:r>
                        <a:rPr lang="en-US" dirty="0" smtClean="0"/>
                        <a:t>0.065</a:t>
                      </a:r>
                      <a:endParaRPr lang="ar-SA" dirty="0"/>
                    </a:p>
                  </a:txBody>
                  <a:tcPr/>
                </a:tc>
                <a:tc>
                  <a:txBody>
                    <a:bodyPr/>
                    <a:lstStyle/>
                    <a:p>
                      <a:pPr rtl="1"/>
                      <a:r>
                        <a:rPr lang="en-US" dirty="0" smtClean="0"/>
                        <a:t>0.006</a:t>
                      </a:r>
                      <a:endParaRPr lang="ar-SA" dirty="0"/>
                    </a:p>
                  </a:txBody>
                  <a:tcPr/>
                </a:tc>
                <a:tc>
                  <a:txBody>
                    <a:bodyPr/>
                    <a:lstStyle/>
                    <a:p>
                      <a:pPr rtl="1"/>
                      <a:r>
                        <a:rPr lang="en-US" dirty="0" smtClean="0"/>
                        <a:t>0.013</a:t>
                      </a:r>
                      <a:endParaRPr lang="ar-SA" dirty="0"/>
                    </a:p>
                  </a:txBody>
                  <a:tcPr/>
                </a:tc>
                <a:tc>
                  <a:txBody>
                    <a:bodyPr/>
                    <a:lstStyle/>
                    <a:p>
                      <a:pPr rtl="1"/>
                      <a:r>
                        <a:rPr lang="en-US" dirty="0" smtClean="0"/>
                        <a:t>0.77</a:t>
                      </a:r>
                      <a:endParaRPr lang="ar-SA" dirty="0"/>
                    </a:p>
                  </a:txBody>
                  <a:tcPr/>
                </a:tc>
                <a:tc>
                  <a:txBody>
                    <a:bodyPr/>
                    <a:lstStyle/>
                    <a:p>
                      <a:pPr rtl="1"/>
                      <a:r>
                        <a:rPr lang="en-US" dirty="0" smtClean="0"/>
                        <a:t>530</a:t>
                      </a:r>
                      <a:endParaRPr lang="ar-SA" dirty="0"/>
                    </a:p>
                  </a:txBody>
                  <a:tcPr/>
                </a:tc>
                <a:tc>
                  <a:txBody>
                    <a:bodyPr/>
                    <a:lstStyle/>
                    <a:p>
                      <a:pPr rtl="1"/>
                      <a:r>
                        <a:rPr lang="en-US" dirty="0" smtClean="0"/>
                        <a:t>1048</a:t>
                      </a:r>
                      <a:endParaRPr lang="ar-SA" dirty="0"/>
                    </a:p>
                  </a:txBody>
                  <a:tcPr/>
                </a:tc>
                <a:tc>
                  <a:txBody>
                    <a:bodyPr/>
                    <a:lstStyle/>
                    <a:p>
                      <a:pPr rtl="1"/>
                      <a:r>
                        <a:rPr lang="en-US" dirty="0" smtClean="0"/>
                        <a:t>80</a:t>
                      </a:r>
                      <a:endParaRPr lang="ar-SA" dirty="0"/>
                    </a:p>
                  </a:txBody>
                  <a:tcPr/>
                </a:tc>
                <a:tc>
                  <a:txBody>
                    <a:bodyPr/>
                    <a:lstStyle/>
                    <a:p>
                      <a:pPr rtl="1"/>
                      <a:r>
                        <a:rPr lang="en-US" dirty="0" smtClean="0"/>
                        <a:t>40-</a:t>
                      </a:r>
                      <a:endParaRPr lang="ar-SA" dirty="0"/>
                    </a:p>
                  </a:txBody>
                  <a:tcPr/>
                </a:tc>
              </a:tr>
              <a:tr h="370840">
                <a:tc>
                  <a:txBody>
                    <a:bodyPr/>
                    <a:lstStyle/>
                    <a:p>
                      <a:pPr rtl="1"/>
                      <a:r>
                        <a:rPr lang="en-US" dirty="0" smtClean="0"/>
                        <a:t>0.000</a:t>
                      </a:r>
                      <a:endParaRPr lang="ar-SA" dirty="0"/>
                    </a:p>
                  </a:txBody>
                  <a:tcPr/>
                </a:tc>
                <a:tc>
                  <a:txBody>
                    <a:bodyPr/>
                    <a:lstStyle/>
                    <a:p>
                      <a:pPr rtl="1"/>
                      <a:r>
                        <a:rPr lang="en-US" dirty="0" smtClean="0"/>
                        <a:t>0.000</a:t>
                      </a:r>
                      <a:endParaRPr lang="ar-SA" dirty="0"/>
                    </a:p>
                  </a:txBody>
                  <a:tcPr/>
                </a:tc>
                <a:tc>
                  <a:txBody>
                    <a:bodyPr/>
                    <a:lstStyle/>
                    <a:p>
                      <a:pPr rtl="1"/>
                      <a:r>
                        <a:rPr lang="en-US" dirty="0" smtClean="0"/>
                        <a:t>0.001</a:t>
                      </a:r>
                      <a:endParaRPr lang="ar-SA" dirty="0"/>
                    </a:p>
                  </a:txBody>
                  <a:tcPr/>
                </a:tc>
                <a:tc>
                  <a:txBody>
                    <a:bodyPr/>
                    <a:lstStyle/>
                    <a:p>
                      <a:pPr rtl="1"/>
                      <a:r>
                        <a:rPr lang="en-US" dirty="0" smtClean="0"/>
                        <a:t>0.75</a:t>
                      </a:r>
                      <a:endParaRPr lang="ar-SA" dirty="0"/>
                    </a:p>
                  </a:txBody>
                  <a:tcPr/>
                </a:tc>
                <a:tc>
                  <a:txBody>
                    <a:bodyPr/>
                    <a:lstStyle/>
                    <a:p>
                      <a:pPr rtl="1"/>
                      <a:r>
                        <a:rPr lang="en-US" dirty="0" smtClean="0"/>
                        <a:t>44</a:t>
                      </a:r>
                      <a:endParaRPr lang="ar-SA" dirty="0"/>
                    </a:p>
                  </a:txBody>
                  <a:tcPr/>
                </a:tc>
                <a:tc>
                  <a:txBody>
                    <a:bodyPr/>
                    <a:lstStyle/>
                    <a:p>
                      <a:pPr rtl="1"/>
                      <a:r>
                        <a:rPr lang="en-US" dirty="0" smtClean="0"/>
                        <a:t>78</a:t>
                      </a:r>
                      <a:endParaRPr lang="ar-SA" dirty="0"/>
                    </a:p>
                  </a:txBody>
                  <a:tcPr/>
                </a:tc>
                <a:tc>
                  <a:txBody>
                    <a:bodyPr/>
                    <a:lstStyle/>
                    <a:p>
                      <a:pPr rtl="1"/>
                      <a:r>
                        <a:rPr lang="en-US" dirty="0" smtClean="0"/>
                        <a:t>73</a:t>
                      </a:r>
                      <a:endParaRPr lang="ar-SA" dirty="0"/>
                    </a:p>
                  </a:txBody>
                  <a:tcPr/>
                </a:tc>
                <a:tc>
                  <a:txBody>
                    <a:bodyPr/>
                    <a:lstStyle/>
                    <a:p>
                      <a:pPr rtl="1"/>
                      <a:r>
                        <a:rPr lang="en-US" dirty="0" smtClean="0"/>
                        <a:t>45-49</a:t>
                      </a:r>
                      <a:endParaRPr lang="ar-SA" dirty="0"/>
                    </a:p>
                  </a:txBody>
                  <a:tcPr/>
                </a:tc>
              </a:tr>
              <a:tr h="370840">
                <a:tc>
                  <a:txBody>
                    <a:bodyPr/>
                    <a:lstStyle/>
                    <a:p>
                      <a:pPr rtl="1"/>
                      <a:r>
                        <a:rPr lang="en-US" dirty="0" smtClean="0"/>
                        <a:t>0.182</a:t>
                      </a:r>
                      <a:endParaRPr lang="ar-SA" dirty="0"/>
                    </a:p>
                  </a:txBody>
                  <a:tcPr/>
                </a:tc>
                <a:tc>
                  <a:txBody>
                    <a:bodyPr/>
                    <a:lstStyle/>
                    <a:p>
                      <a:pPr rtl="1"/>
                      <a:r>
                        <a:rPr lang="en-US" dirty="0" smtClean="0"/>
                        <a:t>0.215</a:t>
                      </a:r>
                      <a:endParaRPr lang="ar-SA" dirty="0"/>
                    </a:p>
                  </a:txBody>
                  <a:tcPr/>
                </a:tc>
                <a:tc>
                  <a:txBody>
                    <a:bodyPr/>
                    <a:lstStyle/>
                    <a:p>
                      <a:pPr rtl="1"/>
                      <a:r>
                        <a:rPr lang="en-US" dirty="0" smtClean="0"/>
                        <a:t>0.432</a:t>
                      </a:r>
                      <a:endParaRPr lang="ar-SA" dirty="0"/>
                    </a:p>
                  </a:txBody>
                  <a:tcPr/>
                </a:tc>
                <a:tc>
                  <a:txBody>
                    <a:bodyPr/>
                    <a:lstStyle/>
                    <a:p>
                      <a:pPr rtl="1"/>
                      <a:endParaRPr lang="ar-SA" dirty="0"/>
                    </a:p>
                  </a:txBody>
                  <a:tcPr/>
                </a:tc>
                <a:tc>
                  <a:txBody>
                    <a:bodyPr/>
                    <a:lstStyle/>
                    <a:p>
                      <a:pPr rtl="1"/>
                      <a:endParaRPr lang="ar-SA" dirty="0"/>
                    </a:p>
                  </a:txBody>
                  <a:tcPr/>
                </a:tc>
                <a:tc>
                  <a:txBody>
                    <a:bodyPr/>
                    <a:lstStyle/>
                    <a:p>
                      <a:pPr rtl="1"/>
                      <a:r>
                        <a:rPr lang="en-US" dirty="0" smtClean="0"/>
                        <a:t>33325</a:t>
                      </a:r>
                      <a:endParaRPr lang="ar-SA" dirty="0"/>
                    </a:p>
                  </a:txBody>
                  <a:tcPr/>
                </a:tc>
                <a:tc>
                  <a:txBody>
                    <a:bodyPr/>
                    <a:lstStyle/>
                    <a:p>
                      <a:pPr rtl="1"/>
                      <a:r>
                        <a:rPr lang="en-US" dirty="0" smtClean="0"/>
                        <a:t>545</a:t>
                      </a:r>
                      <a:endParaRPr lang="ar-SA" dirty="0"/>
                    </a:p>
                  </a:txBody>
                  <a:tcPr/>
                </a:tc>
                <a:tc>
                  <a:txBody>
                    <a:bodyPr/>
                    <a:lstStyle/>
                    <a:p>
                      <a:pPr rtl="1"/>
                      <a:r>
                        <a:rPr lang="en-US" dirty="0" smtClean="0"/>
                        <a:t>Total</a:t>
                      </a:r>
                      <a:endParaRPr lang="ar-SA" dirty="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a:solidFill>
            <a:schemeClr val="accent1">
              <a:lumMod val="40000"/>
              <a:lumOff val="60000"/>
            </a:schemeClr>
          </a:solidFill>
        </p:spPr>
        <p:txBody>
          <a:bodyPr>
            <a:normAutofit/>
          </a:bodyPr>
          <a:lstStyle/>
          <a:p>
            <a:r>
              <a:rPr lang="ar-SA" sz="3200" dirty="0" smtClean="0"/>
              <a:t>الحل</a:t>
            </a:r>
            <a:endParaRPr lang="ar-SA" sz="3200" dirty="0"/>
          </a:p>
        </p:txBody>
      </p:sp>
      <p:sp>
        <p:nvSpPr>
          <p:cNvPr id="3" name="Content Placeholder 2"/>
          <p:cNvSpPr>
            <a:spLocks noGrp="1"/>
          </p:cNvSpPr>
          <p:nvPr>
            <p:ph idx="1"/>
          </p:nvPr>
        </p:nvSpPr>
        <p:spPr>
          <a:xfrm>
            <a:off x="457200" y="1000108"/>
            <a:ext cx="8229600" cy="5126055"/>
          </a:xfrm>
          <a:solidFill>
            <a:schemeClr val="accent1">
              <a:lumMod val="20000"/>
              <a:lumOff val="80000"/>
            </a:schemeClr>
          </a:solidFill>
        </p:spPr>
        <p:txBody>
          <a:bodyPr>
            <a:normAutofit/>
          </a:bodyPr>
          <a:lstStyle/>
          <a:p>
            <a:pPr>
              <a:buNone/>
            </a:pPr>
            <a:r>
              <a:rPr lang="ar-SA" dirty="0" smtClean="0"/>
              <a:t>1-معدل المواليد العام بافتراض اعداد السكان (</a:t>
            </a:r>
            <a:r>
              <a:rPr lang="en-US" dirty="0" smtClean="0"/>
              <a:t>2000000</a:t>
            </a:r>
            <a:r>
              <a:rPr lang="ar-SA" dirty="0" smtClean="0"/>
              <a:t>)</a:t>
            </a:r>
          </a:p>
          <a:p>
            <a:pPr algn="l" rtl="0">
              <a:buNone/>
            </a:pPr>
            <a:r>
              <a:rPr lang="en-US" dirty="0" smtClean="0"/>
              <a:t>33325/ 2000000 X 1000 = 17 </a:t>
            </a:r>
            <a:r>
              <a:rPr lang="en-US" sz="1800" dirty="0" smtClean="0"/>
              <a:t>0</a:t>
            </a:r>
            <a:r>
              <a:rPr lang="en-US" dirty="0" smtClean="0"/>
              <a:t>%</a:t>
            </a:r>
          </a:p>
          <a:p>
            <a:pPr algn="r">
              <a:buNone/>
            </a:pPr>
            <a:r>
              <a:rPr lang="ar-SA" dirty="0" smtClean="0"/>
              <a:t>ولادة حية لكل الف من السكان</a:t>
            </a:r>
          </a:p>
          <a:p>
            <a:pPr algn="r">
              <a:buNone/>
            </a:pPr>
            <a:r>
              <a:rPr lang="ar-SA" dirty="0" smtClean="0"/>
              <a:t>2-معدل الخصوبة العام</a:t>
            </a:r>
            <a:endParaRPr lang="en-US" dirty="0" smtClean="0"/>
          </a:p>
          <a:p>
            <a:pPr algn="l" rtl="0">
              <a:buNone/>
            </a:pPr>
            <a:r>
              <a:rPr lang="en-US" dirty="0" smtClean="0"/>
              <a:t>33325 / 545000 X 1000 = 61 </a:t>
            </a:r>
            <a:r>
              <a:rPr lang="en-US" sz="1800" dirty="0" smtClean="0"/>
              <a:t>0</a:t>
            </a:r>
            <a:r>
              <a:rPr lang="en-US" dirty="0" smtClean="0"/>
              <a:t>%</a:t>
            </a:r>
          </a:p>
          <a:p>
            <a:pPr algn="r">
              <a:buNone/>
            </a:pPr>
            <a:r>
              <a:rPr lang="ar-SA" dirty="0" smtClean="0"/>
              <a:t>ولادة حية لكل الف من النساء</a:t>
            </a:r>
          </a:p>
          <a:p>
            <a:pPr algn="r">
              <a:buNone/>
            </a:pPr>
            <a:r>
              <a:rPr lang="ar-SA" dirty="0" smtClean="0"/>
              <a:t>3-معدل الخصوبة العمري</a:t>
            </a:r>
          </a:p>
          <a:p>
            <a:pPr algn="l" rtl="0">
              <a:buNone/>
            </a:pPr>
            <a:r>
              <a:rPr lang="en-US" dirty="0" err="1" smtClean="0"/>
              <a:t>Bx</a:t>
            </a:r>
            <a:r>
              <a:rPr lang="en-US" dirty="0" smtClean="0"/>
              <a:t>/ </a:t>
            </a:r>
            <a:r>
              <a:rPr lang="en-US" dirty="0" err="1" smtClean="0"/>
              <a:t>Wx</a:t>
            </a:r>
            <a:r>
              <a:rPr lang="en-US" dirty="0" smtClean="0"/>
              <a:t> </a:t>
            </a:r>
            <a:endParaRPr lang="ar-SA" dirty="0" smtClean="0"/>
          </a:p>
          <a:p>
            <a:pPr algn="r">
              <a:buNone/>
            </a:pP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endParaRPr lang="ar-SA" dirty="0"/>
          </a:p>
        </p:txBody>
      </p:sp>
      <p:sp>
        <p:nvSpPr>
          <p:cNvPr id="3" name="Content Placeholder 2"/>
          <p:cNvSpPr>
            <a:spLocks noGrp="1"/>
          </p:cNvSpPr>
          <p:nvPr>
            <p:ph idx="1"/>
          </p:nvPr>
        </p:nvSpPr>
        <p:spPr>
          <a:xfrm>
            <a:off x="457200" y="857232"/>
            <a:ext cx="8229600" cy="5268931"/>
          </a:xfrm>
          <a:solidFill>
            <a:schemeClr val="accent1">
              <a:lumMod val="20000"/>
              <a:lumOff val="80000"/>
            </a:schemeClr>
          </a:solidFill>
        </p:spPr>
        <p:txBody>
          <a:bodyPr/>
          <a:lstStyle/>
          <a:p>
            <a:pPr algn="r">
              <a:buNone/>
            </a:pPr>
            <a:r>
              <a:rPr lang="ar-SA" dirty="0" smtClean="0"/>
              <a:t>4- معدل الخصوبة الكلي</a:t>
            </a:r>
            <a:endParaRPr lang="en-US" dirty="0" smtClean="0"/>
          </a:p>
          <a:p>
            <a:pPr algn="l" rtl="0">
              <a:buNone/>
            </a:pPr>
            <a:r>
              <a:rPr lang="en-US" dirty="0" smtClean="0"/>
              <a:t>5 </a:t>
            </a:r>
            <a:r>
              <a:rPr lang="en-US" dirty="0" smtClean="0"/>
              <a:t>X 0.4325 X 1000 = 2163 </a:t>
            </a:r>
            <a:r>
              <a:rPr lang="en-US" sz="1800" dirty="0" smtClean="0"/>
              <a:t>0</a:t>
            </a:r>
            <a:r>
              <a:rPr lang="en-US" dirty="0" smtClean="0"/>
              <a:t>%</a:t>
            </a:r>
          </a:p>
          <a:p>
            <a:pPr algn="r">
              <a:buNone/>
            </a:pPr>
            <a:r>
              <a:rPr lang="ar-SA" dirty="0" smtClean="0"/>
              <a:t>ولادة حية لكل الف من السكان</a:t>
            </a:r>
          </a:p>
          <a:p>
            <a:pPr algn="r">
              <a:buNone/>
            </a:pPr>
            <a:r>
              <a:rPr lang="ar-SA" dirty="0" smtClean="0"/>
              <a:t>5-معدل التوالد الاجمالي</a:t>
            </a:r>
            <a:endParaRPr lang="en-US" dirty="0" smtClean="0"/>
          </a:p>
          <a:p>
            <a:pPr algn="l" rtl="0">
              <a:buNone/>
            </a:pPr>
            <a:r>
              <a:rPr lang="en-US" dirty="0" smtClean="0"/>
              <a:t>5 X 0.2152 X 1000 = 1077 </a:t>
            </a:r>
            <a:r>
              <a:rPr lang="en-US" sz="1800" dirty="0" smtClean="0"/>
              <a:t>0</a:t>
            </a:r>
            <a:r>
              <a:rPr lang="en-US" dirty="0" smtClean="0"/>
              <a:t>%</a:t>
            </a:r>
          </a:p>
          <a:p>
            <a:pPr algn="r">
              <a:buNone/>
            </a:pPr>
            <a:r>
              <a:rPr lang="ar-SA" dirty="0" smtClean="0"/>
              <a:t>ولادة حية لكل الف من السكان</a:t>
            </a:r>
          </a:p>
          <a:p>
            <a:pPr algn="r">
              <a:buNone/>
            </a:pPr>
            <a:r>
              <a:rPr lang="ar-SA" dirty="0" smtClean="0"/>
              <a:t>6- معدل التوالد الصافي</a:t>
            </a:r>
            <a:endParaRPr lang="en-US" dirty="0" smtClean="0"/>
          </a:p>
          <a:p>
            <a:pPr algn="l" rtl="0">
              <a:buNone/>
            </a:pPr>
            <a:r>
              <a:rPr lang="en-US" dirty="0" smtClean="0"/>
              <a:t>5 X 0.18242 X 1000 = 912 </a:t>
            </a:r>
            <a:r>
              <a:rPr lang="en-US" sz="1800" dirty="0" smtClean="0"/>
              <a:t>0</a:t>
            </a:r>
            <a:r>
              <a:rPr lang="en-US" dirty="0" smtClean="0"/>
              <a:t>%</a:t>
            </a:r>
          </a:p>
          <a:p>
            <a:pPr>
              <a:buNone/>
            </a:pPr>
            <a:r>
              <a:rPr lang="ar-SA" dirty="0" smtClean="0"/>
              <a:t>ولادة حية لكل الف من السكان</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83056"/>
          </a:xfrm>
          <a:solidFill>
            <a:schemeClr val="accent1">
              <a:lumMod val="40000"/>
              <a:lumOff val="60000"/>
            </a:schemeClr>
          </a:solidFill>
        </p:spPr>
        <p:txBody>
          <a:bodyPr>
            <a:normAutofit/>
          </a:bodyPr>
          <a:lstStyle/>
          <a:p>
            <a:r>
              <a:rPr lang="ar-SA" b="1" dirty="0" smtClean="0"/>
              <a:t>خصوبة السكان</a:t>
            </a:r>
            <a:br>
              <a:rPr lang="ar-SA" b="1" dirty="0" smtClean="0"/>
            </a:br>
            <a:r>
              <a:rPr lang="ar-SA" b="1" dirty="0" smtClean="0"/>
              <a:t/>
            </a:r>
            <a:br>
              <a:rPr lang="ar-SA" b="1" dirty="0" smtClean="0"/>
            </a:br>
            <a:r>
              <a:rPr lang="en-US" sz="6600" b="1" dirty="0" smtClean="0"/>
              <a:t>Fertility</a:t>
            </a:r>
            <a:r>
              <a:rPr lang="ar-SA" sz="6600" dirty="0" smtClean="0"/>
              <a:t/>
            </a:r>
            <a:br>
              <a:rPr lang="ar-SA" sz="6600" dirty="0" smtClean="0"/>
            </a:br>
            <a:endParaRPr lang="ar-SA" dirty="0"/>
          </a:p>
        </p:txBody>
      </p:sp>
      <p:sp>
        <p:nvSpPr>
          <p:cNvPr id="3" name="Content Placeholder 2"/>
          <p:cNvSpPr>
            <a:spLocks noGrp="1"/>
          </p:cNvSpPr>
          <p:nvPr>
            <p:ph idx="1"/>
          </p:nvPr>
        </p:nvSpPr>
        <p:spPr>
          <a:xfrm>
            <a:off x="457200" y="4000504"/>
            <a:ext cx="8229600" cy="2125659"/>
          </a:xfrm>
          <a:solidFill>
            <a:schemeClr val="accent1">
              <a:lumMod val="20000"/>
              <a:lumOff val="80000"/>
            </a:schemeClr>
          </a:solidFill>
        </p:spPr>
        <p:txBody>
          <a:bodyPr>
            <a:normAutofit/>
          </a:bodyPr>
          <a:lstStyle/>
          <a:p>
            <a:pPr algn="ctr">
              <a:buNone/>
            </a:pPr>
            <a:r>
              <a:rPr lang="ar-SA" sz="5400" dirty="0" smtClean="0"/>
              <a:t>مفاهيم عامة</a:t>
            </a:r>
            <a:endParaRPr lang="ar-SA" sz="5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endParaRPr lang="ar-SA" dirty="0"/>
          </a:p>
        </p:txBody>
      </p:sp>
      <p:sp>
        <p:nvSpPr>
          <p:cNvPr id="3" name="Content Placeholder 2"/>
          <p:cNvSpPr>
            <a:spLocks noGrp="1"/>
          </p:cNvSpPr>
          <p:nvPr>
            <p:ph idx="1"/>
          </p:nvPr>
        </p:nvSpPr>
        <p:spPr>
          <a:xfrm>
            <a:off x="457200" y="1214422"/>
            <a:ext cx="8229600" cy="4911741"/>
          </a:xfrm>
          <a:solidFill>
            <a:schemeClr val="accent1">
              <a:lumMod val="20000"/>
              <a:lumOff val="80000"/>
            </a:schemeClr>
          </a:solidFill>
        </p:spPr>
        <p:txBody>
          <a:bodyPr/>
          <a:lstStyle/>
          <a:p>
            <a:pPr algn="r">
              <a:buNone/>
            </a:pPr>
            <a:r>
              <a:rPr lang="ar-SA" dirty="0" smtClean="0"/>
              <a:t>لبيان نوع المجتمع السائد نجري الاتي </a:t>
            </a:r>
            <a:endParaRPr lang="en-US" dirty="0" smtClean="0"/>
          </a:p>
          <a:p>
            <a:pPr algn="l" rtl="0">
              <a:buNone/>
            </a:pPr>
            <a:r>
              <a:rPr lang="en-US" dirty="0" smtClean="0"/>
              <a:t>5 </a:t>
            </a:r>
            <a:r>
              <a:rPr lang="en-US" dirty="0" smtClean="0"/>
              <a:t>X 0.18242 = 0.9121 </a:t>
            </a:r>
            <a:endParaRPr lang="en-US" dirty="0" smtClean="0"/>
          </a:p>
          <a:p>
            <a:pPr algn="l" rtl="0">
              <a:buNone/>
            </a:pPr>
            <a:endParaRPr lang="en-US" dirty="0" smtClean="0"/>
          </a:p>
          <a:p>
            <a:pPr algn="r">
              <a:buNone/>
            </a:pPr>
            <a:r>
              <a:rPr lang="ar-SA" dirty="0" smtClean="0"/>
              <a:t>وبما ان النتيجة المستخرجة اقل من الواحد الصحيح هذا يعني ان السكان سوف يتناقصون مستقبلا </a:t>
            </a:r>
            <a:endParaRPr lang="ar-SA" dirty="0" smtClean="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ar-SA" b="1" dirty="0"/>
              <a:t>مفهوم الخصوبة</a:t>
            </a:r>
            <a:endParaRPr lang="ar-SA" dirty="0"/>
          </a:p>
        </p:txBody>
      </p:sp>
      <p:sp>
        <p:nvSpPr>
          <p:cNvPr id="3" name="Content Placeholder 2"/>
          <p:cNvSpPr>
            <a:spLocks noGrp="1"/>
          </p:cNvSpPr>
          <p:nvPr>
            <p:ph idx="1"/>
          </p:nvPr>
        </p:nvSpPr>
        <p:spPr>
          <a:solidFill>
            <a:schemeClr val="accent1">
              <a:lumMod val="20000"/>
              <a:lumOff val="80000"/>
            </a:schemeClr>
          </a:solidFill>
        </p:spPr>
        <p:txBody>
          <a:bodyPr>
            <a:normAutofit fontScale="92500" lnSpcReduction="10000"/>
          </a:bodyPr>
          <a:lstStyle/>
          <a:p>
            <a:pPr>
              <a:buNone/>
            </a:pPr>
            <a:r>
              <a:rPr lang="ar-SA" b="1" dirty="0"/>
              <a:t>خصوبة السكان لفظ يطلق للدلالة على ظاهرة الإنجاب في أي </a:t>
            </a:r>
            <a:r>
              <a:rPr lang="ar-SA" b="1" dirty="0" smtClean="0"/>
              <a:t>مجتمع سكاني </a:t>
            </a:r>
            <a:r>
              <a:rPr lang="ar-SA" b="1" dirty="0"/>
              <a:t>والتي يعبر عنها بعدد المواليد أحياء</a:t>
            </a:r>
            <a:r>
              <a:rPr lang="ar-SA" b="1" dirty="0" smtClean="0"/>
              <a:t>.</a:t>
            </a:r>
          </a:p>
          <a:p>
            <a:pPr>
              <a:buNone/>
            </a:pPr>
            <a:r>
              <a:rPr lang="ar-SA" b="1" dirty="0"/>
              <a:t>ما الفرق بين الخصوبة والقدرة على الإنجاب</a:t>
            </a:r>
            <a:r>
              <a:rPr lang="ar-SA" b="1" dirty="0" smtClean="0"/>
              <a:t>؟</a:t>
            </a:r>
          </a:p>
          <a:p>
            <a:pPr>
              <a:buNone/>
            </a:pPr>
            <a:r>
              <a:rPr lang="ar-SA" b="1" dirty="0" smtClean="0"/>
              <a:t>1-الخصوبة الفعلية</a:t>
            </a:r>
            <a:r>
              <a:rPr lang="en-US" b="1" dirty="0" smtClean="0"/>
              <a:t>Fertility </a:t>
            </a:r>
            <a:r>
              <a:rPr lang="ar-SA" b="1" dirty="0" smtClean="0"/>
              <a:t> هي </a:t>
            </a:r>
            <a:r>
              <a:rPr lang="ar-SA" b="1" dirty="0"/>
              <a:t>الإنجاب الفعلي، ويعبر عنها</a:t>
            </a:r>
          </a:p>
          <a:p>
            <a:pPr>
              <a:buNone/>
            </a:pPr>
            <a:r>
              <a:rPr lang="ar-SA" b="1" dirty="0"/>
              <a:t>بعدد المواليد أحياء، سواء بالنسبة للمرأة أو إجمالي السكان.</a:t>
            </a:r>
          </a:p>
          <a:p>
            <a:pPr>
              <a:buNone/>
            </a:pPr>
            <a:r>
              <a:rPr lang="ar-SA" b="1" dirty="0" smtClean="0"/>
              <a:t>2-الخصوبة الفسيولوجية</a:t>
            </a:r>
            <a:r>
              <a:rPr lang="en-US" b="1" dirty="0" smtClean="0"/>
              <a:t> Fecundity </a:t>
            </a:r>
            <a:r>
              <a:rPr lang="ar-SA" b="1" dirty="0" smtClean="0"/>
              <a:t>أو </a:t>
            </a:r>
            <a:r>
              <a:rPr lang="ar-SA" b="1" dirty="0"/>
              <a:t>القدرة </a:t>
            </a:r>
            <a:r>
              <a:rPr lang="ar-SA" b="1" dirty="0" smtClean="0"/>
              <a:t>على الإنجاب فهي القدرة </a:t>
            </a:r>
            <a:r>
              <a:rPr lang="ar-SA" b="1" dirty="0"/>
              <a:t>الفسيولوجية على الإنجاب.</a:t>
            </a:r>
          </a:p>
          <a:p>
            <a:pPr>
              <a:buNone/>
            </a:pPr>
            <a:r>
              <a:rPr lang="ar-SA" b="1" dirty="0" smtClean="0"/>
              <a:t>ويصعب </a:t>
            </a:r>
            <a:r>
              <a:rPr lang="ar-SA" b="1" dirty="0"/>
              <a:t>قياس القدرة على الإنجاب على عكس الإنجاب الفعلي </a:t>
            </a:r>
            <a:r>
              <a:rPr lang="ar-SA" b="1" dirty="0" smtClean="0"/>
              <a:t>الذييمكن </a:t>
            </a:r>
            <a:r>
              <a:rPr lang="ar-SA" b="1" dirty="0"/>
              <a:t>قياسه بسهوله.</a:t>
            </a:r>
            <a:endParaRPr lang="ar-SA" b="1" dirty="0" smtClean="0"/>
          </a:p>
          <a:p>
            <a:pPr>
              <a:buNone/>
            </a:pP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ar-SA" b="1" dirty="0"/>
              <a:t>مصادر بيانات الخصوبة</a:t>
            </a:r>
            <a:endParaRPr lang="ar-SA" dirty="0"/>
          </a:p>
        </p:txBody>
      </p:sp>
      <p:sp>
        <p:nvSpPr>
          <p:cNvPr id="3" name="Content Placeholder 2"/>
          <p:cNvSpPr>
            <a:spLocks noGrp="1"/>
          </p:cNvSpPr>
          <p:nvPr>
            <p:ph idx="1"/>
          </p:nvPr>
        </p:nvSpPr>
        <p:spPr>
          <a:solidFill>
            <a:schemeClr val="accent1">
              <a:lumMod val="20000"/>
              <a:lumOff val="80000"/>
            </a:schemeClr>
          </a:solidFill>
        </p:spPr>
        <p:txBody>
          <a:bodyPr>
            <a:normAutofit fontScale="85000" lnSpcReduction="10000"/>
          </a:bodyPr>
          <a:lstStyle/>
          <a:p>
            <a:pPr>
              <a:buNone/>
            </a:pPr>
            <a:r>
              <a:rPr lang="ar-SA" b="1" dirty="0" smtClean="0"/>
              <a:t>1- </a:t>
            </a:r>
            <a:r>
              <a:rPr lang="ar-SA" b="1" dirty="0"/>
              <a:t>الإحصاءات الحيوية: من خلال تسجيلات المواليد.</a:t>
            </a:r>
          </a:p>
          <a:p>
            <a:pPr>
              <a:buNone/>
            </a:pPr>
            <a:r>
              <a:rPr lang="ar-SA" b="1" dirty="0" smtClean="0"/>
              <a:t>2-التعدادات </a:t>
            </a:r>
            <a:r>
              <a:rPr lang="ar-SA" b="1" dirty="0"/>
              <a:t>السكانية: من خلال توفير بيانات عن تركيب </a:t>
            </a:r>
            <a:r>
              <a:rPr lang="ar-SA" b="1" dirty="0" smtClean="0"/>
              <a:t>السكان العمري</a:t>
            </a:r>
            <a:endParaRPr lang="ar-SA" b="1" dirty="0"/>
          </a:p>
          <a:p>
            <a:pPr>
              <a:buNone/>
            </a:pPr>
            <a:r>
              <a:rPr lang="ar-SA" b="1" dirty="0" smtClean="0"/>
              <a:t>والنوعي </a:t>
            </a:r>
            <a:r>
              <a:rPr lang="ar-SA" b="1" dirty="0"/>
              <a:t>والزواجي. وبعض المتغيرات التي </a:t>
            </a:r>
            <a:r>
              <a:rPr lang="ar-SA" b="1" dirty="0" smtClean="0"/>
              <a:t>ترتبط بالخصوبة منها الحالة</a:t>
            </a:r>
            <a:endParaRPr lang="ar-SA" b="1" dirty="0"/>
          </a:p>
          <a:p>
            <a:pPr>
              <a:buNone/>
            </a:pPr>
            <a:r>
              <a:rPr lang="ar-SA" b="1" dirty="0" smtClean="0"/>
              <a:t>الزواجية </a:t>
            </a:r>
            <a:r>
              <a:rPr lang="ar-SA" b="1" dirty="0"/>
              <a:t>والسن عند الزواج ومدة </a:t>
            </a:r>
            <a:r>
              <a:rPr lang="ar-SA" b="1" dirty="0" smtClean="0"/>
              <a:t>الحياة لزوجية كما توفر بيانات التعداد</a:t>
            </a:r>
            <a:endParaRPr lang="ar-SA" b="1" dirty="0"/>
          </a:p>
          <a:p>
            <a:pPr>
              <a:buNone/>
            </a:pPr>
            <a:r>
              <a:rPr lang="ar-SA" b="1" dirty="0" smtClean="0"/>
              <a:t>أعدادا </a:t>
            </a:r>
            <a:r>
              <a:rPr lang="ar-SA" b="1" dirty="0"/>
              <a:t>مباشرة عن </a:t>
            </a:r>
            <a:r>
              <a:rPr lang="ar-SA" b="1" dirty="0" smtClean="0"/>
              <a:t>حملة المواليد وأعداد والباقين منهم على قيد الحياة.</a:t>
            </a:r>
            <a:endParaRPr lang="ar-SA" b="1" dirty="0"/>
          </a:p>
          <a:p>
            <a:pPr>
              <a:buNone/>
            </a:pPr>
            <a:r>
              <a:rPr lang="ar-SA" b="1" dirty="0" smtClean="0"/>
              <a:t>3-المسح </a:t>
            </a:r>
            <a:r>
              <a:rPr lang="ar-SA" b="1" dirty="0"/>
              <a:t>بالعينة: توفر المسوحات المعتمد على العينات </a:t>
            </a:r>
            <a:r>
              <a:rPr lang="ar-SA" b="1" dirty="0" smtClean="0"/>
              <a:t>بيانات تفصيلية</a:t>
            </a:r>
            <a:endParaRPr lang="ar-SA" b="1" dirty="0"/>
          </a:p>
          <a:p>
            <a:pPr>
              <a:buNone/>
            </a:pPr>
            <a:r>
              <a:rPr lang="ar-SA" b="1" dirty="0" smtClean="0"/>
              <a:t>لدراسة </a:t>
            </a:r>
            <a:r>
              <a:rPr lang="ar-SA" b="1" dirty="0"/>
              <a:t>الخصوبة، فهي توفر نفس بيانات التعداد </a:t>
            </a:r>
            <a:r>
              <a:rPr lang="ar-SA" b="1" dirty="0" smtClean="0"/>
              <a:t>وتزيد عنها في توفير</a:t>
            </a:r>
            <a:endParaRPr lang="ar-SA" b="1" dirty="0"/>
          </a:p>
          <a:p>
            <a:pPr>
              <a:buNone/>
            </a:pPr>
            <a:r>
              <a:rPr lang="ar-SA" b="1" dirty="0" smtClean="0"/>
              <a:t>معلومات </a:t>
            </a:r>
            <a:r>
              <a:rPr lang="ar-SA" b="1" dirty="0"/>
              <a:t>تفصيلية تساعد في فهم </a:t>
            </a:r>
            <a:r>
              <a:rPr lang="ar-SA" b="1" dirty="0" smtClean="0"/>
              <a:t>سلوك الخصوبة داخل المجتمع لا يمكن </a:t>
            </a:r>
            <a:endParaRPr lang="ar-SA" b="1" dirty="0"/>
          </a:p>
          <a:p>
            <a:pPr>
              <a:buNone/>
            </a:pPr>
            <a:r>
              <a:rPr lang="ar-SA" b="1" dirty="0" smtClean="0"/>
              <a:t>أن </a:t>
            </a:r>
            <a:r>
              <a:rPr lang="ar-SA" b="1" dirty="0"/>
              <a:t>بوفرها التعداد.</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accent1">
              <a:lumMod val="40000"/>
              <a:lumOff val="60000"/>
            </a:schemeClr>
          </a:solidFill>
        </p:spPr>
        <p:txBody>
          <a:bodyPr/>
          <a:lstStyle/>
          <a:p>
            <a:r>
              <a:rPr lang="ar-SA" dirty="0" smtClean="0"/>
              <a:t>المحاضرة الثانية</a:t>
            </a:r>
            <a:endParaRPr lang="ar-SA" dirty="0"/>
          </a:p>
        </p:txBody>
      </p:sp>
      <p:sp>
        <p:nvSpPr>
          <p:cNvPr id="5" name="Subtitle 4"/>
          <p:cNvSpPr>
            <a:spLocks noGrp="1"/>
          </p:cNvSpPr>
          <p:nvPr>
            <p:ph type="subTitle" idx="1"/>
          </p:nvPr>
        </p:nvSpPr>
        <p:spPr>
          <a:solidFill>
            <a:schemeClr val="accent1">
              <a:lumMod val="20000"/>
              <a:lumOff val="80000"/>
            </a:schemeClr>
          </a:solidFill>
        </p:spPr>
        <p:txBody>
          <a:bodyPr/>
          <a:lstStyle/>
          <a:p>
            <a:r>
              <a:rPr lang="ar-SA" dirty="0" smtClean="0">
                <a:solidFill>
                  <a:schemeClr val="tx1"/>
                </a:solidFill>
              </a:rPr>
              <a:t>مقاييس الخصوبة</a:t>
            </a:r>
            <a:endParaRPr lang="ar-SA"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ar-SA" b="1" dirty="0"/>
              <a:t>مقايس </a:t>
            </a:r>
            <a:r>
              <a:rPr lang="ar-SA" b="1" dirty="0" smtClean="0"/>
              <a:t>الخصوبة</a:t>
            </a:r>
            <a:endParaRPr lang="ar-SA" dirty="0"/>
          </a:p>
        </p:txBody>
      </p:sp>
      <p:sp>
        <p:nvSpPr>
          <p:cNvPr id="3" name="Content Placeholder 2"/>
          <p:cNvSpPr>
            <a:spLocks noGrp="1"/>
          </p:cNvSpPr>
          <p:nvPr>
            <p:ph idx="1"/>
          </p:nvPr>
        </p:nvSpPr>
        <p:spPr>
          <a:solidFill>
            <a:schemeClr val="accent1">
              <a:lumMod val="20000"/>
              <a:lumOff val="80000"/>
            </a:schemeClr>
          </a:solidFill>
          <a:ln w="12700">
            <a:solidFill>
              <a:schemeClr val="accent1"/>
            </a:solidFill>
          </a:ln>
        </p:spPr>
        <p:txBody>
          <a:bodyPr/>
          <a:lstStyle/>
          <a:p>
            <a:pPr>
              <a:buNone/>
            </a:pPr>
            <a:r>
              <a:rPr lang="ar-SA" b="1" dirty="0" smtClean="0"/>
              <a:t>1- معدل </a:t>
            </a:r>
            <a:r>
              <a:rPr lang="ar-SA" b="1" dirty="0"/>
              <a:t>المواليد الخام </a:t>
            </a:r>
            <a:r>
              <a:rPr lang="en-US" b="1" dirty="0" smtClean="0"/>
              <a:t>Crude </a:t>
            </a:r>
            <a:r>
              <a:rPr lang="en-US" b="1" dirty="0"/>
              <a:t>Birth </a:t>
            </a:r>
            <a:r>
              <a:rPr lang="en-US" b="1" dirty="0" smtClean="0"/>
              <a:t>Rate</a:t>
            </a:r>
            <a:endParaRPr lang="ar-SA" b="1" dirty="0" smtClean="0"/>
          </a:p>
          <a:p>
            <a:pPr>
              <a:buNone/>
            </a:pPr>
            <a:r>
              <a:rPr lang="ar-SA" b="1" dirty="0"/>
              <a:t>هو عبارة عن عدد المواليد أحياء منسوبا إلى السكان في</a:t>
            </a:r>
          </a:p>
          <a:p>
            <a:pPr>
              <a:buNone/>
            </a:pPr>
            <a:r>
              <a:rPr lang="ar-SA" b="1" dirty="0"/>
              <a:t>منتصف السنة، ويمكن حسابة من خلال الصيغة التالية</a:t>
            </a:r>
            <a:r>
              <a:rPr lang="ar-SA" b="1" dirty="0" smtClean="0"/>
              <a:t>:</a:t>
            </a:r>
          </a:p>
          <a:p>
            <a:pPr>
              <a:buNone/>
            </a:pPr>
            <a:endParaRPr lang="ar-SA" b="1" dirty="0" smtClean="0"/>
          </a:p>
          <a:p>
            <a:pPr>
              <a:buNone/>
            </a:pPr>
            <a:r>
              <a:rPr lang="ar-SA" sz="2800" b="1" dirty="0"/>
              <a:t>معدل </a:t>
            </a:r>
            <a:r>
              <a:rPr lang="ar-SA" sz="2800" b="1" dirty="0" smtClean="0"/>
              <a:t>المواليد الخام = </a:t>
            </a:r>
            <a:r>
              <a:rPr lang="ar-SA" sz="2800" b="1" u="sng" dirty="0" smtClean="0"/>
              <a:t>عدد المواليد الاحياء خلال السنة</a:t>
            </a:r>
            <a:r>
              <a:rPr lang="ar-SA" sz="2800" b="1" dirty="0" smtClean="0"/>
              <a:t>        1000</a:t>
            </a:r>
          </a:p>
          <a:p>
            <a:pPr>
              <a:buNone/>
            </a:pPr>
            <a:r>
              <a:rPr lang="ar-SA" sz="2800" b="1" dirty="0" smtClean="0"/>
              <a:t>                            عدد السكان منتصف السنة</a:t>
            </a:r>
          </a:p>
          <a:p>
            <a:pPr>
              <a:buNone/>
            </a:pPr>
            <a:endParaRPr lang="ar-SA" dirty="0"/>
          </a:p>
        </p:txBody>
      </p:sp>
      <p:sp>
        <p:nvSpPr>
          <p:cNvPr id="7" name="Multiply 6"/>
          <p:cNvSpPr/>
          <p:nvPr/>
        </p:nvSpPr>
        <p:spPr>
          <a:xfrm>
            <a:off x="1643042" y="4000504"/>
            <a:ext cx="285752" cy="42862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ar-SA" dirty="0" smtClean="0"/>
              <a:t>مثال </a:t>
            </a:r>
            <a:endParaRPr lang="ar-SA" dirty="0"/>
          </a:p>
        </p:txBody>
      </p:sp>
      <p:sp>
        <p:nvSpPr>
          <p:cNvPr id="3" name="Content Placeholder 2"/>
          <p:cNvSpPr>
            <a:spLocks noGrp="1"/>
          </p:cNvSpPr>
          <p:nvPr>
            <p:ph idx="1"/>
          </p:nvPr>
        </p:nvSpPr>
        <p:spPr>
          <a:solidFill>
            <a:schemeClr val="accent1">
              <a:lumMod val="20000"/>
              <a:lumOff val="80000"/>
            </a:schemeClr>
          </a:solidFill>
        </p:spPr>
        <p:txBody>
          <a:bodyPr/>
          <a:lstStyle/>
          <a:p>
            <a:pPr>
              <a:buNone/>
            </a:pPr>
            <a:r>
              <a:rPr lang="ar-SA" b="1" dirty="0"/>
              <a:t>إذا بلغ عدد سكان مجتمع ما في منتصف عام 2000 قرابة</a:t>
            </a:r>
          </a:p>
          <a:p>
            <a:pPr>
              <a:buNone/>
            </a:pPr>
            <a:r>
              <a:rPr lang="ar-SA" b="1" dirty="0" smtClean="0"/>
              <a:t>59226000نسمة </a:t>
            </a:r>
            <a:r>
              <a:rPr lang="ar-SA" b="1" dirty="0"/>
              <a:t>وبلغ عدد المواليد 1804835 خلال </a:t>
            </a:r>
            <a:r>
              <a:rPr lang="ar-SA" b="1" dirty="0" smtClean="0"/>
              <a:t>نفس السنة .</a:t>
            </a:r>
          </a:p>
          <a:p>
            <a:pPr>
              <a:buNone/>
            </a:pPr>
            <a:endParaRPr lang="ar-SA" b="1" dirty="0"/>
          </a:p>
          <a:p>
            <a:pPr>
              <a:buNone/>
            </a:pPr>
            <a:r>
              <a:rPr lang="ar-SA" b="1" dirty="0" smtClean="0"/>
              <a:t>معدل المواليد الخام = </a:t>
            </a:r>
            <a:r>
              <a:rPr lang="ar-SA" b="1" u="sng" dirty="0" smtClean="0"/>
              <a:t>1804835</a:t>
            </a:r>
            <a:r>
              <a:rPr lang="ar-SA" b="1" dirty="0" smtClean="0"/>
              <a:t> × 1000</a:t>
            </a:r>
          </a:p>
          <a:p>
            <a:pPr>
              <a:buNone/>
            </a:pPr>
            <a:r>
              <a:rPr lang="ar-SA" b="1" dirty="0"/>
              <a:t> </a:t>
            </a:r>
            <a:r>
              <a:rPr lang="ar-SA" b="1" dirty="0" smtClean="0"/>
              <a:t>                           59226000</a:t>
            </a:r>
          </a:p>
          <a:p>
            <a:pPr>
              <a:buNone/>
            </a:pPr>
            <a:r>
              <a:rPr lang="ar-SA" b="1" dirty="0"/>
              <a:t> </a:t>
            </a:r>
            <a:r>
              <a:rPr lang="ar-SA" b="1" dirty="0" smtClean="0"/>
              <a:t>                       = 30 بالالف</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ar-SA" sz="3200" b="1" dirty="0" smtClean="0"/>
              <a:t>2- معدل الخصوبة العام </a:t>
            </a:r>
            <a:r>
              <a:rPr lang="en-US" sz="3200" b="1" dirty="0"/>
              <a:t>General Fertility Rate</a:t>
            </a:r>
            <a:endParaRPr lang="ar-SA" sz="3200" dirty="0"/>
          </a:p>
        </p:txBody>
      </p:sp>
      <p:sp>
        <p:nvSpPr>
          <p:cNvPr id="3" name="Content Placeholder 2"/>
          <p:cNvSpPr>
            <a:spLocks noGrp="1"/>
          </p:cNvSpPr>
          <p:nvPr>
            <p:ph idx="1"/>
          </p:nvPr>
        </p:nvSpPr>
        <p:spPr>
          <a:solidFill>
            <a:schemeClr val="accent1">
              <a:lumMod val="20000"/>
              <a:lumOff val="80000"/>
            </a:schemeClr>
          </a:solidFill>
        </p:spPr>
        <p:txBody>
          <a:bodyPr/>
          <a:lstStyle/>
          <a:p>
            <a:pPr>
              <a:buNone/>
            </a:pPr>
            <a:r>
              <a:rPr lang="ar-SA" b="1" dirty="0"/>
              <a:t>بعكس المعدل الخام السابق، فإنه يمكن تنقية هذا المعدل من </a:t>
            </a:r>
            <a:r>
              <a:rPr lang="ar-SA" b="1" dirty="0" smtClean="0"/>
              <a:t>الفئات السكانية </a:t>
            </a:r>
            <a:r>
              <a:rPr lang="ar-SA" b="1" dirty="0"/>
              <a:t>التي ليس لها علاقة بالحدث المدروس</a:t>
            </a:r>
          </a:p>
          <a:p>
            <a:pPr>
              <a:buNone/>
            </a:pPr>
            <a:r>
              <a:rPr lang="ar-SA" b="1" dirty="0" smtClean="0"/>
              <a:t>يكون </a:t>
            </a:r>
            <a:r>
              <a:rPr lang="ar-SA" b="1" dirty="0"/>
              <a:t>هذا المعدل بمثابة نسبة المواليد المولودين أحياء إلى </a:t>
            </a:r>
            <a:r>
              <a:rPr lang="ar-SA" b="1" dirty="0" smtClean="0"/>
              <a:t>النساءفي </a:t>
            </a:r>
            <a:r>
              <a:rPr lang="ar-SA" b="1" dirty="0"/>
              <a:t>سن </a:t>
            </a:r>
            <a:r>
              <a:rPr lang="ar-SA" b="1" dirty="0" smtClean="0"/>
              <a:t>الإنجاب( 15 </a:t>
            </a:r>
            <a:r>
              <a:rPr lang="ar-SA" b="1" dirty="0"/>
              <a:t>- 49 </a:t>
            </a:r>
            <a:r>
              <a:rPr lang="ar-SA" b="1" dirty="0" smtClean="0"/>
              <a:t>) سنة </a:t>
            </a:r>
            <a:r>
              <a:rPr lang="ar-SA" b="1" dirty="0"/>
              <a:t>فقط.</a:t>
            </a:r>
          </a:p>
          <a:p>
            <a:pPr>
              <a:buNone/>
            </a:pPr>
            <a:r>
              <a:rPr lang="ar-SA" b="1" dirty="0" smtClean="0"/>
              <a:t>يعتبر </a:t>
            </a:r>
            <a:r>
              <a:rPr lang="ar-SA" b="1" dirty="0"/>
              <a:t>هذا المعدل أكثر دلالة عند المقارنات بين الدول أو </a:t>
            </a:r>
            <a:r>
              <a:rPr lang="ar-SA" b="1" dirty="0" smtClean="0"/>
              <a:t>الوحدات . والصيغة الرياضية للمعدل كالاتي:</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1346</Words>
  <Application>Microsoft Office PowerPoint</Application>
  <PresentationFormat>On-screen Show (4:3)</PresentationFormat>
  <Paragraphs>352</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قسم الاحصاء محاضرات في الديمغرافي 1 المرحلة الثالثة  الدراسة الصباحية والمسائية الفصل الاول للعام الدراسي- 2020</vt:lpstr>
      <vt:lpstr>الفصل الرابع</vt:lpstr>
      <vt:lpstr>خصوبة السكان  Fertility </vt:lpstr>
      <vt:lpstr>مفهوم الخصوبة</vt:lpstr>
      <vt:lpstr>مصادر بيانات الخصوبة</vt:lpstr>
      <vt:lpstr>المحاضرة الثانية</vt:lpstr>
      <vt:lpstr>مقايس الخصوبة</vt:lpstr>
      <vt:lpstr>مثال </vt:lpstr>
      <vt:lpstr>2- معدل الخصوبة العام General Fertility Rate</vt:lpstr>
      <vt:lpstr>Slide 10</vt:lpstr>
      <vt:lpstr>3- معدلات الخصوبة العمرية  ( Age-Specific Fertility Rate)</vt:lpstr>
      <vt:lpstr>الصيغة الرياضية للمعدل :</vt:lpstr>
      <vt:lpstr>4-معدلات الخصوبة الكلية  ( (Total Fertility Rate </vt:lpstr>
      <vt:lpstr>5-معدلات التكاثر الاجمالي (( Gross Reproduction Rate</vt:lpstr>
      <vt:lpstr>الصيغة الرياضية للمعدل :</vt:lpstr>
      <vt:lpstr>6- معدلات التكاثر (التوالد) الصافي ( (Net Reproduction Rate</vt:lpstr>
      <vt:lpstr>7- نسبة الخصوبة  Fertility Ratio  </vt:lpstr>
      <vt:lpstr>المحاضرة الثالثة</vt:lpstr>
      <vt:lpstr>تصحيح معدلات الخصوبة العام</vt:lpstr>
      <vt:lpstr>الصيغة الرياضية</vt:lpstr>
      <vt:lpstr>مثال</vt:lpstr>
      <vt:lpstr>الحل</vt:lpstr>
      <vt:lpstr>المحاضرة الرابعة</vt:lpstr>
      <vt:lpstr>مثال</vt:lpstr>
      <vt:lpstr>الحل</vt:lpstr>
      <vt:lpstr>Slide 26</vt:lpstr>
      <vt:lpstr>مثال</vt:lpstr>
      <vt:lpstr>الحل</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الاحصاء محاضرات في الديمغرافي 1 المرحلة الثالثة  الدراسة الصباحية والمسائية الفصل الاول للعام الدراسي- 2020</dc:title>
  <dc:creator>raw</dc:creator>
  <cp:lastModifiedBy>raw</cp:lastModifiedBy>
  <cp:revision>37</cp:revision>
  <dcterms:created xsi:type="dcterms:W3CDTF">2020-03-11T12:59:39Z</dcterms:created>
  <dcterms:modified xsi:type="dcterms:W3CDTF">2020-03-12T00:29:56Z</dcterms:modified>
</cp:coreProperties>
</file>