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2"/>
  </p:notesMasterIdLst>
  <p:sldIdLst>
    <p:sldId id="256" r:id="rId2"/>
    <p:sldId id="279" r:id="rId3"/>
    <p:sldId id="257" r:id="rId4"/>
    <p:sldId id="258" r:id="rId5"/>
    <p:sldId id="259" r:id="rId6"/>
    <p:sldId id="283" r:id="rId7"/>
    <p:sldId id="260" r:id="rId8"/>
    <p:sldId id="261" r:id="rId9"/>
    <p:sldId id="262" r:id="rId10"/>
    <p:sldId id="263" r:id="rId11"/>
    <p:sldId id="264" r:id="rId12"/>
    <p:sldId id="265" r:id="rId13"/>
    <p:sldId id="266" r:id="rId14"/>
    <p:sldId id="267" r:id="rId15"/>
    <p:sldId id="268" r:id="rId16"/>
    <p:sldId id="269" r:id="rId17"/>
    <p:sldId id="270" r:id="rId18"/>
    <p:sldId id="284" r:id="rId19"/>
    <p:sldId id="271" r:id="rId20"/>
    <p:sldId id="272" r:id="rId21"/>
    <p:sldId id="273" r:id="rId22"/>
    <p:sldId id="274" r:id="rId23"/>
    <p:sldId id="285" r:id="rId24"/>
    <p:sldId id="275" r:id="rId25"/>
    <p:sldId id="276" r:id="rId26"/>
    <p:sldId id="277" r:id="rId27"/>
    <p:sldId id="278" r:id="rId28"/>
    <p:sldId id="280" r:id="rId29"/>
    <p:sldId id="281" r:id="rId30"/>
    <p:sldId id="282"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96A9E26-8A9A-4BEF-AB0F-896ABBF6DB8E}" type="datetimeFigureOut">
              <a:rPr lang="ar-SA" smtClean="0"/>
              <a:pPr/>
              <a:t>7/18/1441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626A12E-196F-4AA1-9B23-E60C3550336B}"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626A12E-196F-4AA1-9B23-E60C3550336B}"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noProof="0" dirty="0"/>
          </a:p>
        </p:txBody>
      </p:sp>
      <p:sp>
        <p:nvSpPr>
          <p:cNvPr id="4" name="Slide Number Placeholder 3"/>
          <p:cNvSpPr>
            <a:spLocks noGrp="1"/>
          </p:cNvSpPr>
          <p:nvPr>
            <p:ph type="sldNum" sz="quarter" idx="10"/>
          </p:nvPr>
        </p:nvSpPr>
        <p:spPr/>
        <p:txBody>
          <a:bodyPr/>
          <a:lstStyle/>
          <a:p>
            <a:fld id="{5626A12E-196F-4AA1-9B23-E60C3550336B}" type="slidenum">
              <a:rPr lang="ar-SA" smtClean="0"/>
              <a:pPr/>
              <a:t>21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7DE0777-5E26-43FA-B3D0-74DA065301CE}" type="datetimeFigureOut">
              <a:rPr lang="ar-SA" smtClean="0"/>
              <a:pPr/>
              <a:t>7/18/1441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7DE0777-5E26-43FA-B3D0-74DA065301CE}" type="datetimeFigureOut">
              <a:rPr lang="ar-SA" smtClean="0"/>
              <a:pPr/>
              <a:t>7/18/1441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7DE0777-5E26-43FA-B3D0-74DA065301CE}" type="datetimeFigureOut">
              <a:rPr lang="ar-SA" smtClean="0"/>
              <a:pPr/>
              <a:t>7/18/1441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7DE0777-5E26-43FA-B3D0-74DA065301CE}" type="datetimeFigureOut">
              <a:rPr lang="ar-SA" smtClean="0"/>
              <a:pPr/>
              <a:t>7/18/1441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E0777-5E26-43FA-B3D0-74DA065301CE}" type="datetimeFigureOut">
              <a:rPr lang="ar-SA" smtClean="0"/>
              <a:pPr/>
              <a:t>7/18/1441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7DE0777-5E26-43FA-B3D0-74DA065301CE}" type="datetimeFigureOut">
              <a:rPr lang="ar-SA" smtClean="0"/>
              <a:pPr/>
              <a:t>7/18/1441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7DE0777-5E26-43FA-B3D0-74DA065301CE}" type="datetimeFigureOut">
              <a:rPr lang="ar-SA" smtClean="0"/>
              <a:pPr/>
              <a:t>7/18/1441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7DE0777-5E26-43FA-B3D0-74DA065301CE}" type="datetimeFigureOut">
              <a:rPr lang="ar-SA" smtClean="0"/>
              <a:pPr/>
              <a:t>7/18/1441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E0777-5E26-43FA-B3D0-74DA065301CE}" type="datetimeFigureOut">
              <a:rPr lang="ar-SA" smtClean="0"/>
              <a:pPr/>
              <a:t>7/18/1441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E0777-5E26-43FA-B3D0-74DA065301CE}" type="datetimeFigureOut">
              <a:rPr lang="ar-SA" smtClean="0"/>
              <a:pPr/>
              <a:t>7/18/1441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E0777-5E26-43FA-B3D0-74DA065301CE}" type="datetimeFigureOut">
              <a:rPr lang="ar-SA" smtClean="0"/>
              <a:pPr/>
              <a:t>7/18/1441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5485A1-530D-473B-90D4-637F824133B2}"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7DE0777-5E26-43FA-B3D0-74DA065301CE}" type="datetimeFigureOut">
              <a:rPr lang="ar-SA" smtClean="0"/>
              <a:pPr/>
              <a:t>7/18/1441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5485A1-530D-473B-90D4-637F824133B2}"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2643206"/>
          </a:xfrm>
          <a:blipFill>
            <a:blip r:embed="rId3"/>
            <a:tile tx="0" ty="0" sx="100000" sy="100000" flip="none" algn="tl"/>
          </a:blipFill>
        </p:spPr>
        <p:txBody>
          <a:bodyPr>
            <a:noAutofit/>
          </a:bodyPr>
          <a:lstStyle/>
          <a:p>
            <a:r>
              <a:rPr lang="ar-SA" sz="3200" dirty="0" smtClean="0"/>
              <a:t>قسم الاحصاء</a:t>
            </a:r>
            <a:br>
              <a:rPr lang="ar-SA" sz="3200" dirty="0" smtClean="0"/>
            </a:br>
            <a:r>
              <a:rPr lang="ar-SA" sz="3200" dirty="0" smtClean="0"/>
              <a:t>محاضرات في الديمغرافي 1</a:t>
            </a:r>
            <a:br>
              <a:rPr lang="ar-SA" sz="3200" dirty="0" smtClean="0"/>
            </a:br>
            <a:r>
              <a:rPr lang="ar-SA" sz="3200" dirty="0" smtClean="0"/>
              <a:t>المرحلة الثالثة </a:t>
            </a:r>
            <a:br>
              <a:rPr lang="ar-SA" sz="3200" dirty="0" smtClean="0"/>
            </a:br>
            <a:r>
              <a:rPr lang="ar-SA" sz="3200" dirty="0" smtClean="0"/>
              <a:t>الدراسة الصباحية والمسائية</a:t>
            </a:r>
            <a:br>
              <a:rPr lang="ar-SA" sz="3200" dirty="0" smtClean="0"/>
            </a:br>
            <a:r>
              <a:rPr lang="ar-SA" sz="3200" dirty="0" smtClean="0"/>
              <a:t>الفصل الاول للعام الدراسي- 2020</a:t>
            </a:r>
            <a:endParaRPr lang="ar-SA" sz="3200" dirty="0"/>
          </a:p>
        </p:txBody>
      </p:sp>
      <p:sp>
        <p:nvSpPr>
          <p:cNvPr id="3" name="Subtitle 2"/>
          <p:cNvSpPr>
            <a:spLocks noGrp="1"/>
          </p:cNvSpPr>
          <p:nvPr>
            <p:ph type="subTitle" idx="1"/>
          </p:nvPr>
        </p:nvSpPr>
        <p:spPr>
          <a:blipFill>
            <a:blip r:embed="rId3"/>
            <a:tile tx="0" ty="0" sx="100000" sy="100000" flip="none" algn="tl"/>
          </a:blipFill>
        </p:spPr>
        <p:txBody>
          <a:bodyPr/>
          <a:lstStyle/>
          <a:p>
            <a:r>
              <a:rPr lang="ar-SA" b="1" dirty="0" smtClean="0">
                <a:solidFill>
                  <a:schemeClr val="tx1"/>
                </a:solidFill>
              </a:rPr>
              <a:t>اعداد </a:t>
            </a:r>
          </a:p>
          <a:p>
            <a:r>
              <a:rPr lang="ar-SA" b="1" dirty="0" smtClean="0">
                <a:solidFill>
                  <a:schemeClr val="tx1"/>
                </a:solidFill>
              </a:rPr>
              <a:t>أ.م.د رواء صالح محمد</a:t>
            </a:r>
            <a:endParaRPr lang="ar-SA"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endParaRPr lang="ar-SA" dirty="0"/>
          </a:p>
        </p:txBody>
      </p:sp>
      <p:sp>
        <p:nvSpPr>
          <p:cNvPr id="3" name="Content Placeholder 2"/>
          <p:cNvSpPr>
            <a:spLocks noGrp="1"/>
          </p:cNvSpPr>
          <p:nvPr>
            <p:ph idx="1"/>
          </p:nvPr>
        </p:nvSpPr>
        <p:spPr>
          <a:xfrm>
            <a:off x="457200" y="1214422"/>
            <a:ext cx="8229600" cy="4911741"/>
          </a:xfrm>
          <a:solidFill>
            <a:schemeClr val="accent1">
              <a:lumMod val="20000"/>
              <a:lumOff val="80000"/>
            </a:schemeClr>
          </a:solidFill>
        </p:spPr>
        <p:txBody>
          <a:bodyPr>
            <a:normAutofit/>
          </a:bodyPr>
          <a:lstStyle/>
          <a:p>
            <a:pPr>
              <a:buNone/>
            </a:pPr>
            <a:r>
              <a:rPr lang="ar-SA" sz="2800" b="1" dirty="0"/>
              <a:t>معدل الخصوبة </a:t>
            </a:r>
            <a:r>
              <a:rPr lang="ar-SA" sz="2800" b="1" dirty="0" smtClean="0"/>
              <a:t>العام = </a:t>
            </a:r>
            <a:r>
              <a:rPr lang="ar-SA" sz="2800" b="1" u="sng" dirty="0" smtClean="0"/>
              <a:t>عدد المواليد الاحياء خلال السنة</a:t>
            </a:r>
            <a:r>
              <a:rPr lang="ar-SA" sz="2800" b="1" dirty="0" smtClean="0"/>
              <a:t>  × 1000</a:t>
            </a:r>
          </a:p>
          <a:p>
            <a:pPr>
              <a:buNone/>
            </a:pPr>
            <a:r>
              <a:rPr lang="ar-SA" sz="2800" b="1" dirty="0"/>
              <a:t> </a:t>
            </a:r>
            <a:r>
              <a:rPr lang="ar-SA" sz="2800" b="1" dirty="0" smtClean="0"/>
              <a:t>                  عدد النساء في سن الانجاب (15-49)</a:t>
            </a:r>
          </a:p>
          <a:p>
            <a:pPr>
              <a:buNone/>
            </a:pPr>
            <a:r>
              <a:rPr lang="ar-SA" sz="2800" b="1" dirty="0" smtClean="0"/>
              <a:t>مثال : </a:t>
            </a:r>
            <a:r>
              <a:rPr lang="ar-SA" sz="2800" b="1" dirty="0"/>
              <a:t>وباستخدام بيانات افتراضية أذا بلغ عدد المواليد أحياء في </a:t>
            </a:r>
            <a:r>
              <a:rPr lang="ar-SA" sz="2800" b="1" dirty="0" smtClean="0"/>
              <a:t>مجتمع ما </a:t>
            </a:r>
            <a:r>
              <a:rPr lang="ar-SA" sz="2800" b="1" dirty="0"/>
              <a:t>45800 مولود وبلغ عدد النساء في الفئة </a:t>
            </a:r>
            <a:r>
              <a:rPr lang="ar-SA" sz="2800" b="1" dirty="0" smtClean="0"/>
              <a:t>العمرية</a:t>
            </a:r>
          </a:p>
          <a:p>
            <a:pPr>
              <a:buNone/>
            </a:pPr>
            <a:r>
              <a:rPr lang="ar-SA" sz="2800" b="1" dirty="0" smtClean="0"/>
              <a:t>( 15- 49)سنة </a:t>
            </a:r>
            <a:r>
              <a:rPr lang="ar-SA" sz="2800" b="1" dirty="0"/>
              <a:t>440000 يحسب معدل الخصوبة العامة كما يلي</a:t>
            </a:r>
            <a:r>
              <a:rPr lang="ar-SA" sz="2800" b="1" dirty="0" smtClean="0"/>
              <a:t>:</a:t>
            </a:r>
          </a:p>
          <a:p>
            <a:pPr>
              <a:buNone/>
            </a:pPr>
            <a:endParaRPr lang="ar-SA" sz="2800" b="1" dirty="0"/>
          </a:p>
          <a:p>
            <a:pPr>
              <a:buNone/>
            </a:pPr>
            <a:r>
              <a:rPr lang="ar-SA" sz="2800" b="1" dirty="0" smtClean="0"/>
              <a:t>معدل الخصوبة العام= </a:t>
            </a:r>
            <a:r>
              <a:rPr lang="ar-SA" sz="2800" b="1" u="sng" dirty="0" smtClean="0"/>
              <a:t>45800</a:t>
            </a:r>
            <a:r>
              <a:rPr lang="ar-SA" sz="2800" b="1" dirty="0" smtClean="0"/>
              <a:t> ×1000</a:t>
            </a:r>
          </a:p>
          <a:p>
            <a:pPr>
              <a:buNone/>
            </a:pPr>
            <a:r>
              <a:rPr lang="ar-SA" sz="2800" b="1" dirty="0"/>
              <a:t> </a:t>
            </a:r>
            <a:r>
              <a:rPr lang="ar-SA" sz="2800" b="1" dirty="0" smtClean="0"/>
              <a:t>                          440000</a:t>
            </a:r>
          </a:p>
          <a:p>
            <a:pPr>
              <a:buNone/>
            </a:pPr>
            <a:r>
              <a:rPr lang="ar-SA" sz="2800" b="1" dirty="0"/>
              <a:t> </a:t>
            </a:r>
            <a:r>
              <a:rPr lang="ar-SA" sz="2800" b="1" dirty="0" smtClean="0"/>
              <a:t>                       = 104 بالالف مولود</a:t>
            </a:r>
            <a:endParaRPr lang="ar-SA"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b="1" dirty="0" smtClean="0"/>
              <a:t>3- معدلات الخصوبة العمرية </a:t>
            </a:r>
            <a:br>
              <a:rPr lang="ar-SA" sz="3200" b="1" dirty="0" smtClean="0"/>
            </a:br>
            <a:r>
              <a:rPr lang="en-US" sz="3200" b="1" dirty="0" smtClean="0"/>
              <a:t>( </a:t>
            </a:r>
            <a:r>
              <a:rPr lang="en-US" sz="3200" b="1" dirty="0"/>
              <a:t>Age-Specific Fertility </a:t>
            </a:r>
            <a:r>
              <a:rPr lang="en-US" sz="3200" b="1" dirty="0" smtClean="0"/>
              <a:t>Rate)</a:t>
            </a: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ar-SA" b="1" dirty="0"/>
              <a:t>هي معدلات الخصوبة حسب الفئات العمرية للنساء في سن</a:t>
            </a:r>
          </a:p>
          <a:p>
            <a:pPr>
              <a:buNone/>
            </a:pPr>
            <a:r>
              <a:rPr lang="ar-SA" b="1" dirty="0"/>
              <a:t>الإنجاب. وهذه المعدلات مفيدة في دراسة الخصوبة؛ لأن </a:t>
            </a:r>
            <a:r>
              <a:rPr lang="ar-SA" b="1" dirty="0" smtClean="0"/>
              <a:t>الإنجاب الفعلي </a:t>
            </a:r>
            <a:r>
              <a:rPr lang="ar-SA" b="1" dirty="0"/>
              <a:t>يختلف باختلاف الأعمار</a:t>
            </a:r>
            <a:r>
              <a:rPr lang="ar-SA" b="1" dirty="0" smtClean="0"/>
              <a:t>.</a:t>
            </a:r>
          </a:p>
          <a:p>
            <a:pPr>
              <a:buNone/>
            </a:pPr>
            <a:r>
              <a:rPr lang="ar-SA" b="1" dirty="0"/>
              <a:t>تحسب معدلات الخصوبة حسب الفئات العمرية كما </a:t>
            </a:r>
            <a:r>
              <a:rPr lang="ar-SA" b="1" dirty="0" smtClean="0"/>
              <a:t>يلي :</a:t>
            </a:r>
          </a:p>
          <a:p>
            <a:pPr>
              <a:buNone/>
            </a:pPr>
            <a:endParaRPr lang="ar-SA" b="1" dirty="0"/>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dirty="0" smtClean="0"/>
              <a:t>الصيغة الرياضية للمعدل :</a:t>
            </a:r>
            <a:endParaRPr lang="ar-SA" sz="3200" dirty="0"/>
          </a:p>
        </p:txBody>
      </p:sp>
      <p:pic>
        <p:nvPicPr>
          <p:cNvPr id="3074" name="Picture 2"/>
          <p:cNvPicPr>
            <a:picLocks noGrp="1" noChangeAspect="1" noChangeArrowheads="1"/>
          </p:cNvPicPr>
          <p:nvPr>
            <p:ph idx="1"/>
          </p:nvPr>
        </p:nvPicPr>
        <p:blipFill>
          <a:blip r:embed="rId2"/>
          <a:srcRect/>
          <a:stretch>
            <a:fillRect/>
          </a:stretch>
        </p:blipFill>
        <p:spPr bwMode="auto">
          <a:xfrm>
            <a:off x="285720" y="1285860"/>
            <a:ext cx="8229600" cy="158773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dirty="0" smtClean="0"/>
              <a:t>4-معدلات الخصوبة الكلية </a:t>
            </a:r>
            <a:br>
              <a:rPr lang="ar-SA" sz="3200" dirty="0" smtClean="0"/>
            </a:br>
            <a:r>
              <a:rPr lang="ar-SA" sz="3200" dirty="0" smtClean="0"/>
              <a:t>(</a:t>
            </a:r>
            <a:r>
              <a:rPr lang="en-US" sz="3200" b="1" dirty="0" smtClean="0"/>
              <a:t> (Total </a:t>
            </a:r>
            <a:r>
              <a:rPr lang="en-US" sz="3200" b="1" dirty="0"/>
              <a:t>Fertility </a:t>
            </a:r>
            <a:r>
              <a:rPr lang="en-US" sz="3200" b="1" dirty="0" smtClean="0"/>
              <a:t>Rate</a:t>
            </a:r>
            <a:r>
              <a:rPr lang="ar-SA" sz="3200" b="1" dirty="0" smtClean="0"/>
              <a:t> </a:t>
            </a: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ar-SA" b="1" dirty="0"/>
              <a:t>يعتبر ملخصا لمعدلات الخصوبة العمرية الخاص</a:t>
            </a:r>
          </a:p>
          <a:p>
            <a:pPr>
              <a:buNone/>
            </a:pPr>
            <a:r>
              <a:rPr lang="ar-SA" b="1" dirty="0" smtClean="0"/>
              <a:t>هو </a:t>
            </a:r>
            <a:r>
              <a:rPr lang="ar-SA" b="1" dirty="0"/>
              <a:t>عبارة عن متوسط عدد المواليد المتوقع أن تنجبهم امرأة</a:t>
            </a:r>
          </a:p>
          <a:p>
            <a:r>
              <a:rPr lang="ar-SA" b="1" dirty="0"/>
              <a:t>طوال فترة حياتها الإنجابية.</a:t>
            </a:r>
          </a:p>
          <a:p>
            <a:r>
              <a:rPr lang="ar-SA" b="1" dirty="0"/>
              <a:t>طريقة حسابه:</a:t>
            </a:r>
          </a:p>
          <a:p>
            <a:r>
              <a:rPr lang="ar-SA" b="1" dirty="0"/>
              <a:t>معدل الخصوبة الكلية </a:t>
            </a:r>
            <a:r>
              <a:rPr lang="ar-SA" b="1" dirty="0" smtClean="0"/>
              <a:t>= مجموع المعدلات العمرية في طول الفئة</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dirty="0" smtClean="0"/>
              <a:t>5-معدلات التكاثر الاجمالي</a:t>
            </a:r>
            <a:br>
              <a:rPr lang="ar-SA" sz="3200" dirty="0" smtClean="0"/>
            </a:br>
            <a:r>
              <a:rPr lang="ar-SA" sz="3200" dirty="0" smtClean="0"/>
              <a:t>(</a:t>
            </a:r>
            <a:r>
              <a:rPr lang="en-US" sz="3200" dirty="0" smtClean="0"/>
              <a:t>(</a:t>
            </a:r>
            <a:r>
              <a:rPr lang="en-US" sz="3200" b="1" dirty="0" smtClean="0"/>
              <a:t> </a:t>
            </a:r>
            <a:r>
              <a:rPr lang="en-US" sz="3200" b="1" dirty="0"/>
              <a:t>Gross Reproduction </a:t>
            </a:r>
            <a:r>
              <a:rPr lang="en-US" sz="3200" b="1" dirty="0" smtClean="0"/>
              <a:t>Rate</a:t>
            </a: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normAutofit fontScale="85000" lnSpcReduction="10000"/>
          </a:bodyPr>
          <a:lstStyle/>
          <a:p>
            <a:pPr>
              <a:buNone/>
            </a:pPr>
            <a:r>
              <a:rPr lang="ar-SA" b="1" dirty="0"/>
              <a:t>لا يختلف معدل التكاثر الإجمالي عن معدل الخصوبة الكلية كثيرا، إلا أنه</a:t>
            </a:r>
          </a:p>
          <a:p>
            <a:pPr>
              <a:buNone/>
            </a:pPr>
            <a:r>
              <a:rPr lang="ar-SA" b="1" dirty="0"/>
              <a:t>يأخذ في عين الاعتبار المواليد الإناث فقط دون الذكور؛ لذا فهو عدد</a:t>
            </a:r>
          </a:p>
          <a:p>
            <a:pPr>
              <a:buNone/>
            </a:pPr>
            <a:r>
              <a:rPr lang="ar-SA" b="1" dirty="0"/>
              <a:t>المواليد الإناث اللواتي يتوقع إنجابهن من قبل امرأة خلال سنوات</a:t>
            </a:r>
          </a:p>
          <a:p>
            <a:pPr>
              <a:buNone/>
            </a:pPr>
            <a:r>
              <a:rPr lang="ar-SA" b="1" dirty="0"/>
              <a:t>إنجابها مع افتراض أن إنجابها يتوافق مع الظروف الراهنة للخصوبة.</a:t>
            </a:r>
          </a:p>
          <a:p>
            <a:pPr>
              <a:buNone/>
            </a:pPr>
            <a:r>
              <a:rPr lang="ar-SA" b="1" dirty="0" smtClean="0"/>
              <a:t>ويحسب </a:t>
            </a:r>
            <a:r>
              <a:rPr lang="ar-SA" b="1" dirty="0"/>
              <a:t>بنفس طريقة معدل الخصوبة الكلي ولكن للمواليد الإناث فقط.</a:t>
            </a:r>
          </a:p>
          <a:p>
            <a:pPr>
              <a:buNone/>
            </a:pPr>
            <a:r>
              <a:rPr lang="ar-SA" b="1" dirty="0" smtClean="0"/>
              <a:t>في </a:t>
            </a:r>
            <a:r>
              <a:rPr lang="ar-SA" b="1" dirty="0"/>
              <a:t>حال لم تتوفر بيانات سوى عن إجمالي المواليد ونسبة النوع يمكن</a:t>
            </a:r>
          </a:p>
          <a:p>
            <a:pPr>
              <a:buNone/>
            </a:pPr>
            <a:r>
              <a:rPr lang="ar-SA" b="1" dirty="0"/>
              <a:t>استخراج عدد المواليد الإناث من خلال ضرب نسبة الأنوثة في عدد</a:t>
            </a:r>
          </a:p>
          <a:p>
            <a:pPr>
              <a:buNone/>
            </a:pPr>
            <a:r>
              <a:rPr lang="ar-SA" b="1" dirty="0"/>
              <a:t>المواليد لكل فئة عمرية نحصل من خلالها على عدد المواليد الإناث.</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dirty="0" smtClean="0"/>
              <a:t>الصيغة الرياضية للمعدل :</a:t>
            </a: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lstStyle/>
          <a:p>
            <a:r>
              <a:rPr lang="ar-SA" dirty="0" smtClean="0"/>
              <a:t>معدل التكاثر الاجمالي = مجموع معدلات الخاصة للاناث في سن الانجاب في طول الفئة العمرية </a:t>
            </a:r>
          </a:p>
          <a:p>
            <a:r>
              <a:rPr lang="ar-SA" dirty="0" smtClean="0"/>
              <a:t>حيثان المعدلات الخاصة للاناث تساوي عدد المواليد من الاناث مقسوما على عدد النساء  في سن الانجاب مضروبا في الف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dirty="0" smtClean="0"/>
              <a:t>6- معدلات التكاثر (التوالد) الصافي</a:t>
            </a:r>
            <a:br>
              <a:rPr lang="ar-SA" sz="3200" dirty="0" smtClean="0"/>
            </a:br>
            <a:r>
              <a:rPr lang="ar-SA" sz="3200" dirty="0" smtClean="0"/>
              <a:t>(</a:t>
            </a:r>
            <a:r>
              <a:rPr lang="en-US" sz="3200" b="1" dirty="0" smtClean="0"/>
              <a:t> (Net </a:t>
            </a:r>
            <a:r>
              <a:rPr lang="en-US" sz="3200" b="1" dirty="0"/>
              <a:t>Reproduction </a:t>
            </a:r>
            <a:r>
              <a:rPr lang="en-US" sz="3200" b="1" dirty="0" smtClean="0"/>
              <a:t>Rate</a:t>
            </a: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buNone/>
            </a:pPr>
            <a:r>
              <a:rPr lang="ar-SA" b="1" dirty="0"/>
              <a:t>إن هذا المعدل شبيه بمعدل التكاثر الإجمالي إلا أنه يأخذ بعين</a:t>
            </a:r>
          </a:p>
          <a:p>
            <a:pPr>
              <a:buNone/>
            </a:pPr>
            <a:r>
              <a:rPr lang="ar-SA" b="1" dirty="0"/>
              <a:t>الاعتبار وفاه الأنثى قبل بلوغها نهاية سن الإنجاب، وهذا ما يجعله</a:t>
            </a:r>
          </a:p>
          <a:p>
            <a:pPr>
              <a:buNone/>
            </a:pPr>
            <a:r>
              <a:rPr lang="ar-SA" b="1" dirty="0"/>
              <a:t>أفضل مقاييس الخصوبة الدالة على قدرة المجتمع في استبدال</a:t>
            </a:r>
          </a:p>
          <a:p>
            <a:pPr>
              <a:buNone/>
            </a:pPr>
            <a:r>
              <a:rPr lang="ar-SA" b="1" dirty="0"/>
              <a:t>نفسه، لذلك فعندما تكون قيمة معدل التكاثر الصافي واحدا، فهذا</a:t>
            </a:r>
          </a:p>
          <a:p>
            <a:pPr>
              <a:buNone/>
            </a:pPr>
            <a:r>
              <a:rPr lang="ar-SA" b="1" dirty="0"/>
              <a:t>يدل على أن الإناث في المتوسط يستطعن إحلال إناث أخريات</a:t>
            </a:r>
          </a:p>
          <a:p>
            <a:pPr>
              <a:buNone/>
            </a:pPr>
            <a:r>
              <a:rPr lang="ar-SA" b="1" dirty="0"/>
              <a:t>محلهم وبالعدد نفسه.</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r>
              <a:rPr lang="ar-SA" sz="3200" dirty="0" smtClean="0"/>
              <a:t>7- نسبة الخصوبة</a:t>
            </a:r>
            <a:br>
              <a:rPr lang="ar-SA" sz="3200" dirty="0" smtClean="0"/>
            </a:br>
            <a:r>
              <a:rPr lang="en-US" sz="3200" b="1" dirty="0" smtClean="0"/>
              <a:t> Fertility Ratio</a:t>
            </a:r>
            <a:r>
              <a:rPr lang="ar-SA" sz="3200" b="1" dirty="0" smtClean="0"/>
              <a:t> </a:t>
            </a:r>
            <a:r>
              <a:rPr lang="ar-SA" sz="3200" dirty="0" smtClean="0"/>
              <a:t/>
            </a:r>
            <a:br>
              <a:rPr lang="ar-SA" sz="3200" dirty="0" smtClean="0"/>
            </a:b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ar-SA" b="1" dirty="0" smtClean="0"/>
              <a:t>يعتبر </a:t>
            </a:r>
            <a:r>
              <a:rPr lang="ar-SA" b="1" dirty="0" smtClean="0"/>
              <a:t>من أسهل المؤشرات ويحسب باستخدام بيانات التعداد</a:t>
            </a:r>
          </a:p>
          <a:p>
            <a:pPr>
              <a:buNone/>
            </a:pPr>
            <a:r>
              <a:rPr lang="ar-SA" b="1" dirty="0" smtClean="0"/>
              <a:t>مباشرة.</a:t>
            </a:r>
          </a:p>
          <a:p>
            <a:pPr>
              <a:buNone/>
            </a:pPr>
            <a:r>
              <a:rPr lang="ar-SA" b="1" dirty="0" smtClean="0"/>
              <a:t>وهو </a:t>
            </a:r>
            <a:r>
              <a:rPr lang="ar-SA" b="1" dirty="0" smtClean="0"/>
              <a:t>عبارة عن عدد الأطفال الذين أعمارهم قل من 5 سنوات </a:t>
            </a:r>
            <a:r>
              <a:rPr lang="ar-SA" b="1" dirty="0" smtClean="0"/>
              <a:t>لكل ألف </a:t>
            </a:r>
            <a:r>
              <a:rPr lang="ar-SA" b="1" dirty="0" smtClean="0"/>
              <a:t>من النساء في سن الإنجاب.</a:t>
            </a:r>
          </a:p>
          <a:p>
            <a:pPr>
              <a:buNone/>
            </a:pPr>
            <a:r>
              <a:rPr lang="ar-SA" b="1" dirty="0" smtClean="0"/>
              <a:t>ويحسب </a:t>
            </a:r>
            <a:r>
              <a:rPr lang="ar-SA" b="1" dirty="0" smtClean="0"/>
              <a:t>حسب الصيغة التالية</a:t>
            </a:r>
            <a:r>
              <a:rPr lang="ar-SA" b="1" dirty="0" smtClean="0"/>
              <a:t>:</a:t>
            </a:r>
          </a:p>
          <a:p>
            <a:pPr>
              <a:buNone/>
            </a:pPr>
            <a:r>
              <a:rPr lang="ar-SA" sz="2800" b="1" dirty="0" smtClean="0"/>
              <a:t>نسبة الخصوبة = </a:t>
            </a:r>
            <a:r>
              <a:rPr lang="ar-SA" sz="2800" b="1" u="sng" dirty="0" smtClean="0"/>
              <a:t>عدد الاطفال في سن اقل من 5 سنوات </a:t>
            </a:r>
            <a:r>
              <a:rPr lang="ar-SA" sz="2800" b="1" dirty="0" smtClean="0"/>
              <a:t>× 100</a:t>
            </a:r>
          </a:p>
          <a:p>
            <a:pPr>
              <a:buNone/>
            </a:pPr>
            <a:r>
              <a:rPr lang="ar-SA" sz="2800" b="1" dirty="0" smtClean="0"/>
              <a:t> </a:t>
            </a:r>
            <a:r>
              <a:rPr lang="ar-SA" sz="2800" b="1" dirty="0" smtClean="0"/>
              <a:t>                     عدد النساء في سن (15-49)</a:t>
            </a:r>
            <a:endParaRPr lang="ar-SA"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1">
              <a:lumMod val="40000"/>
              <a:lumOff val="60000"/>
            </a:schemeClr>
          </a:solidFill>
        </p:spPr>
        <p:txBody>
          <a:bodyPr/>
          <a:lstStyle/>
          <a:p>
            <a:r>
              <a:rPr lang="ar-SA" dirty="0" smtClean="0"/>
              <a:t>المحاضرة الثالثة</a:t>
            </a:r>
            <a:endParaRPr lang="ar-SA" dirty="0"/>
          </a:p>
        </p:txBody>
      </p:sp>
      <p:sp>
        <p:nvSpPr>
          <p:cNvPr id="5" name="Subtitle 4"/>
          <p:cNvSpPr>
            <a:spLocks noGrp="1"/>
          </p:cNvSpPr>
          <p:nvPr>
            <p:ph type="subTitle" idx="1"/>
          </p:nvPr>
        </p:nvSpPr>
        <p:spPr>
          <a:solidFill>
            <a:schemeClr val="accent1">
              <a:lumMod val="20000"/>
              <a:lumOff val="80000"/>
            </a:schemeClr>
          </a:solidFill>
        </p:spPr>
        <p:txBody>
          <a:bodyPr/>
          <a:lstStyle/>
          <a:p>
            <a:r>
              <a:rPr lang="ar-SA" dirty="0" smtClean="0">
                <a:solidFill>
                  <a:schemeClr val="tx1"/>
                </a:solidFill>
              </a:rPr>
              <a:t>تصحيح معدلات الخصوبة</a:t>
            </a:r>
            <a:endParaRPr lang="ar-SA"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ar-SA" dirty="0" smtClean="0"/>
              <a:t>تصحيح معدلات الخصوبة العام</a:t>
            </a:r>
            <a:endParaRPr lang="ar-SA" dirty="0"/>
          </a:p>
        </p:txBody>
      </p:sp>
      <p:sp>
        <p:nvSpPr>
          <p:cNvPr id="3" name="Content Placeholder 2"/>
          <p:cNvSpPr>
            <a:spLocks noGrp="1"/>
          </p:cNvSpPr>
          <p:nvPr>
            <p:ph idx="1"/>
          </p:nvPr>
        </p:nvSpPr>
        <p:spPr>
          <a:solidFill>
            <a:schemeClr val="accent1">
              <a:lumMod val="20000"/>
              <a:lumOff val="80000"/>
            </a:schemeClr>
          </a:solidFill>
        </p:spPr>
        <p:txBody>
          <a:bodyPr/>
          <a:lstStyle/>
          <a:p>
            <a:r>
              <a:rPr lang="ar-SA" dirty="0" smtClean="0"/>
              <a:t>1- الطريقة المباشرة</a:t>
            </a:r>
          </a:p>
          <a:p>
            <a:r>
              <a:rPr lang="ar-SA" dirty="0" smtClean="0"/>
              <a:t>وهي طريقة تعمل على تصحيح معدلات الخصوبه العامه وتحسب بمجموع حاصل ضرب اعداد النساء في المجتمع النموذجي مع المعدلات العمرية في المجتمع الاصلي ويتم تقسيمها على اعداد النساء في المجتمع النموذجي مضروبا في الف </a:t>
            </a:r>
          </a:p>
          <a:p>
            <a:pPr>
              <a:buNone/>
            </a:pPr>
            <a:endParaRPr lang="ar-SA"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1">
              <a:lumMod val="40000"/>
              <a:lumOff val="60000"/>
            </a:schemeClr>
          </a:solidFill>
        </p:spPr>
        <p:txBody>
          <a:bodyPr/>
          <a:lstStyle/>
          <a:p>
            <a:r>
              <a:rPr lang="ar-SA" dirty="0" smtClean="0"/>
              <a:t>الفصل الرابع</a:t>
            </a:r>
            <a:endParaRPr lang="ar-SA" dirty="0"/>
          </a:p>
        </p:txBody>
      </p:sp>
      <p:sp>
        <p:nvSpPr>
          <p:cNvPr id="5" name="Subtitle 4"/>
          <p:cNvSpPr>
            <a:spLocks noGrp="1"/>
          </p:cNvSpPr>
          <p:nvPr>
            <p:ph type="subTitle" idx="1"/>
          </p:nvPr>
        </p:nvSpPr>
        <p:spPr>
          <a:solidFill>
            <a:schemeClr val="accent1">
              <a:lumMod val="20000"/>
              <a:lumOff val="80000"/>
            </a:schemeClr>
          </a:solidFill>
        </p:spPr>
        <p:txBody>
          <a:bodyPr>
            <a:normAutofit/>
          </a:bodyPr>
          <a:lstStyle/>
          <a:p>
            <a:r>
              <a:rPr lang="ar-SA" sz="4400" dirty="0" smtClean="0">
                <a:solidFill>
                  <a:schemeClr val="tx1"/>
                </a:solidFill>
              </a:rPr>
              <a:t>المحاضرة الاولى</a:t>
            </a:r>
            <a:endParaRPr lang="ar-SA" sz="4400"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ar-SA" dirty="0" smtClean="0"/>
              <a:t>الصيغة الرياضية</a:t>
            </a:r>
            <a:endParaRPr lang="ar-SA" dirty="0"/>
          </a:p>
        </p:txBody>
      </p:sp>
      <p:sp>
        <p:nvSpPr>
          <p:cNvPr id="3" name="Content Placeholder 2"/>
          <p:cNvSpPr>
            <a:spLocks noGrp="1"/>
          </p:cNvSpPr>
          <p:nvPr>
            <p:ph idx="1"/>
          </p:nvPr>
        </p:nvSpPr>
        <p:spPr>
          <a:solidFill>
            <a:schemeClr val="accent1">
              <a:lumMod val="20000"/>
              <a:lumOff val="80000"/>
            </a:schemeClr>
          </a:solidFill>
        </p:spPr>
        <p:txBody>
          <a:bodyPr/>
          <a:lstStyle/>
          <a:p>
            <a:pPr algn="l" rtl="0">
              <a:buNone/>
            </a:pPr>
            <a:r>
              <a:rPr lang="en-US" dirty="0" smtClean="0"/>
              <a:t>(</a:t>
            </a:r>
            <a:r>
              <a:rPr lang="ar-SA" dirty="0" smtClean="0"/>
              <a:t> </a:t>
            </a:r>
            <a:r>
              <a:rPr lang="ar-SA" dirty="0" smtClean="0"/>
              <a:t>∑</a:t>
            </a:r>
            <a:r>
              <a:rPr lang="ar-SA" dirty="0" smtClean="0"/>
              <a:t> </a:t>
            </a:r>
            <a:r>
              <a:rPr lang="en-US" sz="2800" dirty="0" smtClean="0"/>
              <a:t>PW</a:t>
            </a:r>
            <a:r>
              <a:rPr lang="en-US" dirty="0" smtClean="0"/>
              <a:t>  / </a:t>
            </a:r>
            <a:r>
              <a:rPr lang="ar-SA" sz="2800" dirty="0" smtClean="0"/>
              <a:t>∑ </a:t>
            </a:r>
            <a:r>
              <a:rPr lang="en-US" sz="2800" dirty="0" smtClean="0"/>
              <a:t>W</a:t>
            </a:r>
            <a:r>
              <a:rPr lang="en-US" dirty="0" smtClean="0"/>
              <a:t> )   </a:t>
            </a:r>
            <a:r>
              <a:rPr lang="en-US" sz="2800" dirty="0" smtClean="0"/>
              <a:t>X  1000</a:t>
            </a:r>
          </a:p>
          <a:p>
            <a:pPr>
              <a:buNone/>
            </a:pPr>
            <a:r>
              <a:rPr lang="ar-SA" sz="2800" dirty="0" smtClean="0"/>
              <a:t>2- الطريقة غير المباشرة </a:t>
            </a:r>
          </a:p>
          <a:p>
            <a:pPr>
              <a:buNone/>
            </a:pPr>
            <a:r>
              <a:rPr lang="ar-SA" sz="2800" dirty="0" smtClean="0"/>
              <a:t>وتحسب من مجموع اعداد المواليد للمجتمع الاصلي مقسوما على مجموع حاصل ضرب اعداد النساء في المجتمع النموذجي ومعدلات العمرية للمجتمع الاصلي مضروبا في الف </a:t>
            </a:r>
          </a:p>
          <a:p>
            <a:pPr>
              <a:buNone/>
            </a:pPr>
            <a:r>
              <a:rPr lang="ar-SA" sz="2800" dirty="0" smtClean="0"/>
              <a:t>وتعرف رياضيا </a:t>
            </a:r>
          </a:p>
          <a:p>
            <a:pPr algn="l" rtl="0">
              <a:buNone/>
            </a:pPr>
            <a:r>
              <a:rPr lang="en-US" sz="2800" dirty="0" smtClean="0"/>
              <a:t>(</a:t>
            </a:r>
            <a:r>
              <a:rPr lang="ar-SA" sz="2800" dirty="0" smtClean="0"/>
              <a:t>∑ </a:t>
            </a:r>
            <a:r>
              <a:rPr lang="en-US" sz="2800" dirty="0" smtClean="0"/>
              <a:t>B/ </a:t>
            </a:r>
            <a:r>
              <a:rPr lang="ar-SA" sz="2800" dirty="0" smtClean="0"/>
              <a:t>∑ </a:t>
            </a:r>
            <a:r>
              <a:rPr lang="en-US" sz="2800" dirty="0" smtClean="0"/>
              <a:t>PW </a:t>
            </a:r>
            <a:r>
              <a:rPr lang="ar-SA" sz="2800" dirty="0" smtClean="0"/>
              <a:t>  (</a:t>
            </a:r>
            <a:r>
              <a:rPr lang="en-US" sz="2800" dirty="0" smtClean="0"/>
              <a:t>X  </a:t>
            </a:r>
            <a:r>
              <a:rPr lang="en-US" sz="2800" dirty="0" smtClean="0"/>
              <a:t>1000</a:t>
            </a:r>
            <a:endParaRPr lang="ar-SA" sz="2800" dirty="0" smtClean="0"/>
          </a:p>
          <a:p>
            <a:pPr algn="l" rtl="0">
              <a:buNone/>
            </a:pPr>
            <a:endParaRPr lang="en-US" sz="2800" dirty="0" smtClean="0"/>
          </a:p>
          <a:p>
            <a:pPr algn="l" rtl="0">
              <a:buNone/>
            </a:pPr>
            <a:endParaRPr lang="en-US" u="sng"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a:solidFill>
            <a:schemeClr val="accent1">
              <a:lumMod val="40000"/>
              <a:lumOff val="60000"/>
            </a:schemeClr>
          </a:solidFill>
        </p:spPr>
        <p:txBody>
          <a:bodyPr>
            <a:normAutofit/>
          </a:bodyPr>
          <a:lstStyle/>
          <a:p>
            <a:r>
              <a:rPr lang="ar-SA" sz="3200" dirty="0" smtClean="0"/>
              <a:t>مثال</a:t>
            </a:r>
            <a:endParaRPr lang="ar-SA" sz="3200" dirty="0"/>
          </a:p>
        </p:txBody>
      </p:sp>
      <p:sp>
        <p:nvSpPr>
          <p:cNvPr id="3" name="Content Placeholder 2"/>
          <p:cNvSpPr>
            <a:spLocks noGrp="1"/>
          </p:cNvSpPr>
          <p:nvPr>
            <p:ph idx="1"/>
          </p:nvPr>
        </p:nvSpPr>
        <p:spPr>
          <a:xfrm>
            <a:off x="428596" y="1000108"/>
            <a:ext cx="8229600" cy="5197493"/>
          </a:xfrm>
          <a:solidFill>
            <a:schemeClr val="accent1">
              <a:lumMod val="20000"/>
              <a:lumOff val="80000"/>
            </a:schemeClr>
          </a:solidFill>
        </p:spPr>
        <p:txBody>
          <a:bodyPr/>
          <a:lstStyle/>
          <a:p>
            <a:pPr>
              <a:buNone/>
            </a:pPr>
            <a:r>
              <a:rPr lang="ar-SA" sz="2800" dirty="0" smtClean="0"/>
              <a:t>من الجدول التالي احسب معدل الخصوبة العام المصحح بالطريقة المباشرة وغير المباشرة (عدد الولادات في الاصلي </a:t>
            </a:r>
            <a:r>
              <a:rPr lang="en-US" sz="2800" dirty="0" smtClean="0"/>
              <a:t>3675</a:t>
            </a:r>
            <a:r>
              <a:rPr lang="ar-SA" sz="2800" dirty="0" smtClean="0"/>
              <a:t>)</a:t>
            </a:r>
          </a:p>
          <a:p>
            <a:pPr>
              <a:buNone/>
            </a:pPr>
            <a:endParaRPr lang="ar-SA" dirty="0"/>
          </a:p>
        </p:txBody>
      </p:sp>
      <p:graphicFrame>
        <p:nvGraphicFramePr>
          <p:cNvPr id="4" name="Table 3"/>
          <p:cNvGraphicFramePr>
            <a:graphicFrameLocks noGrp="1"/>
          </p:cNvGraphicFramePr>
          <p:nvPr/>
        </p:nvGraphicFramePr>
        <p:xfrm>
          <a:off x="1071538" y="1928802"/>
          <a:ext cx="6095999" cy="4155440"/>
        </p:xfrm>
        <a:graphic>
          <a:graphicData uri="http://schemas.openxmlformats.org/drawingml/2006/table">
            <a:tbl>
              <a:tblPr rtl="1" firstRow="1" bandRow="1">
                <a:tableStyleId>{5C22544A-7EE6-4342-B048-85BDC9FD1C3A}</a:tableStyleId>
              </a:tblPr>
              <a:tblGrid>
                <a:gridCol w="663563"/>
                <a:gridCol w="708020"/>
                <a:gridCol w="1047516"/>
                <a:gridCol w="929134"/>
                <a:gridCol w="1006052"/>
                <a:gridCol w="970598"/>
                <a:gridCol w="771116"/>
              </a:tblGrid>
              <a:tr h="370840">
                <a:tc>
                  <a:txBody>
                    <a:bodyPr/>
                    <a:lstStyle/>
                    <a:p>
                      <a:pPr rtl="1"/>
                      <a:r>
                        <a:rPr lang="en-US" dirty="0" smtClean="0"/>
                        <a:t>4x1</a:t>
                      </a:r>
                      <a:endParaRPr lang="ar-SA" dirty="0"/>
                    </a:p>
                  </a:txBody>
                  <a:tcPr/>
                </a:tc>
                <a:tc>
                  <a:txBody>
                    <a:bodyPr/>
                    <a:lstStyle/>
                    <a:p>
                      <a:pPr algn="ctr" rtl="0"/>
                      <a:r>
                        <a:rPr lang="en-US" dirty="0" smtClean="0"/>
                        <a:t>2x3</a:t>
                      </a:r>
                      <a:endParaRPr lang="ar-SA" dirty="0"/>
                    </a:p>
                  </a:txBody>
                  <a:tcPr/>
                </a:tc>
                <a:tc>
                  <a:txBody>
                    <a:bodyPr/>
                    <a:lstStyle/>
                    <a:p>
                      <a:pPr algn="ctr" rtl="0"/>
                      <a:r>
                        <a:rPr lang="ar-SA" dirty="0" smtClean="0"/>
                        <a:t>معدل العمري في النموذجي</a:t>
                      </a:r>
                    </a:p>
                    <a:p>
                      <a:pPr algn="ctr" rtl="0"/>
                      <a:r>
                        <a:rPr lang="en-US" dirty="0" smtClean="0"/>
                        <a:t>4</a:t>
                      </a:r>
                      <a:endParaRPr lang="ar-SA" dirty="0"/>
                    </a:p>
                  </a:txBody>
                  <a:tcPr/>
                </a:tc>
                <a:tc>
                  <a:txBody>
                    <a:bodyPr/>
                    <a:lstStyle/>
                    <a:p>
                      <a:pPr algn="ctr" rtl="0"/>
                      <a:r>
                        <a:rPr lang="ar-SA" dirty="0" smtClean="0"/>
                        <a:t>النساء في المجتمع النموذجي</a:t>
                      </a:r>
                    </a:p>
                    <a:p>
                      <a:pPr algn="ctr" rtl="0"/>
                      <a:r>
                        <a:rPr lang="en-US" dirty="0" smtClean="0"/>
                        <a:t>3</a:t>
                      </a:r>
                      <a:endParaRPr lang="ar-SA" dirty="0"/>
                    </a:p>
                  </a:txBody>
                  <a:tcPr/>
                </a:tc>
                <a:tc>
                  <a:txBody>
                    <a:bodyPr/>
                    <a:lstStyle/>
                    <a:p>
                      <a:pPr algn="ctr" rtl="0"/>
                      <a:r>
                        <a:rPr lang="ar-SA" dirty="0" smtClean="0"/>
                        <a:t>معدل العمري في الاصلي</a:t>
                      </a:r>
                    </a:p>
                    <a:p>
                      <a:pPr algn="ctr" rtl="0"/>
                      <a:r>
                        <a:rPr lang="en-US" dirty="0" smtClean="0"/>
                        <a:t>2</a:t>
                      </a:r>
                      <a:endParaRPr lang="ar-SA" dirty="0"/>
                    </a:p>
                  </a:txBody>
                  <a:tcPr/>
                </a:tc>
                <a:tc>
                  <a:txBody>
                    <a:bodyPr/>
                    <a:lstStyle/>
                    <a:p>
                      <a:pPr algn="ctr" rtl="0"/>
                      <a:r>
                        <a:rPr lang="ar-SA" dirty="0" smtClean="0"/>
                        <a:t>النساء في المجتمع الاصلي</a:t>
                      </a:r>
                      <a:r>
                        <a:rPr lang="en-US" dirty="0" smtClean="0"/>
                        <a:t> </a:t>
                      </a:r>
                      <a:endParaRPr lang="ar-SA" dirty="0" smtClean="0"/>
                    </a:p>
                    <a:p>
                      <a:pPr algn="ctr" rtl="0"/>
                      <a:r>
                        <a:rPr lang="en-US" dirty="0" smtClean="0"/>
                        <a:t>1</a:t>
                      </a:r>
                      <a:endParaRPr lang="ar-SA" dirty="0"/>
                    </a:p>
                  </a:txBody>
                  <a:tcPr/>
                </a:tc>
                <a:tc>
                  <a:txBody>
                    <a:bodyPr/>
                    <a:lstStyle/>
                    <a:p>
                      <a:pPr rtl="1"/>
                      <a:r>
                        <a:rPr lang="ar-SA" dirty="0" smtClean="0"/>
                        <a:t>الاعمار</a:t>
                      </a:r>
                      <a:endParaRPr lang="ar-SA" dirty="0"/>
                    </a:p>
                  </a:txBody>
                  <a:tcPr/>
                </a:tc>
              </a:tr>
              <a:tr h="370840">
                <a:tc>
                  <a:txBody>
                    <a:bodyPr/>
                    <a:lstStyle/>
                    <a:p>
                      <a:pPr rtl="1"/>
                      <a:r>
                        <a:rPr lang="en-US" dirty="0" smtClean="0"/>
                        <a:t>147</a:t>
                      </a:r>
                      <a:endParaRPr lang="ar-SA" dirty="0"/>
                    </a:p>
                  </a:txBody>
                  <a:tcPr/>
                </a:tc>
                <a:tc>
                  <a:txBody>
                    <a:bodyPr/>
                    <a:lstStyle/>
                    <a:p>
                      <a:pPr rtl="1"/>
                      <a:r>
                        <a:rPr lang="en-US" dirty="0" smtClean="0"/>
                        <a:t>297</a:t>
                      </a:r>
                      <a:endParaRPr lang="ar-SA" dirty="0"/>
                    </a:p>
                  </a:txBody>
                  <a:tcPr/>
                </a:tc>
                <a:tc>
                  <a:txBody>
                    <a:bodyPr/>
                    <a:lstStyle/>
                    <a:p>
                      <a:pPr rtl="1"/>
                      <a:r>
                        <a:rPr lang="en-US" dirty="0" smtClean="0"/>
                        <a:t>0.021</a:t>
                      </a:r>
                      <a:endParaRPr lang="ar-SA" dirty="0"/>
                    </a:p>
                  </a:txBody>
                  <a:tcPr/>
                </a:tc>
                <a:tc>
                  <a:txBody>
                    <a:bodyPr/>
                    <a:lstStyle/>
                    <a:p>
                      <a:pPr rtl="1"/>
                      <a:r>
                        <a:rPr lang="en-US" dirty="0" smtClean="0"/>
                        <a:t>2749</a:t>
                      </a:r>
                      <a:endParaRPr lang="ar-SA" dirty="0"/>
                    </a:p>
                  </a:txBody>
                  <a:tcPr/>
                </a:tc>
                <a:tc>
                  <a:txBody>
                    <a:bodyPr/>
                    <a:lstStyle/>
                    <a:p>
                      <a:pPr rtl="1"/>
                      <a:r>
                        <a:rPr lang="en-US" dirty="0" smtClean="0"/>
                        <a:t>0.108</a:t>
                      </a:r>
                      <a:endParaRPr lang="ar-SA" dirty="0"/>
                    </a:p>
                  </a:txBody>
                  <a:tcPr/>
                </a:tc>
                <a:tc>
                  <a:txBody>
                    <a:bodyPr/>
                    <a:lstStyle/>
                    <a:p>
                      <a:pPr algn="ctr" rtl="0"/>
                      <a:r>
                        <a:rPr lang="en-US" dirty="0" smtClean="0"/>
                        <a:t>7010</a:t>
                      </a:r>
                      <a:endParaRPr lang="ar-SA" dirty="0"/>
                    </a:p>
                  </a:txBody>
                  <a:tcPr/>
                </a:tc>
                <a:tc>
                  <a:txBody>
                    <a:bodyPr/>
                    <a:lstStyle/>
                    <a:p>
                      <a:pPr rtl="1"/>
                      <a:r>
                        <a:rPr lang="en-US" dirty="0" smtClean="0"/>
                        <a:t>15-</a:t>
                      </a:r>
                      <a:endParaRPr lang="ar-SA" dirty="0"/>
                    </a:p>
                  </a:txBody>
                  <a:tcPr/>
                </a:tc>
              </a:tr>
              <a:tr h="370840">
                <a:tc>
                  <a:txBody>
                    <a:bodyPr/>
                    <a:lstStyle/>
                    <a:p>
                      <a:pPr rtl="1"/>
                      <a:r>
                        <a:rPr lang="en-US" dirty="0" smtClean="0"/>
                        <a:t>1059</a:t>
                      </a:r>
                      <a:endParaRPr lang="ar-SA" dirty="0"/>
                    </a:p>
                  </a:txBody>
                  <a:tcPr/>
                </a:tc>
                <a:tc>
                  <a:txBody>
                    <a:bodyPr/>
                    <a:lstStyle/>
                    <a:p>
                      <a:pPr rtl="1"/>
                      <a:r>
                        <a:rPr lang="en-US" dirty="0" smtClean="0"/>
                        <a:t>749</a:t>
                      </a:r>
                      <a:endParaRPr lang="ar-SA" dirty="0"/>
                    </a:p>
                  </a:txBody>
                  <a:tcPr/>
                </a:tc>
                <a:tc>
                  <a:txBody>
                    <a:bodyPr/>
                    <a:lstStyle/>
                    <a:p>
                      <a:pPr rtl="1"/>
                      <a:r>
                        <a:rPr lang="en-US" dirty="0" smtClean="0"/>
                        <a:t>0.197</a:t>
                      </a:r>
                      <a:endParaRPr lang="ar-SA" dirty="0"/>
                    </a:p>
                  </a:txBody>
                  <a:tcPr/>
                </a:tc>
                <a:tc>
                  <a:txBody>
                    <a:bodyPr/>
                    <a:lstStyle/>
                    <a:p>
                      <a:pPr rtl="1"/>
                      <a:r>
                        <a:rPr lang="en-US" dirty="0" smtClean="0"/>
                        <a:t>3033</a:t>
                      </a:r>
                      <a:endParaRPr lang="ar-SA" dirty="0"/>
                    </a:p>
                  </a:txBody>
                  <a:tcPr/>
                </a:tc>
                <a:tc>
                  <a:txBody>
                    <a:bodyPr/>
                    <a:lstStyle/>
                    <a:p>
                      <a:pPr rtl="1"/>
                      <a:r>
                        <a:rPr lang="en-US" dirty="0" smtClean="0"/>
                        <a:t>0.247</a:t>
                      </a:r>
                      <a:endParaRPr lang="ar-SA" dirty="0"/>
                    </a:p>
                  </a:txBody>
                  <a:tcPr/>
                </a:tc>
                <a:tc>
                  <a:txBody>
                    <a:bodyPr/>
                    <a:lstStyle/>
                    <a:p>
                      <a:pPr rtl="1"/>
                      <a:r>
                        <a:rPr lang="en-US" dirty="0" smtClean="0"/>
                        <a:t>5375</a:t>
                      </a:r>
                      <a:endParaRPr lang="ar-SA" dirty="0"/>
                    </a:p>
                  </a:txBody>
                  <a:tcPr/>
                </a:tc>
                <a:tc>
                  <a:txBody>
                    <a:bodyPr/>
                    <a:lstStyle/>
                    <a:p>
                      <a:pPr rtl="1"/>
                      <a:r>
                        <a:rPr lang="en-US" dirty="0" smtClean="0"/>
                        <a:t>20-</a:t>
                      </a:r>
                      <a:endParaRPr lang="ar-SA" dirty="0"/>
                    </a:p>
                  </a:txBody>
                  <a:tcPr/>
                </a:tc>
              </a:tr>
              <a:tr h="370840">
                <a:tc>
                  <a:txBody>
                    <a:bodyPr/>
                    <a:lstStyle/>
                    <a:p>
                      <a:pPr rtl="1"/>
                      <a:r>
                        <a:rPr lang="en-US" dirty="0" smtClean="0"/>
                        <a:t>811</a:t>
                      </a:r>
                      <a:endParaRPr lang="ar-SA" dirty="0"/>
                    </a:p>
                  </a:txBody>
                  <a:tcPr/>
                </a:tc>
                <a:tc>
                  <a:txBody>
                    <a:bodyPr/>
                    <a:lstStyle/>
                    <a:p>
                      <a:pPr rtl="1"/>
                      <a:r>
                        <a:rPr lang="en-US" dirty="0" smtClean="0"/>
                        <a:t>636</a:t>
                      </a:r>
                      <a:endParaRPr lang="ar-SA" dirty="0"/>
                    </a:p>
                  </a:txBody>
                  <a:tcPr/>
                </a:tc>
                <a:tc>
                  <a:txBody>
                    <a:bodyPr/>
                    <a:lstStyle/>
                    <a:p>
                      <a:pPr rtl="1"/>
                      <a:r>
                        <a:rPr lang="en-US" dirty="0" smtClean="0"/>
                        <a:t>0.201</a:t>
                      </a:r>
                      <a:endParaRPr lang="ar-SA" dirty="0"/>
                    </a:p>
                  </a:txBody>
                  <a:tcPr/>
                </a:tc>
                <a:tc>
                  <a:txBody>
                    <a:bodyPr/>
                    <a:lstStyle/>
                    <a:p>
                      <a:pPr rtl="1"/>
                      <a:r>
                        <a:rPr lang="en-US" dirty="0" smtClean="0"/>
                        <a:t>3316</a:t>
                      </a:r>
                      <a:endParaRPr lang="ar-SA" dirty="0"/>
                    </a:p>
                  </a:txBody>
                  <a:tcPr/>
                </a:tc>
                <a:tc>
                  <a:txBody>
                    <a:bodyPr/>
                    <a:lstStyle/>
                    <a:p>
                      <a:pPr rtl="1"/>
                      <a:r>
                        <a:rPr lang="en-US" dirty="0" smtClean="0"/>
                        <a:t>0.190</a:t>
                      </a:r>
                      <a:endParaRPr lang="ar-SA" dirty="0"/>
                    </a:p>
                  </a:txBody>
                  <a:tcPr/>
                </a:tc>
                <a:tc>
                  <a:txBody>
                    <a:bodyPr/>
                    <a:lstStyle/>
                    <a:p>
                      <a:pPr rtl="1"/>
                      <a:r>
                        <a:rPr lang="en-US" dirty="0" smtClean="0"/>
                        <a:t>4036</a:t>
                      </a:r>
                      <a:endParaRPr lang="ar-SA" dirty="0"/>
                    </a:p>
                  </a:txBody>
                  <a:tcPr/>
                </a:tc>
                <a:tc>
                  <a:txBody>
                    <a:bodyPr/>
                    <a:lstStyle/>
                    <a:p>
                      <a:pPr rtl="1"/>
                      <a:r>
                        <a:rPr lang="en-US" dirty="0" smtClean="0"/>
                        <a:t>25-</a:t>
                      </a:r>
                      <a:endParaRPr lang="ar-SA" dirty="0"/>
                    </a:p>
                  </a:txBody>
                  <a:tcPr/>
                </a:tc>
              </a:tr>
              <a:tr h="370840">
                <a:tc>
                  <a:txBody>
                    <a:bodyPr/>
                    <a:lstStyle/>
                    <a:p>
                      <a:pPr rtl="1"/>
                      <a:r>
                        <a:rPr lang="en-US" dirty="0" smtClean="0"/>
                        <a:t>482</a:t>
                      </a:r>
                      <a:endParaRPr lang="ar-SA" dirty="0"/>
                    </a:p>
                  </a:txBody>
                  <a:tcPr/>
                </a:tc>
                <a:tc>
                  <a:txBody>
                    <a:bodyPr/>
                    <a:lstStyle/>
                    <a:p>
                      <a:pPr rtl="1"/>
                      <a:r>
                        <a:rPr lang="en-US" dirty="0" smtClean="0"/>
                        <a:t>458</a:t>
                      </a:r>
                      <a:endParaRPr lang="ar-SA" dirty="0"/>
                    </a:p>
                  </a:txBody>
                  <a:tcPr/>
                </a:tc>
                <a:tc>
                  <a:txBody>
                    <a:bodyPr/>
                    <a:lstStyle/>
                    <a:p>
                      <a:pPr rtl="1"/>
                      <a:r>
                        <a:rPr lang="en-US" dirty="0" smtClean="0"/>
                        <a:t>0.15</a:t>
                      </a:r>
                      <a:endParaRPr lang="ar-SA" dirty="0"/>
                    </a:p>
                  </a:txBody>
                  <a:tcPr/>
                </a:tc>
                <a:tc>
                  <a:txBody>
                    <a:bodyPr/>
                    <a:lstStyle/>
                    <a:p>
                      <a:pPr rtl="1"/>
                      <a:r>
                        <a:rPr lang="en-US" dirty="0" smtClean="0"/>
                        <a:t>3297</a:t>
                      </a:r>
                      <a:endParaRPr lang="ar-SA" dirty="0"/>
                    </a:p>
                  </a:txBody>
                  <a:tcPr/>
                </a:tc>
                <a:tc>
                  <a:txBody>
                    <a:bodyPr/>
                    <a:lstStyle/>
                    <a:p>
                      <a:pPr rtl="1"/>
                      <a:r>
                        <a:rPr lang="en-US" dirty="0" smtClean="0"/>
                        <a:t>0.139</a:t>
                      </a:r>
                      <a:endParaRPr lang="ar-SA" dirty="0"/>
                    </a:p>
                  </a:txBody>
                  <a:tcPr/>
                </a:tc>
                <a:tc>
                  <a:txBody>
                    <a:bodyPr/>
                    <a:lstStyle/>
                    <a:p>
                      <a:pPr rtl="1"/>
                      <a:r>
                        <a:rPr lang="en-US" dirty="0" smtClean="0"/>
                        <a:t>3211</a:t>
                      </a:r>
                      <a:endParaRPr lang="ar-SA" dirty="0"/>
                    </a:p>
                  </a:txBody>
                  <a:tcPr/>
                </a:tc>
                <a:tc>
                  <a:txBody>
                    <a:bodyPr/>
                    <a:lstStyle/>
                    <a:p>
                      <a:pPr rtl="1"/>
                      <a:r>
                        <a:rPr lang="en-US" dirty="0" smtClean="0"/>
                        <a:t>30-</a:t>
                      </a:r>
                      <a:endParaRPr lang="ar-SA" dirty="0"/>
                    </a:p>
                  </a:txBody>
                  <a:tcPr/>
                </a:tc>
              </a:tr>
              <a:tr h="370840">
                <a:tc>
                  <a:txBody>
                    <a:bodyPr/>
                    <a:lstStyle/>
                    <a:p>
                      <a:pPr rtl="1"/>
                      <a:r>
                        <a:rPr lang="en-US" dirty="0" smtClean="0"/>
                        <a:t>313</a:t>
                      </a:r>
                      <a:endParaRPr lang="ar-SA" dirty="0"/>
                    </a:p>
                  </a:txBody>
                  <a:tcPr/>
                </a:tc>
                <a:tc>
                  <a:txBody>
                    <a:bodyPr/>
                    <a:lstStyle/>
                    <a:p>
                      <a:pPr rtl="1"/>
                      <a:r>
                        <a:rPr lang="en-US" dirty="0" smtClean="0"/>
                        <a:t>243</a:t>
                      </a:r>
                      <a:endParaRPr lang="ar-SA" dirty="0"/>
                    </a:p>
                  </a:txBody>
                  <a:tcPr/>
                </a:tc>
                <a:tc>
                  <a:txBody>
                    <a:bodyPr/>
                    <a:lstStyle/>
                    <a:p>
                      <a:pPr rtl="1"/>
                      <a:r>
                        <a:rPr lang="en-US" dirty="0" smtClean="0"/>
                        <a:t>0.105</a:t>
                      </a:r>
                      <a:endParaRPr lang="ar-SA" dirty="0"/>
                    </a:p>
                  </a:txBody>
                  <a:tcPr/>
                </a:tc>
                <a:tc>
                  <a:txBody>
                    <a:bodyPr/>
                    <a:lstStyle/>
                    <a:p>
                      <a:pPr rtl="1"/>
                      <a:r>
                        <a:rPr lang="en-US" dirty="0" smtClean="0"/>
                        <a:t>2791</a:t>
                      </a:r>
                      <a:endParaRPr lang="ar-SA" dirty="0"/>
                    </a:p>
                  </a:txBody>
                  <a:tcPr/>
                </a:tc>
                <a:tc>
                  <a:txBody>
                    <a:bodyPr/>
                    <a:lstStyle/>
                    <a:p>
                      <a:pPr rtl="1"/>
                      <a:r>
                        <a:rPr lang="en-US" dirty="0" smtClean="0"/>
                        <a:t>0.087</a:t>
                      </a:r>
                      <a:endParaRPr lang="ar-SA" dirty="0"/>
                    </a:p>
                  </a:txBody>
                  <a:tcPr/>
                </a:tc>
                <a:tc>
                  <a:txBody>
                    <a:bodyPr/>
                    <a:lstStyle/>
                    <a:p>
                      <a:pPr rtl="1"/>
                      <a:r>
                        <a:rPr lang="en-US" dirty="0" smtClean="0"/>
                        <a:t>2985</a:t>
                      </a:r>
                      <a:endParaRPr lang="ar-SA" dirty="0"/>
                    </a:p>
                  </a:txBody>
                  <a:tcPr/>
                </a:tc>
                <a:tc>
                  <a:txBody>
                    <a:bodyPr/>
                    <a:lstStyle/>
                    <a:p>
                      <a:pPr rtl="1"/>
                      <a:r>
                        <a:rPr lang="en-US" dirty="0" smtClean="0"/>
                        <a:t>35-</a:t>
                      </a:r>
                      <a:endParaRPr lang="ar-SA" dirty="0"/>
                    </a:p>
                  </a:txBody>
                  <a:tcPr/>
                </a:tc>
              </a:tr>
              <a:tr h="370840">
                <a:tc>
                  <a:txBody>
                    <a:bodyPr/>
                    <a:lstStyle/>
                    <a:p>
                      <a:pPr rtl="1"/>
                      <a:r>
                        <a:rPr lang="en-US" dirty="0" smtClean="0"/>
                        <a:t>110</a:t>
                      </a:r>
                      <a:endParaRPr lang="ar-SA" dirty="0"/>
                    </a:p>
                  </a:txBody>
                  <a:tcPr/>
                </a:tc>
                <a:tc>
                  <a:txBody>
                    <a:bodyPr/>
                    <a:lstStyle/>
                    <a:p>
                      <a:pPr rtl="1"/>
                      <a:r>
                        <a:rPr lang="en-US" dirty="0" smtClean="0"/>
                        <a:t>63</a:t>
                      </a:r>
                      <a:endParaRPr lang="ar-SA" dirty="0"/>
                    </a:p>
                  </a:txBody>
                  <a:tcPr/>
                </a:tc>
                <a:tc>
                  <a:txBody>
                    <a:bodyPr/>
                    <a:lstStyle/>
                    <a:p>
                      <a:pPr rtl="1"/>
                      <a:r>
                        <a:rPr lang="en-US" dirty="0" smtClean="0"/>
                        <a:t>0.041</a:t>
                      </a:r>
                      <a:endParaRPr lang="ar-SA" dirty="0"/>
                    </a:p>
                  </a:txBody>
                  <a:tcPr/>
                </a:tc>
                <a:tc>
                  <a:txBody>
                    <a:bodyPr/>
                    <a:lstStyle/>
                    <a:p>
                      <a:pPr rtl="1"/>
                      <a:r>
                        <a:rPr lang="en-US" dirty="0" smtClean="0"/>
                        <a:t>2249</a:t>
                      </a:r>
                      <a:endParaRPr lang="ar-SA" dirty="0"/>
                    </a:p>
                  </a:txBody>
                  <a:tcPr/>
                </a:tc>
                <a:tc>
                  <a:txBody>
                    <a:bodyPr/>
                    <a:lstStyle/>
                    <a:p>
                      <a:pPr rtl="1"/>
                      <a:r>
                        <a:rPr lang="en-US" dirty="0" smtClean="0"/>
                        <a:t>0.028</a:t>
                      </a:r>
                      <a:endParaRPr lang="ar-SA" dirty="0"/>
                    </a:p>
                  </a:txBody>
                  <a:tcPr/>
                </a:tc>
                <a:tc>
                  <a:txBody>
                    <a:bodyPr/>
                    <a:lstStyle/>
                    <a:p>
                      <a:pPr rtl="1"/>
                      <a:r>
                        <a:rPr lang="en-US" dirty="0" smtClean="0"/>
                        <a:t>2670</a:t>
                      </a:r>
                      <a:endParaRPr lang="ar-SA" dirty="0"/>
                    </a:p>
                  </a:txBody>
                  <a:tcPr/>
                </a:tc>
                <a:tc>
                  <a:txBody>
                    <a:bodyPr/>
                    <a:lstStyle/>
                    <a:p>
                      <a:pPr rtl="1"/>
                      <a:r>
                        <a:rPr lang="en-US" dirty="0" smtClean="0"/>
                        <a:t>40</a:t>
                      </a:r>
                      <a:endParaRPr lang="ar-SA" dirty="0"/>
                    </a:p>
                  </a:txBody>
                  <a:tcPr/>
                </a:tc>
              </a:tr>
              <a:tr h="370840">
                <a:tc>
                  <a:txBody>
                    <a:bodyPr/>
                    <a:lstStyle/>
                    <a:p>
                      <a:pPr rtl="1"/>
                      <a:r>
                        <a:rPr lang="en-US" dirty="0" smtClean="0"/>
                        <a:t>11</a:t>
                      </a:r>
                      <a:endParaRPr lang="ar-SA" dirty="0"/>
                    </a:p>
                  </a:txBody>
                  <a:tcPr/>
                </a:tc>
                <a:tc>
                  <a:txBody>
                    <a:bodyPr/>
                    <a:lstStyle/>
                    <a:p>
                      <a:pPr rtl="1"/>
                      <a:r>
                        <a:rPr lang="en-US" dirty="0" smtClean="0"/>
                        <a:t>45</a:t>
                      </a:r>
                      <a:endParaRPr lang="ar-SA" dirty="0"/>
                    </a:p>
                  </a:txBody>
                  <a:tcPr/>
                </a:tc>
                <a:tc>
                  <a:txBody>
                    <a:bodyPr/>
                    <a:lstStyle/>
                    <a:p>
                      <a:pPr rtl="1"/>
                      <a:r>
                        <a:rPr lang="en-US" dirty="0" smtClean="0"/>
                        <a:t>0.004</a:t>
                      </a:r>
                      <a:endParaRPr lang="ar-SA" dirty="0"/>
                    </a:p>
                  </a:txBody>
                  <a:tcPr/>
                </a:tc>
                <a:tc>
                  <a:txBody>
                    <a:bodyPr/>
                    <a:lstStyle/>
                    <a:p>
                      <a:pPr rtl="1"/>
                      <a:r>
                        <a:rPr lang="en-US" dirty="0" smtClean="0"/>
                        <a:t>2970</a:t>
                      </a:r>
                      <a:endParaRPr lang="ar-SA" dirty="0"/>
                    </a:p>
                  </a:txBody>
                  <a:tcPr/>
                </a:tc>
                <a:tc>
                  <a:txBody>
                    <a:bodyPr/>
                    <a:lstStyle/>
                    <a:p>
                      <a:pPr rtl="1"/>
                      <a:r>
                        <a:rPr lang="en-US" dirty="0" smtClean="0"/>
                        <a:t>0.015</a:t>
                      </a:r>
                      <a:endParaRPr lang="ar-SA" dirty="0"/>
                    </a:p>
                  </a:txBody>
                  <a:tcPr/>
                </a:tc>
                <a:tc>
                  <a:txBody>
                    <a:bodyPr/>
                    <a:lstStyle/>
                    <a:p>
                      <a:pPr rtl="1"/>
                      <a:r>
                        <a:rPr lang="en-US" dirty="0" smtClean="0"/>
                        <a:t>2655</a:t>
                      </a:r>
                      <a:endParaRPr lang="ar-SA" dirty="0"/>
                    </a:p>
                  </a:txBody>
                  <a:tcPr/>
                </a:tc>
                <a:tc>
                  <a:txBody>
                    <a:bodyPr/>
                    <a:lstStyle/>
                    <a:p>
                      <a:pPr rtl="1"/>
                      <a:r>
                        <a:rPr lang="en-US" dirty="0" smtClean="0"/>
                        <a:t>45-49</a:t>
                      </a:r>
                      <a:endParaRPr lang="ar-SA" dirty="0"/>
                    </a:p>
                  </a:txBody>
                  <a:tcPr/>
                </a:tc>
              </a:tr>
              <a:tr h="370840">
                <a:tc>
                  <a:txBody>
                    <a:bodyPr/>
                    <a:lstStyle/>
                    <a:p>
                      <a:pPr rtl="1"/>
                      <a:r>
                        <a:rPr lang="en-US" dirty="0" smtClean="0"/>
                        <a:t>2933</a:t>
                      </a:r>
                      <a:endParaRPr lang="ar-SA" dirty="0"/>
                    </a:p>
                  </a:txBody>
                  <a:tcPr/>
                </a:tc>
                <a:tc>
                  <a:txBody>
                    <a:bodyPr/>
                    <a:lstStyle/>
                    <a:p>
                      <a:pPr rtl="1"/>
                      <a:r>
                        <a:rPr lang="en-US" dirty="0" smtClean="0"/>
                        <a:t>2485</a:t>
                      </a:r>
                      <a:endParaRPr lang="ar-SA" dirty="0"/>
                    </a:p>
                  </a:txBody>
                  <a:tcPr/>
                </a:tc>
                <a:tc>
                  <a:txBody>
                    <a:bodyPr/>
                    <a:lstStyle/>
                    <a:p>
                      <a:pPr rtl="1"/>
                      <a:endParaRPr lang="ar-SA" dirty="0"/>
                    </a:p>
                  </a:txBody>
                  <a:tcPr/>
                </a:tc>
                <a:tc>
                  <a:txBody>
                    <a:bodyPr/>
                    <a:lstStyle/>
                    <a:p>
                      <a:pPr rtl="1"/>
                      <a:r>
                        <a:rPr lang="en-US" dirty="0" smtClean="0"/>
                        <a:t>20405</a:t>
                      </a:r>
                      <a:endParaRPr lang="ar-SA" dirty="0"/>
                    </a:p>
                  </a:txBody>
                  <a:tcPr/>
                </a:tc>
                <a:tc>
                  <a:txBody>
                    <a:bodyPr/>
                    <a:lstStyle/>
                    <a:p>
                      <a:pPr rtl="1"/>
                      <a:endParaRPr lang="ar-SA" dirty="0"/>
                    </a:p>
                  </a:txBody>
                  <a:tcPr/>
                </a:tc>
                <a:tc>
                  <a:txBody>
                    <a:bodyPr/>
                    <a:lstStyle/>
                    <a:p>
                      <a:pPr rtl="1"/>
                      <a:endParaRPr lang="ar-SA" dirty="0"/>
                    </a:p>
                  </a:txBody>
                  <a:tcPr/>
                </a:tc>
                <a:tc>
                  <a:txBody>
                    <a:bodyPr/>
                    <a:lstStyle/>
                    <a:p>
                      <a:pPr rtl="1"/>
                      <a:r>
                        <a:rPr lang="en-US" dirty="0" err="1" smtClean="0"/>
                        <a:t>Totol</a:t>
                      </a:r>
                      <a:endParaRPr lang="ar-SA"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4000" dirty="0" smtClean="0"/>
              <a:t>الحل</a:t>
            </a:r>
            <a:endParaRPr lang="ar-SA" sz="4000" dirty="0"/>
          </a:p>
        </p:txBody>
      </p:sp>
      <p:sp>
        <p:nvSpPr>
          <p:cNvPr id="3" name="Content Placeholder 2"/>
          <p:cNvSpPr>
            <a:spLocks noGrp="1"/>
          </p:cNvSpPr>
          <p:nvPr>
            <p:ph idx="1"/>
          </p:nvPr>
        </p:nvSpPr>
        <p:spPr>
          <a:solidFill>
            <a:schemeClr val="accent1">
              <a:lumMod val="20000"/>
              <a:lumOff val="80000"/>
            </a:schemeClr>
          </a:solidFill>
        </p:spPr>
        <p:txBody>
          <a:bodyPr/>
          <a:lstStyle/>
          <a:p>
            <a:r>
              <a:rPr lang="ar-SA" dirty="0" smtClean="0"/>
              <a:t>1- الطريقة المباشرة</a:t>
            </a:r>
          </a:p>
          <a:p>
            <a:pPr algn="l" rtl="0">
              <a:buNone/>
            </a:pPr>
            <a:r>
              <a:rPr lang="en-US" dirty="0" smtClean="0"/>
              <a:t>3675/2933 x1000 =1253 0%</a:t>
            </a:r>
          </a:p>
          <a:p>
            <a:pPr algn="r">
              <a:buNone/>
            </a:pPr>
            <a:r>
              <a:rPr lang="ar-SA" dirty="0" smtClean="0"/>
              <a:t>هناك </a:t>
            </a:r>
            <a:r>
              <a:rPr lang="en-US" dirty="0" smtClean="0"/>
              <a:t>1253</a:t>
            </a:r>
            <a:r>
              <a:rPr lang="ar-SA" dirty="0" smtClean="0"/>
              <a:t>ولادة حية لكل الف من النساء</a:t>
            </a:r>
          </a:p>
          <a:p>
            <a:pPr algn="r">
              <a:buNone/>
            </a:pPr>
            <a:r>
              <a:rPr lang="ar-SA" dirty="0" smtClean="0"/>
              <a:t>2- الطريقة غير المباشرة</a:t>
            </a:r>
            <a:endParaRPr lang="en-US" dirty="0" smtClean="0"/>
          </a:p>
          <a:p>
            <a:pPr algn="l" rtl="0">
              <a:buNone/>
            </a:pPr>
            <a:r>
              <a:rPr lang="en-US" dirty="0" smtClean="0"/>
              <a:t>2485/20405 x1000 =122 0%</a:t>
            </a:r>
          </a:p>
          <a:p>
            <a:pPr>
              <a:buNone/>
            </a:pPr>
            <a:r>
              <a:rPr lang="ar-SA" dirty="0" smtClean="0"/>
              <a:t>هناك </a:t>
            </a:r>
            <a:r>
              <a:rPr lang="en-US" dirty="0" smtClean="0"/>
              <a:t>122</a:t>
            </a:r>
            <a:r>
              <a:rPr lang="ar-SA" dirty="0" smtClean="0"/>
              <a:t> ولادة حية لكل الف من النساء</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1">
              <a:lumMod val="40000"/>
              <a:lumOff val="60000"/>
            </a:schemeClr>
          </a:solidFill>
        </p:spPr>
        <p:txBody>
          <a:bodyPr/>
          <a:lstStyle/>
          <a:p>
            <a:r>
              <a:rPr lang="ar-SA" dirty="0" smtClean="0"/>
              <a:t>المحاضرة الرابعة</a:t>
            </a:r>
            <a:endParaRPr lang="ar-SA" dirty="0"/>
          </a:p>
        </p:txBody>
      </p:sp>
      <p:sp>
        <p:nvSpPr>
          <p:cNvPr id="5" name="Subtitle 4"/>
          <p:cNvSpPr>
            <a:spLocks noGrp="1"/>
          </p:cNvSpPr>
          <p:nvPr>
            <p:ph type="subTitle" idx="1"/>
          </p:nvPr>
        </p:nvSpPr>
        <p:spPr>
          <a:solidFill>
            <a:schemeClr val="accent1">
              <a:lumMod val="20000"/>
              <a:lumOff val="80000"/>
            </a:schemeClr>
          </a:solidFill>
        </p:spPr>
        <p:txBody>
          <a:bodyPr/>
          <a:lstStyle/>
          <a:p>
            <a:r>
              <a:rPr lang="ar-SA" dirty="0" smtClean="0">
                <a:solidFill>
                  <a:schemeClr val="tx1"/>
                </a:solidFill>
              </a:rPr>
              <a:t>حلول امثلة مختلفة حول الفصل</a:t>
            </a:r>
            <a:endParaRPr lang="ar-SA"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fontScale="90000"/>
          </a:bodyPr>
          <a:lstStyle/>
          <a:p>
            <a:r>
              <a:rPr lang="ar-SA" sz="3600" dirty="0" smtClean="0"/>
              <a:t>مثال</a:t>
            </a:r>
            <a:endParaRPr lang="ar-SA" sz="3600" dirty="0"/>
          </a:p>
        </p:txBody>
      </p:sp>
      <p:sp>
        <p:nvSpPr>
          <p:cNvPr id="3" name="Content Placeholder 2"/>
          <p:cNvSpPr>
            <a:spLocks noGrp="1"/>
          </p:cNvSpPr>
          <p:nvPr>
            <p:ph idx="1"/>
          </p:nvPr>
        </p:nvSpPr>
        <p:spPr>
          <a:xfrm>
            <a:off x="457200" y="785794"/>
            <a:ext cx="8229600" cy="5340369"/>
          </a:xfrm>
        </p:spPr>
        <p:txBody>
          <a:bodyPr/>
          <a:lstStyle/>
          <a:p>
            <a:pPr>
              <a:buNone/>
            </a:pPr>
            <a:r>
              <a:rPr lang="ar-SA" dirty="0" smtClean="0"/>
              <a:t>البيانات في الجدول التالي اوجد الاتي :</a:t>
            </a:r>
          </a:p>
          <a:p>
            <a:pPr algn="ctr" rtl="0">
              <a:buNone/>
            </a:pPr>
            <a:endParaRPr lang="ar-SA" dirty="0" smtClean="0"/>
          </a:p>
        </p:txBody>
      </p:sp>
      <p:graphicFrame>
        <p:nvGraphicFramePr>
          <p:cNvPr id="4" name="Table 3"/>
          <p:cNvGraphicFramePr>
            <a:graphicFrameLocks noGrp="1"/>
          </p:cNvGraphicFramePr>
          <p:nvPr/>
        </p:nvGraphicFramePr>
        <p:xfrm>
          <a:off x="1524000" y="1397000"/>
          <a:ext cx="6096000" cy="4155440"/>
        </p:xfrm>
        <a:graphic>
          <a:graphicData uri="http://schemas.openxmlformats.org/drawingml/2006/table">
            <a:tbl>
              <a:tblPr rtl="1" firstRow="1" bandRow="1">
                <a:tableStyleId>{5C22544A-7EE6-4342-B048-85BDC9FD1C3A}</a:tableStyleId>
              </a:tblPr>
              <a:tblGrid>
                <a:gridCol w="1016000"/>
                <a:gridCol w="1102866"/>
                <a:gridCol w="929134"/>
                <a:gridCol w="1016000"/>
                <a:gridCol w="1016000"/>
                <a:gridCol w="1016000"/>
              </a:tblGrid>
              <a:tr h="370840">
                <a:tc>
                  <a:txBody>
                    <a:bodyPr/>
                    <a:lstStyle/>
                    <a:p>
                      <a:pPr rtl="1"/>
                      <a:r>
                        <a:rPr lang="en-US" dirty="0" smtClean="0"/>
                        <a:t>(1/2</a:t>
                      </a:r>
                      <a:r>
                        <a:rPr lang="en-US" baseline="0" dirty="0" smtClean="0"/>
                        <a:t> ) x 3  </a:t>
                      </a:r>
                      <a:endParaRPr lang="ar-SA" dirty="0"/>
                    </a:p>
                  </a:txBody>
                  <a:tcPr/>
                </a:tc>
                <a:tc>
                  <a:txBody>
                    <a:bodyPr/>
                    <a:lstStyle/>
                    <a:p>
                      <a:pPr rtl="1"/>
                      <a:r>
                        <a:rPr lang="en-US" dirty="0" smtClean="0"/>
                        <a:t>1/2</a:t>
                      </a:r>
                      <a:endParaRPr lang="ar-SA" dirty="0"/>
                    </a:p>
                  </a:txBody>
                  <a:tcPr/>
                </a:tc>
                <a:tc>
                  <a:txBody>
                    <a:bodyPr/>
                    <a:lstStyle/>
                    <a:p>
                      <a:pPr rtl="1"/>
                      <a:r>
                        <a:rPr lang="ar-SA" dirty="0" smtClean="0"/>
                        <a:t>نسب البقاء</a:t>
                      </a:r>
                    </a:p>
                    <a:p>
                      <a:pPr algn="ctr" rtl="1"/>
                      <a:r>
                        <a:rPr lang="en-US" dirty="0" smtClean="0"/>
                        <a:t>3</a:t>
                      </a:r>
                      <a:endParaRPr lang="ar-SA" dirty="0"/>
                    </a:p>
                  </a:txBody>
                  <a:tcPr/>
                </a:tc>
                <a:tc>
                  <a:txBody>
                    <a:bodyPr/>
                    <a:lstStyle/>
                    <a:p>
                      <a:pPr rtl="1"/>
                      <a:r>
                        <a:rPr lang="ar-SA" dirty="0" smtClean="0"/>
                        <a:t>النساء المتزوجات</a:t>
                      </a:r>
                    </a:p>
                    <a:p>
                      <a:pPr rtl="1"/>
                      <a:r>
                        <a:rPr lang="ar-SA" dirty="0" smtClean="0"/>
                        <a:t>(</a:t>
                      </a:r>
                      <a:r>
                        <a:rPr lang="en-US" baseline="0" dirty="0" smtClean="0"/>
                        <a:t> 0,0,0</a:t>
                      </a:r>
                      <a:r>
                        <a:rPr lang="ar-SA" baseline="0" dirty="0" smtClean="0"/>
                        <a:t>)</a:t>
                      </a:r>
                      <a:endParaRPr lang="en-US" dirty="0" smtClean="0"/>
                    </a:p>
                    <a:p>
                      <a:pPr algn="ctr" rtl="1"/>
                      <a:r>
                        <a:rPr lang="en-US" dirty="0" smtClean="0"/>
                        <a:t>2</a:t>
                      </a:r>
                      <a:endParaRPr lang="ar-SA" dirty="0"/>
                    </a:p>
                  </a:txBody>
                  <a:tcPr/>
                </a:tc>
                <a:tc>
                  <a:txBody>
                    <a:bodyPr/>
                    <a:lstStyle/>
                    <a:p>
                      <a:pPr rtl="1"/>
                      <a:r>
                        <a:rPr lang="ar-SA" dirty="0" smtClean="0"/>
                        <a:t>الولادات</a:t>
                      </a:r>
                    </a:p>
                    <a:p>
                      <a:pPr algn="ctr" rtl="1"/>
                      <a:r>
                        <a:rPr lang="en-US" dirty="0" smtClean="0"/>
                        <a:t>1</a:t>
                      </a:r>
                      <a:endParaRPr lang="ar-SA" dirty="0"/>
                    </a:p>
                  </a:txBody>
                  <a:tcPr/>
                </a:tc>
                <a:tc>
                  <a:txBody>
                    <a:bodyPr/>
                    <a:lstStyle/>
                    <a:p>
                      <a:pPr rtl="1"/>
                      <a:r>
                        <a:rPr lang="ar-SA" dirty="0" smtClean="0"/>
                        <a:t>الاعمار</a:t>
                      </a:r>
                      <a:endParaRPr lang="ar-SA" dirty="0"/>
                    </a:p>
                  </a:txBody>
                  <a:tcPr/>
                </a:tc>
              </a:tr>
              <a:tr h="370840">
                <a:tc>
                  <a:txBody>
                    <a:bodyPr/>
                    <a:lstStyle/>
                    <a:p>
                      <a:pPr rtl="1"/>
                      <a:r>
                        <a:rPr lang="en-US" dirty="0" smtClean="0"/>
                        <a:t>0.11067</a:t>
                      </a:r>
                      <a:endParaRPr lang="ar-SA" dirty="0"/>
                    </a:p>
                  </a:txBody>
                  <a:tcPr/>
                </a:tc>
                <a:tc>
                  <a:txBody>
                    <a:bodyPr/>
                    <a:lstStyle/>
                    <a:p>
                      <a:pPr rtl="1"/>
                      <a:r>
                        <a:rPr lang="en-US" dirty="0" smtClean="0"/>
                        <a:t>0.14009</a:t>
                      </a:r>
                      <a:endParaRPr lang="ar-SA" dirty="0"/>
                    </a:p>
                  </a:txBody>
                  <a:tcPr/>
                </a:tc>
                <a:tc>
                  <a:txBody>
                    <a:bodyPr/>
                    <a:lstStyle/>
                    <a:p>
                      <a:pPr rtl="1"/>
                      <a:r>
                        <a:rPr lang="en-US" dirty="0" smtClean="0"/>
                        <a:t>0.79</a:t>
                      </a:r>
                      <a:endParaRPr lang="ar-SA" dirty="0"/>
                    </a:p>
                  </a:txBody>
                  <a:tcPr/>
                </a:tc>
                <a:tc>
                  <a:txBody>
                    <a:bodyPr/>
                    <a:lstStyle/>
                    <a:p>
                      <a:pPr rtl="1"/>
                      <a:r>
                        <a:rPr lang="en-US" dirty="0" smtClean="0"/>
                        <a:t>105</a:t>
                      </a:r>
                      <a:endParaRPr lang="ar-SA" dirty="0"/>
                    </a:p>
                  </a:txBody>
                  <a:tcPr/>
                </a:tc>
                <a:tc>
                  <a:txBody>
                    <a:bodyPr/>
                    <a:lstStyle/>
                    <a:p>
                      <a:pPr rtl="1"/>
                      <a:r>
                        <a:rPr lang="en-US" dirty="0" smtClean="0"/>
                        <a:t>1471</a:t>
                      </a:r>
                      <a:endParaRPr lang="ar-SA" dirty="0"/>
                    </a:p>
                  </a:txBody>
                  <a:tcPr/>
                </a:tc>
                <a:tc>
                  <a:txBody>
                    <a:bodyPr/>
                    <a:lstStyle/>
                    <a:p>
                      <a:pPr rtl="1"/>
                      <a:r>
                        <a:rPr lang="en-US" dirty="0" smtClean="0"/>
                        <a:t>15-</a:t>
                      </a:r>
                      <a:endParaRPr lang="ar-SA" dirty="0"/>
                    </a:p>
                  </a:txBody>
                  <a:tcPr/>
                </a:tc>
              </a:tr>
              <a:tr h="370840">
                <a:tc>
                  <a:txBody>
                    <a:bodyPr/>
                    <a:lstStyle/>
                    <a:p>
                      <a:pPr rtl="1"/>
                      <a:r>
                        <a:rPr lang="en-US" dirty="0" smtClean="0"/>
                        <a:t>0.12293</a:t>
                      </a:r>
                      <a:endParaRPr lang="ar-SA" dirty="0"/>
                    </a:p>
                  </a:txBody>
                  <a:tcPr/>
                </a:tc>
                <a:tc>
                  <a:txBody>
                    <a:bodyPr/>
                    <a:lstStyle/>
                    <a:p>
                      <a:pPr rtl="1"/>
                      <a:r>
                        <a:rPr lang="en-US" dirty="0" smtClean="0"/>
                        <a:t>0.16613</a:t>
                      </a:r>
                      <a:endParaRPr lang="ar-SA" dirty="0"/>
                    </a:p>
                  </a:txBody>
                  <a:tcPr/>
                </a:tc>
                <a:tc>
                  <a:txBody>
                    <a:bodyPr/>
                    <a:lstStyle/>
                    <a:p>
                      <a:pPr rtl="1"/>
                      <a:r>
                        <a:rPr lang="en-US" dirty="0" smtClean="0"/>
                        <a:t>0.74</a:t>
                      </a:r>
                      <a:endParaRPr lang="ar-SA" dirty="0"/>
                    </a:p>
                  </a:txBody>
                  <a:tcPr/>
                </a:tc>
                <a:tc>
                  <a:txBody>
                    <a:bodyPr/>
                    <a:lstStyle/>
                    <a:p>
                      <a:pPr rtl="1"/>
                      <a:r>
                        <a:rPr lang="en-US" dirty="0" smtClean="0"/>
                        <a:t>98</a:t>
                      </a:r>
                      <a:endParaRPr lang="ar-SA" dirty="0"/>
                    </a:p>
                  </a:txBody>
                  <a:tcPr/>
                </a:tc>
                <a:tc>
                  <a:txBody>
                    <a:bodyPr/>
                    <a:lstStyle/>
                    <a:p>
                      <a:pPr rtl="1"/>
                      <a:r>
                        <a:rPr lang="en-US" dirty="0" smtClean="0"/>
                        <a:t>16281</a:t>
                      </a:r>
                      <a:endParaRPr lang="ar-SA" dirty="0"/>
                    </a:p>
                  </a:txBody>
                  <a:tcPr/>
                </a:tc>
                <a:tc>
                  <a:txBody>
                    <a:bodyPr/>
                    <a:lstStyle/>
                    <a:p>
                      <a:pPr rtl="1"/>
                      <a:r>
                        <a:rPr lang="en-US" dirty="0" smtClean="0"/>
                        <a:t>20-</a:t>
                      </a:r>
                      <a:endParaRPr lang="ar-SA" dirty="0"/>
                    </a:p>
                  </a:txBody>
                  <a:tcPr/>
                </a:tc>
              </a:tr>
              <a:tr h="370840">
                <a:tc>
                  <a:txBody>
                    <a:bodyPr/>
                    <a:lstStyle/>
                    <a:p>
                      <a:pPr rtl="1"/>
                      <a:r>
                        <a:rPr lang="en-US" dirty="0" smtClean="0"/>
                        <a:t>0.17247</a:t>
                      </a:r>
                      <a:endParaRPr lang="ar-SA" dirty="0"/>
                    </a:p>
                  </a:txBody>
                  <a:tcPr/>
                </a:tc>
                <a:tc>
                  <a:txBody>
                    <a:bodyPr/>
                    <a:lstStyle/>
                    <a:p>
                      <a:pPr rtl="1"/>
                      <a:r>
                        <a:rPr lang="en-US" dirty="0" smtClean="0"/>
                        <a:t>0.254</a:t>
                      </a:r>
                      <a:endParaRPr lang="ar-SA" dirty="0"/>
                    </a:p>
                  </a:txBody>
                  <a:tcPr/>
                </a:tc>
                <a:tc>
                  <a:txBody>
                    <a:bodyPr/>
                    <a:lstStyle/>
                    <a:p>
                      <a:pPr rtl="1"/>
                      <a:r>
                        <a:rPr lang="en-US" dirty="0" smtClean="0"/>
                        <a:t>0.68</a:t>
                      </a:r>
                      <a:endParaRPr lang="ar-SA" dirty="0"/>
                    </a:p>
                  </a:txBody>
                  <a:tcPr/>
                </a:tc>
                <a:tc>
                  <a:txBody>
                    <a:bodyPr/>
                    <a:lstStyle/>
                    <a:p>
                      <a:pPr rtl="1"/>
                      <a:r>
                        <a:rPr lang="en-US" dirty="0" smtClean="0"/>
                        <a:t>83</a:t>
                      </a:r>
                      <a:endParaRPr lang="ar-SA" dirty="0"/>
                    </a:p>
                  </a:txBody>
                  <a:tcPr/>
                </a:tc>
                <a:tc>
                  <a:txBody>
                    <a:bodyPr/>
                    <a:lstStyle/>
                    <a:p>
                      <a:pPr rtl="1"/>
                      <a:r>
                        <a:rPr lang="en-US" dirty="0" smtClean="0"/>
                        <a:t>21052</a:t>
                      </a:r>
                      <a:endParaRPr lang="ar-SA" dirty="0"/>
                    </a:p>
                  </a:txBody>
                  <a:tcPr/>
                </a:tc>
                <a:tc>
                  <a:txBody>
                    <a:bodyPr/>
                    <a:lstStyle/>
                    <a:p>
                      <a:pPr rtl="1"/>
                      <a:r>
                        <a:rPr lang="en-US" dirty="0" smtClean="0"/>
                        <a:t>25-</a:t>
                      </a:r>
                      <a:endParaRPr lang="ar-SA" dirty="0"/>
                    </a:p>
                  </a:txBody>
                  <a:tcPr/>
                </a:tc>
              </a:tr>
              <a:tr h="370840">
                <a:tc>
                  <a:txBody>
                    <a:bodyPr/>
                    <a:lstStyle/>
                    <a:p>
                      <a:pPr rtl="1"/>
                      <a:r>
                        <a:rPr lang="en-US" dirty="0" smtClean="0"/>
                        <a:t>0.12052</a:t>
                      </a:r>
                      <a:endParaRPr lang="ar-SA" dirty="0"/>
                    </a:p>
                  </a:txBody>
                  <a:tcPr/>
                </a:tc>
                <a:tc>
                  <a:txBody>
                    <a:bodyPr/>
                    <a:lstStyle/>
                    <a:p>
                      <a:pPr rtl="1"/>
                      <a:r>
                        <a:rPr lang="en-US" dirty="0" smtClean="0"/>
                        <a:t>0.1914</a:t>
                      </a:r>
                      <a:endParaRPr lang="ar-SA" dirty="0"/>
                    </a:p>
                  </a:txBody>
                  <a:tcPr/>
                </a:tc>
                <a:tc>
                  <a:txBody>
                    <a:bodyPr/>
                    <a:lstStyle/>
                    <a:p>
                      <a:pPr rtl="1"/>
                      <a:r>
                        <a:rPr lang="en-US" dirty="0" smtClean="0"/>
                        <a:t>0.63</a:t>
                      </a:r>
                      <a:endParaRPr lang="ar-SA" dirty="0"/>
                    </a:p>
                  </a:txBody>
                  <a:tcPr/>
                </a:tc>
                <a:tc>
                  <a:txBody>
                    <a:bodyPr/>
                    <a:lstStyle/>
                    <a:p>
                      <a:pPr rtl="1"/>
                      <a:r>
                        <a:rPr lang="en-US" dirty="0" smtClean="0"/>
                        <a:t>70</a:t>
                      </a:r>
                      <a:endParaRPr lang="ar-SA" dirty="0"/>
                    </a:p>
                  </a:txBody>
                  <a:tcPr/>
                </a:tc>
                <a:tc>
                  <a:txBody>
                    <a:bodyPr/>
                    <a:lstStyle/>
                    <a:p>
                      <a:pPr rtl="1"/>
                      <a:r>
                        <a:rPr lang="en-US" dirty="0" smtClean="0"/>
                        <a:t>13398</a:t>
                      </a:r>
                      <a:endParaRPr lang="ar-SA" dirty="0"/>
                    </a:p>
                  </a:txBody>
                  <a:tcPr/>
                </a:tc>
                <a:tc>
                  <a:txBody>
                    <a:bodyPr/>
                    <a:lstStyle/>
                    <a:p>
                      <a:pPr rtl="1"/>
                      <a:r>
                        <a:rPr lang="en-US" dirty="0" smtClean="0"/>
                        <a:t>30-</a:t>
                      </a:r>
                      <a:endParaRPr lang="ar-SA" dirty="0"/>
                    </a:p>
                  </a:txBody>
                  <a:tcPr/>
                </a:tc>
              </a:tr>
              <a:tr h="370840">
                <a:tc>
                  <a:txBody>
                    <a:bodyPr/>
                    <a:lstStyle/>
                    <a:p>
                      <a:pPr rtl="1"/>
                      <a:r>
                        <a:rPr lang="en-US" dirty="0" smtClean="0"/>
                        <a:t>0.06691</a:t>
                      </a:r>
                      <a:endParaRPr lang="ar-SA" dirty="0"/>
                    </a:p>
                  </a:txBody>
                  <a:tcPr/>
                </a:tc>
                <a:tc>
                  <a:txBody>
                    <a:bodyPr/>
                    <a:lstStyle/>
                    <a:p>
                      <a:pPr rtl="1"/>
                      <a:r>
                        <a:rPr lang="en-US" dirty="0" smtClean="0"/>
                        <a:t>0.11152</a:t>
                      </a:r>
                      <a:endParaRPr lang="ar-SA" dirty="0"/>
                    </a:p>
                  </a:txBody>
                  <a:tcPr/>
                </a:tc>
                <a:tc>
                  <a:txBody>
                    <a:bodyPr/>
                    <a:lstStyle/>
                    <a:p>
                      <a:pPr rtl="1"/>
                      <a:r>
                        <a:rPr lang="en-US" dirty="0" smtClean="0"/>
                        <a:t>0.6</a:t>
                      </a:r>
                      <a:endParaRPr lang="ar-SA" dirty="0"/>
                    </a:p>
                  </a:txBody>
                  <a:tcPr/>
                </a:tc>
                <a:tc>
                  <a:txBody>
                    <a:bodyPr/>
                    <a:lstStyle/>
                    <a:p>
                      <a:pPr rtl="1"/>
                      <a:r>
                        <a:rPr lang="en-US" dirty="0" smtClean="0"/>
                        <a:t>68</a:t>
                      </a:r>
                      <a:endParaRPr lang="ar-SA" dirty="0"/>
                    </a:p>
                  </a:txBody>
                  <a:tcPr/>
                </a:tc>
                <a:tc>
                  <a:txBody>
                    <a:bodyPr/>
                    <a:lstStyle/>
                    <a:p>
                      <a:pPr rtl="1"/>
                      <a:r>
                        <a:rPr lang="en-US" dirty="0" smtClean="0"/>
                        <a:t>7584</a:t>
                      </a:r>
                      <a:endParaRPr lang="ar-SA" dirty="0"/>
                    </a:p>
                  </a:txBody>
                  <a:tcPr/>
                </a:tc>
                <a:tc>
                  <a:txBody>
                    <a:bodyPr/>
                    <a:lstStyle/>
                    <a:p>
                      <a:pPr rtl="1"/>
                      <a:r>
                        <a:rPr lang="en-US" dirty="0" smtClean="0"/>
                        <a:t>35-</a:t>
                      </a:r>
                      <a:endParaRPr lang="ar-SA" dirty="0"/>
                    </a:p>
                  </a:txBody>
                  <a:tcPr/>
                </a:tc>
              </a:tr>
              <a:tr h="370840">
                <a:tc>
                  <a:txBody>
                    <a:bodyPr/>
                    <a:lstStyle/>
                    <a:p>
                      <a:pPr rtl="1"/>
                      <a:r>
                        <a:rPr lang="en-US" dirty="0" smtClean="0"/>
                        <a:t>0.02125</a:t>
                      </a:r>
                      <a:endParaRPr lang="ar-SA" dirty="0"/>
                    </a:p>
                  </a:txBody>
                  <a:tcPr/>
                </a:tc>
                <a:tc>
                  <a:txBody>
                    <a:bodyPr/>
                    <a:lstStyle/>
                    <a:p>
                      <a:pPr rtl="1"/>
                      <a:r>
                        <a:rPr lang="en-US" dirty="0" smtClean="0"/>
                        <a:t>0.03863</a:t>
                      </a:r>
                      <a:endParaRPr lang="ar-SA" dirty="0"/>
                    </a:p>
                  </a:txBody>
                  <a:tcPr/>
                </a:tc>
                <a:tc>
                  <a:txBody>
                    <a:bodyPr/>
                    <a:lstStyle/>
                    <a:p>
                      <a:pPr rtl="1"/>
                      <a:r>
                        <a:rPr lang="en-US" dirty="0" smtClean="0"/>
                        <a:t>0.55</a:t>
                      </a:r>
                      <a:endParaRPr lang="ar-SA" dirty="0"/>
                    </a:p>
                  </a:txBody>
                  <a:tcPr/>
                </a:tc>
                <a:tc>
                  <a:txBody>
                    <a:bodyPr/>
                    <a:lstStyle/>
                    <a:p>
                      <a:pPr rtl="1"/>
                      <a:r>
                        <a:rPr lang="en-US" dirty="0" smtClean="0"/>
                        <a:t>58</a:t>
                      </a:r>
                      <a:endParaRPr lang="ar-SA" dirty="0"/>
                    </a:p>
                  </a:txBody>
                  <a:tcPr/>
                </a:tc>
                <a:tc>
                  <a:txBody>
                    <a:bodyPr/>
                    <a:lstStyle/>
                    <a:p>
                      <a:pPr rtl="1"/>
                      <a:r>
                        <a:rPr lang="en-US" dirty="0" smtClean="0"/>
                        <a:t>2241</a:t>
                      </a:r>
                      <a:endParaRPr lang="ar-SA" dirty="0"/>
                    </a:p>
                  </a:txBody>
                  <a:tcPr/>
                </a:tc>
                <a:tc>
                  <a:txBody>
                    <a:bodyPr/>
                    <a:lstStyle/>
                    <a:p>
                      <a:pPr rtl="1"/>
                      <a:r>
                        <a:rPr lang="en-US" dirty="0" smtClean="0"/>
                        <a:t>40</a:t>
                      </a:r>
                      <a:endParaRPr lang="ar-SA" dirty="0"/>
                    </a:p>
                  </a:txBody>
                  <a:tcPr/>
                </a:tc>
              </a:tr>
              <a:tr h="370840">
                <a:tc>
                  <a:txBody>
                    <a:bodyPr/>
                    <a:lstStyle/>
                    <a:p>
                      <a:pPr rtl="1"/>
                      <a:r>
                        <a:rPr lang="en-US" dirty="0" smtClean="0"/>
                        <a:t>0.00125</a:t>
                      </a:r>
                      <a:endParaRPr lang="ar-SA" dirty="0"/>
                    </a:p>
                  </a:txBody>
                  <a:tcPr/>
                </a:tc>
                <a:tc>
                  <a:txBody>
                    <a:bodyPr/>
                    <a:lstStyle/>
                    <a:p>
                      <a:pPr rtl="1"/>
                      <a:r>
                        <a:rPr lang="en-US" dirty="0" smtClean="0"/>
                        <a:t>0.00250</a:t>
                      </a:r>
                      <a:endParaRPr lang="ar-SA" dirty="0"/>
                    </a:p>
                  </a:txBody>
                  <a:tcPr/>
                </a:tc>
                <a:tc>
                  <a:txBody>
                    <a:bodyPr/>
                    <a:lstStyle/>
                    <a:p>
                      <a:pPr rtl="1"/>
                      <a:r>
                        <a:rPr lang="en-US" dirty="0" smtClean="0"/>
                        <a:t>0.50</a:t>
                      </a:r>
                      <a:endParaRPr lang="ar-SA" dirty="0"/>
                    </a:p>
                  </a:txBody>
                  <a:tcPr/>
                </a:tc>
                <a:tc>
                  <a:txBody>
                    <a:bodyPr/>
                    <a:lstStyle/>
                    <a:p>
                      <a:pPr rtl="1"/>
                      <a:r>
                        <a:rPr lang="en-US" dirty="0" smtClean="0"/>
                        <a:t>50</a:t>
                      </a:r>
                      <a:endParaRPr lang="ar-SA" dirty="0"/>
                    </a:p>
                  </a:txBody>
                  <a:tcPr/>
                </a:tc>
                <a:tc>
                  <a:txBody>
                    <a:bodyPr/>
                    <a:lstStyle/>
                    <a:p>
                      <a:pPr rtl="1"/>
                      <a:r>
                        <a:rPr lang="en-US" dirty="0" smtClean="0"/>
                        <a:t>125</a:t>
                      </a:r>
                      <a:endParaRPr lang="ar-SA" dirty="0"/>
                    </a:p>
                  </a:txBody>
                  <a:tcPr/>
                </a:tc>
                <a:tc>
                  <a:txBody>
                    <a:bodyPr/>
                    <a:lstStyle/>
                    <a:p>
                      <a:pPr rtl="1"/>
                      <a:r>
                        <a:rPr lang="en-US" dirty="0" smtClean="0"/>
                        <a:t>45-49</a:t>
                      </a:r>
                      <a:endParaRPr lang="ar-SA" dirty="0"/>
                    </a:p>
                  </a:txBody>
                  <a:tcPr/>
                </a:tc>
              </a:tr>
              <a:tr h="370840">
                <a:tc>
                  <a:txBody>
                    <a:bodyPr/>
                    <a:lstStyle/>
                    <a:p>
                      <a:pPr rtl="1"/>
                      <a:r>
                        <a:rPr lang="en-US" dirty="0" smtClean="0"/>
                        <a:t>0.54917</a:t>
                      </a:r>
                      <a:endParaRPr lang="ar-SA" dirty="0"/>
                    </a:p>
                  </a:txBody>
                  <a:tcPr/>
                </a:tc>
                <a:tc>
                  <a:txBody>
                    <a:bodyPr/>
                    <a:lstStyle/>
                    <a:p>
                      <a:pPr rtl="1"/>
                      <a:r>
                        <a:rPr lang="en-US" dirty="0" smtClean="0"/>
                        <a:t>0.777848</a:t>
                      </a:r>
                      <a:endParaRPr lang="ar-SA" dirty="0"/>
                    </a:p>
                  </a:txBody>
                  <a:tcPr/>
                </a:tc>
                <a:tc>
                  <a:txBody>
                    <a:bodyPr/>
                    <a:lstStyle/>
                    <a:p>
                      <a:pPr rtl="1"/>
                      <a:endParaRPr lang="ar-SA" dirty="0"/>
                    </a:p>
                  </a:txBody>
                  <a:tcPr/>
                </a:tc>
                <a:tc>
                  <a:txBody>
                    <a:bodyPr/>
                    <a:lstStyle/>
                    <a:p>
                      <a:pPr rtl="1"/>
                      <a:r>
                        <a:rPr lang="en-US" dirty="0" smtClean="0"/>
                        <a:t>532</a:t>
                      </a:r>
                      <a:endParaRPr lang="ar-SA" dirty="0"/>
                    </a:p>
                  </a:txBody>
                  <a:tcPr/>
                </a:tc>
                <a:tc>
                  <a:txBody>
                    <a:bodyPr/>
                    <a:lstStyle/>
                    <a:p>
                      <a:pPr rtl="1"/>
                      <a:r>
                        <a:rPr lang="en-US" dirty="0" smtClean="0"/>
                        <a:t>62152</a:t>
                      </a:r>
                      <a:endParaRPr lang="ar-SA" dirty="0"/>
                    </a:p>
                  </a:txBody>
                  <a:tcPr/>
                </a:tc>
                <a:tc>
                  <a:txBody>
                    <a:bodyPr/>
                    <a:lstStyle/>
                    <a:p>
                      <a:pPr rtl="1"/>
                      <a:endParaRPr lang="ar-SA"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chemeClr val="accent1">
              <a:lumMod val="40000"/>
              <a:lumOff val="60000"/>
            </a:schemeClr>
          </a:solidFill>
        </p:spPr>
        <p:txBody>
          <a:bodyPr>
            <a:normAutofit/>
          </a:bodyPr>
          <a:lstStyle/>
          <a:p>
            <a:r>
              <a:rPr lang="ar-SA" sz="3600" dirty="0" smtClean="0"/>
              <a:t>الحل</a:t>
            </a:r>
            <a:endParaRPr lang="ar-SA" sz="3600" dirty="0"/>
          </a:p>
        </p:txBody>
      </p:sp>
      <p:sp>
        <p:nvSpPr>
          <p:cNvPr id="3" name="Content Placeholder 2"/>
          <p:cNvSpPr>
            <a:spLocks noGrp="1"/>
          </p:cNvSpPr>
          <p:nvPr>
            <p:ph idx="1"/>
          </p:nvPr>
        </p:nvSpPr>
        <p:spPr>
          <a:xfrm>
            <a:off x="457200" y="1000108"/>
            <a:ext cx="8229600" cy="5126055"/>
          </a:xfrm>
          <a:solidFill>
            <a:schemeClr val="accent1">
              <a:lumMod val="20000"/>
              <a:lumOff val="80000"/>
            </a:schemeClr>
          </a:solidFill>
        </p:spPr>
        <p:txBody>
          <a:bodyPr>
            <a:normAutofit/>
          </a:bodyPr>
          <a:lstStyle/>
          <a:p>
            <a:pPr>
              <a:buNone/>
            </a:pPr>
            <a:r>
              <a:rPr lang="ar-SA" dirty="0" smtClean="0"/>
              <a:t>1- معدل الخصوبة العام للمتزوجات</a:t>
            </a:r>
          </a:p>
          <a:p>
            <a:pPr algn="l" rtl="0">
              <a:buNone/>
            </a:pPr>
            <a:r>
              <a:rPr lang="en-US" dirty="0" smtClean="0"/>
              <a:t>62152/532000 x1000 = 117 </a:t>
            </a:r>
            <a:r>
              <a:rPr lang="en-US" sz="1800" dirty="0" smtClean="0"/>
              <a:t>0</a:t>
            </a:r>
            <a:r>
              <a:rPr lang="en-US" dirty="0" smtClean="0"/>
              <a:t>%</a:t>
            </a:r>
          </a:p>
          <a:p>
            <a:pPr rtl="0">
              <a:buNone/>
            </a:pPr>
            <a:r>
              <a:rPr lang="ar-SA" dirty="0" smtClean="0"/>
              <a:t>لكل الف من النساء المتزوجات </a:t>
            </a:r>
            <a:r>
              <a:rPr lang="en-US" dirty="0" smtClean="0"/>
              <a:t>117 </a:t>
            </a:r>
            <a:endParaRPr lang="en-US" dirty="0" smtClean="0"/>
          </a:p>
          <a:p>
            <a:pPr algn="r">
              <a:buNone/>
            </a:pPr>
            <a:r>
              <a:rPr lang="ar-SA" dirty="0" smtClean="0"/>
              <a:t>2- المعدلات العمرية للمتزوجات </a:t>
            </a:r>
            <a:endParaRPr lang="en-US" dirty="0" smtClean="0"/>
          </a:p>
          <a:p>
            <a:pPr algn="l" rtl="0">
              <a:buNone/>
            </a:pPr>
            <a:r>
              <a:rPr lang="en-US" dirty="0" err="1" smtClean="0"/>
              <a:t>Bx</a:t>
            </a:r>
            <a:r>
              <a:rPr lang="en-US" dirty="0" smtClean="0"/>
              <a:t> /</a:t>
            </a:r>
            <a:r>
              <a:rPr lang="en-US" dirty="0" err="1" smtClean="0"/>
              <a:t>Wx,m</a:t>
            </a:r>
            <a:r>
              <a:rPr lang="en-US" dirty="0" smtClean="0"/>
              <a:t> </a:t>
            </a:r>
          </a:p>
          <a:p>
            <a:pPr algn="r">
              <a:buNone/>
            </a:pPr>
            <a:r>
              <a:rPr lang="ar-SA" dirty="0" smtClean="0"/>
              <a:t>3-معدل الخصوبة الكلي</a:t>
            </a:r>
            <a:endParaRPr lang="en-US" dirty="0" smtClean="0"/>
          </a:p>
          <a:p>
            <a:pPr algn="l" rtl="0">
              <a:buNone/>
            </a:pPr>
            <a:r>
              <a:rPr lang="en-US" dirty="0" smtClean="0"/>
              <a:t>5X 0.7778481 X1000 = 4 </a:t>
            </a:r>
            <a:r>
              <a:rPr lang="en-US" sz="2000" dirty="0" smtClean="0"/>
              <a:t>0</a:t>
            </a:r>
            <a:r>
              <a:rPr lang="en-US" dirty="0" smtClean="0"/>
              <a:t>%</a:t>
            </a:r>
          </a:p>
          <a:p>
            <a:pPr rtl="0">
              <a:buNone/>
            </a:pPr>
            <a:r>
              <a:rPr lang="en-US" dirty="0" smtClean="0"/>
              <a:t> </a:t>
            </a:r>
            <a:r>
              <a:rPr lang="ar-SA" dirty="0" smtClean="0"/>
              <a:t> حالات ولادة حية لكل الف من النساء المتزوجات</a:t>
            </a:r>
            <a:r>
              <a:rPr lang="en-US" dirty="0" smtClean="0"/>
              <a:t>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ar-SA" dirty="0"/>
          </a:p>
        </p:txBody>
      </p:sp>
      <p:sp>
        <p:nvSpPr>
          <p:cNvPr id="3" name="Content Placeholder 2"/>
          <p:cNvSpPr>
            <a:spLocks noGrp="1"/>
          </p:cNvSpPr>
          <p:nvPr>
            <p:ph idx="1"/>
          </p:nvPr>
        </p:nvSpPr>
        <p:spPr>
          <a:xfrm>
            <a:off x="457200" y="785794"/>
            <a:ext cx="8229600" cy="5340369"/>
          </a:xfrm>
          <a:solidFill>
            <a:schemeClr val="accent1">
              <a:lumMod val="20000"/>
              <a:lumOff val="80000"/>
            </a:schemeClr>
          </a:solidFill>
        </p:spPr>
        <p:txBody>
          <a:bodyPr/>
          <a:lstStyle/>
          <a:p>
            <a:pPr algn="r">
              <a:buNone/>
            </a:pPr>
            <a:r>
              <a:rPr lang="ar-SA" dirty="0" smtClean="0"/>
              <a:t>4- معدل التوالد الصافي </a:t>
            </a:r>
            <a:endParaRPr lang="en-US" dirty="0" smtClean="0"/>
          </a:p>
          <a:p>
            <a:pPr algn="l" rtl="0">
              <a:buNone/>
            </a:pPr>
            <a:r>
              <a:rPr lang="en-US" dirty="0" smtClean="0"/>
              <a:t> </a:t>
            </a:r>
            <a:r>
              <a:rPr lang="en-US" dirty="0" smtClean="0"/>
              <a:t>5X 0.54917 X 1000 = 2746 </a:t>
            </a:r>
            <a:r>
              <a:rPr lang="en-US" sz="1800" dirty="0" smtClean="0"/>
              <a:t>0</a:t>
            </a:r>
            <a:r>
              <a:rPr lang="en-US" dirty="0" smtClean="0"/>
              <a:t>%</a:t>
            </a:r>
          </a:p>
          <a:p>
            <a:pPr rtl="0">
              <a:buNone/>
            </a:pPr>
            <a:r>
              <a:rPr lang="en-US" dirty="0" smtClean="0"/>
              <a:t> </a:t>
            </a:r>
            <a:r>
              <a:rPr lang="ar-SA" dirty="0" smtClean="0"/>
              <a:t> حالة ولادة لكل الف من النساء</a:t>
            </a:r>
            <a:r>
              <a:rPr lang="en-US" dirty="0" smtClean="0"/>
              <a:t>2746</a:t>
            </a:r>
          </a:p>
          <a:p>
            <a:pPr algn="l" rtl="0">
              <a:buNone/>
            </a:pPr>
            <a:r>
              <a:rPr lang="en-US" dirty="0" smtClean="0"/>
              <a:t>5 X 0.54917 = 3 </a:t>
            </a:r>
          </a:p>
          <a:p>
            <a:pPr>
              <a:buNone/>
            </a:pPr>
            <a:r>
              <a:rPr lang="ar-SA" dirty="0" smtClean="0"/>
              <a:t>نوع المجتمع السائد ان نسبة الانوثة سوف تزداد مستفبلا وذللك لان المقياس اكبر من الواحد الصحيح</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a:solidFill>
            <a:schemeClr val="accent1">
              <a:lumMod val="40000"/>
              <a:lumOff val="60000"/>
            </a:schemeClr>
          </a:solidFill>
        </p:spPr>
        <p:txBody>
          <a:bodyPr>
            <a:normAutofit fontScale="90000"/>
          </a:bodyPr>
          <a:lstStyle/>
          <a:p>
            <a:r>
              <a:rPr lang="ar-SA" dirty="0" smtClean="0"/>
              <a:t>مثال</a:t>
            </a:r>
            <a:endParaRPr lang="ar-SA" dirty="0"/>
          </a:p>
        </p:txBody>
      </p:sp>
      <p:sp>
        <p:nvSpPr>
          <p:cNvPr id="3" name="Content Placeholder 2"/>
          <p:cNvSpPr>
            <a:spLocks noGrp="1"/>
          </p:cNvSpPr>
          <p:nvPr>
            <p:ph idx="1"/>
          </p:nvPr>
        </p:nvSpPr>
        <p:spPr>
          <a:xfrm>
            <a:off x="457200" y="928670"/>
            <a:ext cx="8229600" cy="5197493"/>
          </a:xfrm>
          <a:solidFill>
            <a:schemeClr val="accent1">
              <a:lumMod val="20000"/>
              <a:lumOff val="80000"/>
            </a:schemeClr>
          </a:solidFill>
        </p:spPr>
        <p:txBody>
          <a:bodyPr/>
          <a:lstStyle/>
          <a:p>
            <a:pPr>
              <a:buNone/>
            </a:pPr>
            <a:r>
              <a:rPr lang="ar-SA" dirty="0" smtClean="0"/>
              <a:t>من الجدول التالي اوجد المؤشرات الخاصة بالخصوبة </a:t>
            </a:r>
          </a:p>
          <a:p>
            <a:pPr algn="ctr">
              <a:buNone/>
            </a:pPr>
            <a:endParaRPr lang="ar-SA" sz="2400" dirty="0"/>
          </a:p>
        </p:txBody>
      </p:sp>
      <p:graphicFrame>
        <p:nvGraphicFramePr>
          <p:cNvPr id="4" name="Table 3"/>
          <p:cNvGraphicFramePr>
            <a:graphicFrameLocks noGrp="1"/>
          </p:cNvGraphicFramePr>
          <p:nvPr/>
        </p:nvGraphicFramePr>
        <p:xfrm>
          <a:off x="1358014" y="1397000"/>
          <a:ext cx="6261986" cy="3881120"/>
        </p:xfrm>
        <a:graphic>
          <a:graphicData uri="http://schemas.openxmlformats.org/drawingml/2006/table">
            <a:tbl>
              <a:tblPr rtl="1" firstRow="1" bandRow="1">
                <a:tableStyleId>{5C22544A-7EE6-4342-B048-85BDC9FD1C3A}</a:tableStyleId>
              </a:tblPr>
              <a:tblGrid>
                <a:gridCol w="762000"/>
                <a:gridCol w="762000"/>
                <a:gridCol w="762000"/>
                <a:gridCol w="762000"/>
                <a:gridCol w="762000"/>
                <a:gridCol w="830478"/>
                <a:gridCol w="855430"/>
                <a:gridCol w="766078"/>
              </a:tblGrid>
              <a:tr h="370840">
                <a:tc>
                  <a:txBody>
                    <a:bodyPr/>
                    <a:lstStyle/>
                    <a:p>
                      <a:pPr rtl="1"/>
                      <a:r>
                        <a:rPr lang="en-US" dirty="0" smtClean="0"/>
                        <a:t>4x6</a:t>
                      </a:r>
                      <a:endParaRPr lang="ar-SA" dirty="0"/>
                    </a:p>
                  </a:txBody>
                  <a:tcPr/>
                </a:tc>
                <a:tc>
                  <a:txBody>
                    <a:bodyPr/>
                    <a:lstStyle/>
                    <a:p>
                      <a:pPr rtl="1"/>
                      <a:r>
                        <a:rPr lang="en-US" dirty="0" smtClean="0"/>
                        <a:t>3/1</a:t>
                      </a:r>
                      <a:endParaRPr lang="ar-SA" dirty="0" smtClean="0"/>
                    </a:p>
                    <a:p>
                      <a:pPr rtl="1"/>
                      <a:endParaRPr lang="ar-SA" dirty="0" smtClean="0"/>
                    </a:p>
                    <a:p>
                      <a:pPr algn="ctr" rtl="1"/>
                      <a:r>
                        <a:rPr lang="en-US" dirty="0" smtClean="0"/>
                        <a:t>6</a:t>
                      </a:r>
                      <a:endParaRPr lang="ar-SA" dirty="0"/>
                    </a:p>
                  </a:txBody>
                  <a:tcPr/>
                </a:tc>
                <a:tc>
                  <a:txBody>
                    <a:bodyPr/>
                    <a:lstStyle/>
                    <a:p>
                      <a:pPr rtl="1"/>
                      <a:r>
                        <a:rPr lang="en-US" dirty="0" smtClean="0"/>
                        <a:t>2/1</a:t>
                      </a:r>
                      <a:endParaRPr lang="ar-SA" dirty="0" smtClean="0"/>
                    </a:p>
                    <a:p>
                      <a:pPr rtl="1"/>
                      <a:endParaRPr lang="ar-SA" dirty="0" smtClean="0"/>
                    </a:p>
                    <a:p>
                      <a:pPr algn="ctr" rtl="1"/>
                      <a:r>
                        <a:rPr lang="en-US" dirty="0" smtClean="0"/>
                        <a:t>5</a:t>
                      </a:r>
                      <a:endParaRPr lang="ar-SA" dirty="0"/>
                    </a:p>
                  </a:txBody>
                  <a:tcPr/>
                </a:tc>
                <a:tc>
                  <a:txBody>
                    <a:bodyPr/>
                    <a:lstStyle/>
                    <a:p>
                      <a:pPr rtl="1"/>
                      <a:r>
                        <a:rPr lang="ar-SA" dirty="0" smtClean="0"/>
                        <a:t>نسب البقاء</a:t>
                      </a:r>
                      <a:endParaRPr lang="en-US" dirty="0" smtClean="0"/>
                    </a:p>
                    <a:p>
                      <a:pPr algn="ctr" rtl="1"/>
                      <a:r>
                        <a:rPr lang="en-US" dirty="0" smtClean="0"/>
                        <a:t>4</a:t>
                      </a:r>
                      <a:endParaRPr lang="ar-SA" dirty="0"/>
                    </a:p>
                  </a:txBody>
                  <a:tcPr/>
                </a:tc>
                <a:tc>
                  <a:txBody>
                    <a:bodyPr/>
                    <a:lstStyle/>
                    <a:p>
                      <a:pPr rtl="1"/>
                      <a:r>
                        <a:rPr lang="ar-SA" dirty="0" smtClean="0"/>
                        <a:t>مواليد الاناث</a:t>
                      </a:r>
                      <a:endParaRPr lang="en-US" dirty="0" smtClean="0"/>
                    </a:p>
                    <a:p>
                      <a:pPr algn="ctr" rtl="1"/>
                      <a:r>
                        <a:rPr lang="en-US" dirty="0" smtClean="0"/>
                        <a:t>3</a:t>
                      </a:r>
                      <a:endParaRPr lang="ar-SA" dirty="0"/>
                    </a:p>
                  </a:txBody>
                  <a:tcPr/>
                </a:tc>
                <a:tc>
                  <a:txBody>
                    <a:bodyPr/>
                    <a:lstStyle/>
                    <a:p>
                      <a:pPr rtl="1"/>
                      <a:r>
                        <a:rPr lang="ar-SA" dirty="0" smtClean="0"/>
                        <a:t>المواليد</a:t>
                      </a:r>
                    </a:p>
                    <a:p>
                      <a:pPr algn="ctr" rtl="1"/>
                      <a:r>
                        <a:rPr lang="en-US" dirty="0" smtClean="0"/>
                        <a:t>2</a:t>
                      </a:r>
                      <a:endParaRPr lang="ar-SA" dirty="0"/>
                    </a:p>
                  </a:txBody>
                  <a:tcPr/>
                </a:tc>
                <a:tc>
                  <a:txBody>
                    <a:bodyPr/>
                    <a:lstStyle/>
                    <a:p>
                      <a:pPr rtl="1"/>
                      <a:r>
                        <a:rPr lang="ar-SA" dirty="0" smtClean="0"/>
                        <a:t>الاناث</a:t>
                      </a:r>
                    </a:p>
                    <a:p>
                      <a:pPr rtl="1"/>
                      <a:r>
                        <a:rPr lang="ar-SA" dirty="0" smtClean="0"/>
                        <a:t>(</a:t>
                      </a:r>
                      <a:r>
                        <a:rPr lang="en-US" dirty="0" smtClean="0"/>
                        <a:t>0,0,0</a:t>
                      </a:r>
                      <a:r>
                        <a:rPr lang="ar-SA" dirty="0" smtClean="0"/>
                        <a:t>)</a:t>
                      </a:r>
                    </a:p>
                    <a:p>
                      <a:pPr algn="ctr" rtl="1"/>
                      <a:r>
                        <a:rPr lang="en-US" dirty="0" smtClean="0"/>
                        <a:t>1</a:t>
                      </a:r>
                      <a:endParaRPr lang="ar-SA" dirty="0"/>
                    </a:p>
                  </a:txBody>
                  <a:tcPr/>
                </a:tc>
                <a:tc>
                  <a:txBody>
                    <a:bodyPr/>
                    <a:lstStyle/>
                    <a:p>
                      <a:pPr rtl="1"/>
                      <a:r>
                        <a:rPr lang="ar-SA" dirty="0" smtClean="0"/>
                        <a:t>الاعمار</a:t>
                      </a:r>
                      <a:endParaRPr lang="ar-SA" dirty="0"/>
                    </a:p>
                  </a:txBody>
                  <a:tcPr/>
                </a:tc>
              </a:tr>
              <a:tr h="370840">
                <a:tc>
                  <a:txBody>
                    <a:bodyPr/>
                    <a:lstStyle/>
                    <a:p>
                      <a:pPr rtl="1"/>
                      <a:r>
                        <a:rPr lang="en-US" dirty="0" smtClean="0"/>
                        <a:t>0.009</a:t>
                      </a:r>
                      <a:endParaRPr lang="ar-SA" dirty="0"/>
                    </a:p>
                  </a:txBody>
                  <a:tcPr/>
                </a:tc>
                <a:tc>
                  <a:txBody>
                    <a:bodyPr/>
                    <a:lstStyle/>
                    <a:p>
                      <a:pPr rtl="1"/>
                      <a:r>
                        <a:rPr lang="en-US" dirty="0" smtClean="0"/>
                        <a:t>0.010</a:t>
                      </a:r>
                      <a:endParaRPr lang="ar-SA" dirty="0"/>
                    </a:p>
                  </a:txBody>
                  <a:tcPr/>
                </a:tc>
                <a:tc>
                  <a:txBody>
                    <a:bodyPr/>
                    <a:lstStyle/>
                    <a:p>
                      <a:pPr rtl="1"/>
                      <a:r>
                        <a:rPr lang="en-US" dirty="0" smtClean="0"/>
                        <a:t>0.021</a:t>
                      </a:r>
                      <a:endParaRPr lang="ar-SA" dirty="0"/>
                    </a:p>
                  </a:txBody>
                  <a:tcPr/>
                </a:tc>
                <a:tc>
                  <a:txBody>
                    <a:bodyPr/>
                    <a:lstStyle/>
                    <a:p>
                      <a:pPr rtl="1"/>
                      <a:r>
                        <a:rPr lang="en-US" dirty="0" smtClean="0"/>
                        <a:t>0.90</a:t>
                      </a:r>
                      <a:endParaRPr lang="ar-SA" dirty="0"/>
                    </a:p>
                  </a:txBody>
                  <a:tcPr/>
                </a:tc>
                <a:tc>
                  <a:txBody>
                    <a:bodyPr/>
                    <a:lstStyle/>
                    <a:p>
                      <a:pPr rtl="1"/>
                      <a:r>
                        <a:rPr lang="en-US" dirty="0" smtClean="0"/>
                        <a:t>700</a:t>
                      </a:r>
                      <a:endParaRPr lang="ar-SA" dirty="0"/>
                    </a:p>
                  </a:txBody>
                  <a:tcPr/>
                </a:tc>
                <a:tc>
                  <a:txBody>
                    <a:bodyPr/>
                    <a:lstStyle/>
                    <a:p>
                      <a:pPr rtl="1"/>
                      <a:r>
                        <a:rPr lang="en-US" dirty="0" smtClean="0"/>
                        <a:t>1470</a:t>
                      </a:r>
                      <a:endParaRPr lang="ar-SA" dirty="0"/>
                    </a:p>
                  </a:txBody>
                  <a:tcPr/>
                </a:tc>
                <a:tc>
                  <a:txBody>
                    <a:bodyPr/>
                    <a:lstStyle/>
                    <a:p>
                      <a:pPr rtl="1"/>
                      <a:r>
                        <a:rPr lang="en-US" dirty="0" smtClean="0"/>
                        <a:t>70</a:t>
                      </a:r>
                      <a:endParaRPr lang="ar-SA" dirty="0"/>
                    </a:p>
                  </a:txBody>
                  <a:tcPr/>
                </a:tc>
                <a:tc>
                  <a:txBody>
                    <a:bodyPr/>
                    <a:lstStyle/>
                    <a:p>
                      <a:pPr rtl="1"/>
                      <a:r>
                        <a:rPr lang="en-US" dirty="0" smtClean="0"/>
                        <a:t>15-</a:t>
                      </a:r>
                      <a:endParaRPr lang="ar-SA" dirty="0"/>
                    </a:p>
                  </a:txBody>
                  <a:tcPr/>
                </a:tc>
              </a:tr>
              <a:tr h="370840">
                <a:tc>
                  <a:txBody>
                    <a:bodyPr/>
                    <a:lstStyle/>
                    <a:p>
                      <a:pPr rtl="1"/>
                      <a:r>
                        <a:rPr lang="en-US" dirty="0" smtClean="0"/>
                        <a:t>0.056</a:t>
                      </a:r>
                      <a:endParaRPr lang="ar-SA" dirty="0"/>
                    </a:p>
                  </a:txBody>
                  <a:tcPr/>
                </a:tc>
                <a:tc>
                  <a:txBody>
                    <a:bodyPr/>
                    <a:lstStyle/>
                    <a:p>
                      <a:pPr rtl="1"/>
                      <a:r>
                        <a:rPr lang="en-US" dirty="0" smtClean="0"/>
                        <a:t>0.064</a:t>
                      </a:r>
                      <a:endParaRPr lang="ar-SA" dirty="0"/>
                    </a:p>
                  </a:txBody>
                  <a:tcPr/>
                </a:tc>
                <a:tc>
                  <a:txBody>
                    <a:bodyPr/>
                    <a:lstStyle/>
                    <a:p>
                      <a:pPr rtl="1"/>
                      <a:r>
                        <a:rPr lang="en-US" dirty="0" smtClean="0"/>
                        <a:t>0.128</a:t>
                      </a:r>
                      <a:endParaRPr lang="ar-SA" dirty="0"/>
                    </a:p>
                  </a:txBody>
                  <a:tcPr/>
                </a:tc>
                <a:tc>
                  <a:txBody>
                    <a:bodyPr/>
                    <a:lstStyle/>
                    <a:p>
                      <a:pPr rtl="1"/>
                      <a:r>
                        <a:rPr lang="en-US" dirty="0" smtClean="0"/>
                        <a:t>0.88</a:t>
                      </a:r>
                      <a:endParaRPr lang="ar-SA" dirty="0"/>
                    </a:p>
                  </a:txBody>
                  <a:tcPr/>
                </a:tc>
                <a:tc>
                  <a:txBody>
                    <a:bodyPr/>
                    <a:lstStyle/>
                    <a:p>
                      <a:pPr rtl="1"/>
                      <a:r>
                        <a:rPr lang="en-US" dirty="0" smtClean="0"/>
                        <a:t>3870</a:t>
                      </a:r>
                      <a:endParaRPr lang="ar-SA" dirty="0"/>
                    </a:p>
                  </a:txBody>
                  <a:tcPr/>
                </a:tc>
                <a:tc>
                  <a:txBody>
                    <a:bodyPr/>
                    <a:lstStyle/>
                    <a:p>
                      <a:pPr rtl="1"/>
                      <a:r>
                        <a:rPr lang="en-US" dirty="0" smtClean="0"/>
                        <a:t>7716</a:t>
                      </a:r>
                      <a:endParaRPr lang="ar-SA" dirty="0"/>
                    </a:p>
                  </a:txBody>
                  <a:tcPr/>
                </a:tc>
                <a:tc>
                  <a:txBody>
                    <a:bodyPr/>
                    <a:lstStyle/>
                    <a:p>
                      <a:pPr rtl="1"/>
                      <a:r>
                        <a:rPr lang="en-US" dirty="0" smtClean="0"/>
                        <a:t>60</a:t>
                      </a:r>
                      <a:endParaRPr lang="ar-SA" dirty="0"/>
                    </a:p>
                  </a:txBody>
                  <a:tcPr/>
                </a:tc>
                <a:tc>
                  <a:txBody>
                    <a:bodyPr/>
                    <a:lstStyle/>
                    <a:p>
                      <a:pPr rtl="1"/>
                      <a:r>
                        <a:rPr lang="en-US" dirty="0" smtClean="0"/>
                        <a:t>20-</a:t>
                      </a:r>
                      <a:endParaRPr lang="ar-SA" dirty="0"/>
                    </a:p>
                  </a:txBody>
                  <a:tcPr/>
                </a:tc>
              </a:tr>
              <a:tr h="370840">
                <a:tc>
                  <a:txBody>
                    <a:bodyPr/>
                    <a:lstStyle/>
                    <a:p>
                      <a:pPr rtl="1"/>
                      <a:r>
                        <a:rPr lang="en-US" dirty="0" smtClean="0"/>
                        <a:t>0.057</a:t>
                      </a:r>
                      <a:endParaRPr lang="ar-SA" dirty="0"/>
                    </a:p>
                  </a:txBody>
                  <a:tcPr/>
                </a:tc>
                <a:tc>
                  <a:txBody>
                    <a:bodyPr/>
                    <a:lstStyle/>
                    <a:p>
                      <a:pPr rtl="1"/>
                      <a:r>
                        <a:rPr lang="en-US" dirty="0" smtClean="0"/>
                        <a:t>0.067</a:t>
                      </a:r>
                      <a:endParaRPr lang="ar-SA" dirty="0"/>
                    </a:p>
                  </a:txBody>
                  <a:tcPr/>
                </a:tc>
                <a:tc>
                  <a:txBody>
                    <a:bodyPr/>
                    <a:lstStyle/>
                    <a:p>
                      <a:pPr rtl="1"/>
                      <a:r>
                        <a:rPr lang="en-US" dirty="0" smtClean="0"/>
                        <a:t>0.135</a:t>
                      </a:r>
                      <a:endParaRPr lang="ar-SA" dirty="0"/>
                    </a:p>
                  </a:txBody>
                  <a:tcPr/>
                </a:tc>
                <a:tc>
                  <a:txBody>
                    <a:bodyPr/>
                    <a:lstStyle/>
                    <a:p>
                      <a:pPr rtl="1"/>
                      <a:r>
                        <a:rPr lang="en-US" dirty="0" smtClean="0"/>
                        <a:t>0.85</a:t>
                      </a:r>
                      <a:endParaRPr lang="ar-SA" dirty="0"/>
                    </a:p>
                  </a:txBody>
                  <a:tcPr/>
                </a:tc>
                <a:tc>
                  <a:txBody>
                    <a:bodyPr/>
                    <a:lstStyle/>
                    <a:p>
                      <a:pPr rtl="1"/>
                      <a:r>
                        <a:rPr lang="en-US" dirty="0" smtClean="0"/>
                        <a:t>5392</a:t>
                      </a:r>
                      <a:endParaRPr lang="ar-SA" dirty="0"/>
                    </a:p>
                  </a:txBody>
                  <a:tcPr/>
                </a:tc>
                <a:tc>
                  <a:txBody>
                    <a:bodyPr/>
                    <a:lstStyle/>
                    <a:p>
                      <a:pPr rtl="1"/>
                      <a:r>
                        <a:rPr lang="en-US" dirty="0" smtClean="0"/>
                        <a:t>10848</a:t>
                      </a:r>
                      <a:endParaRPr lang="ar-SA" dirty="0"/>
                    </a:p>
                  </a:txBody>
                  <a:tcPr/>
                </a:tc>
                <a:tc>
                  <a:txBody>
                    <a:bodyPr/>
                    <a:lstStyle/>
                    <a:p>
                      <a:pPr rtl="1"/>
                      <a:r>
                        <a:rPr lang="en-US" dirty="0" smtClean="0"/>
                        <a:t>80</a:t>
                      </a:r>
                      <a:endParaRPr lang="ar-SA" dirty="0"/>
                    </a:p>
                  </a:txBody>
                  <a:tcPr/>
                </a:tc>
                <a:tc>
                  <a:txBody>
                    <a:bodyPr/>
                    <a:lstStyle/>
                    <a:p>
                      <a:pPr rtl="1"/>
                      <a:r>
                        <a:rPr lang="en-US" dirty="0" smtClean="0"/>
                        <a:t>25-</a:t>
                      </a:r>
                      <a:endParaRPr lang="ar-SA" dirty="0"/>
                    </a:p>
                  </a:txBody>
                  <a:tcPr/>
                </a:tc>
              </a:tr>
              <a:tr h="370840">
                <a:tc>
                  <a:txBody>
                    <a:bodyPr/>
                    <a:lstStyle/>
                    <a:p>
                      <a:pPr rtl="1"/>
                      <a:r>
                        <a:rPr lang="en-US" dirty="0" smtClean="0"/>
                        <a:t>0.036</a:t>
                      </a:r>
                      <a:endParaRPr lang="ar-SA" dirty="0"/>
                    </a:p>
                  </a:txBody>
                  <a:tcPr/>
                </a:tc>
                <a:tc>
                  <a:txBody>
                    <a:bodyPr/>
                    <a:lstStyle/>
                    <a:p>
                      <a:pPr rtl="1"/>
                      <a:r>
                        <a:rPr lang="en-US" dirty="0" smtClean="0"/>
                        <a:t>0.044</a:t>
                      </a:r>
                      <a:endParaRPr lang="ar-SA" dirty="0"/>
                    </a:p>
                  </a:txBody>
                  <a:tcPr/>
                </a:tc>
                <a:tc>
                  <a:txBody>
                    <a:bodyPr/>
                    <a:lstStyle/>
                    <a:p>
                      <a:pPr rtl="1"/>
                      <a:r>
                        <a:rPr lang="en-US" dirty="0" smtClean="0"/>
                        <a:t>0.088</a:t>
                      </a:r>
                      <a:endParaRPr lang="ar-SA" dirty="0"/>
                    </a:p>
                  </a:txBody>
                  <a:tcPr/>
                </a:tc>
                <a:tc>
                  <a:txBody>
                    <a:bodyPr/>
                    <a:lstStyle/>
                    <a:p>
                      <a:pPr rtl="1"/>
                      <a:r>
                        <a:rPr lang="en-US" dirty="0" smtClean="0"/>
                        <a:t>0.82</a:t>
                      </a:r>
                      <a:endParaRPr lang="ar-SA" dirty="0"/>
                    </a:p>
                  </a:txBody>
                  <a:tcPr/>
                </a:tc>
                <a:tc>
                  <a:txBody>
                    <a:bodyPr/>
                    <a:lstStyle/>
                    <a:p>
                      <a:pPr rtl="1"/>
                      <a:r>
                        <a:rPr lang="en-US" dirty="0" smtClean="0"/>
                        <a:t>4048</a:t>
                      </a:r>
                      <a:endParaRPr lang="ar-SA" dirty="0"/>
                    </a:p>
                  </a:txBody>
                  <a:tcPr/>
                </a:tc>
                <a:tc>
                  <a:txBody>
                    <a:bodyPr/>
                    <a:lstStyle/>
                    <a:p>
                      <a:pPr rtl="1"/>
                      <a:r>
                        <a:rPr lang="en-US" dirty="0" smtClean="0"/>
                        <a:t>8178</a:t>
                      </a:r>
                      <a:endParaRPr lang="ar-SA" dirty="0"/>
                    </a:p>
                  </a:txBody>
                  <a:tcPr/>
                </a:tc>
                <a:tc>
                  <a:txBody>
                    <a:bodyPr/>
                    <a:lstStyle/>
                    <a:p>
                      <a:pPr rtl="1"/>
                      <a:r>
                        <a:rPr lang="en-US" dirty="0" smtClean="0"/>
                        <a:t>92</a:t>
                      </a:r>
                      <a:endParaRPr lang="ar-SA" dirty="0"/>
                    </a:p>
                  </a:txBody>
                  <a:tcPr/>
                </a:tc>
                <a:tc>
                  <a:txBody>
                    <a:bodyPr/>
                    <a:lstStyle/>
                    <a:p>
                      <a:pPr rtl="1"/>
                      <a:r>
                        <a:rPr lang="en-US" dirty="0" smtClean="0"/>
                        <a:t>30-</a:t>
                      </a:r>
                      <a:endParaRPr lang="ar-SA" dirty="0"/>
                    </a:p>
                  </a:txBody>
                  <a:tcPr/>
                </a:tc>
              </a:tr>
              <a:tr h="370840">
                <a:tc>
                  <a:txBody>
                    <a:bodyPr/>
                    <a:lstStyle/>
                    <a:p>
                      <a:pPr rtl="1"/>
                      <a:r>
                        <a:rPr lang="en-US" dirty="0" smtClean="0"/>
                        <a:t>0.017</a:t>
                      </a:r>
                      <a:endParaRPr lang="ar-SA" dirty="0"/>
                    </a:p>
                  </a:txBody>
                  <a:tcPr/>
                </a:tc>
                <a:tc>
                  <a:txBody>
                    <a:bodyPr/>
                    <a:lstStyle/>
                    <a:p>
                      <a:pPr rtl="1"/>
                      <a:r>
                        <a:rPr lang="en-US" dirty="0" smtClean="0"/>
                        <a:t>0.022</a:t>
                      </a:r>
                      <a:endParaRPr lang="ar-SA" dirty="0"/>
                    </a:p>
                  </a:txBody>
                  <a:tcPr/>
                </a:tc>
                <a:tc>
                  <a:txBody>
                    <a:bodyPr/>
                    <a:lstStyle/>
                    <a:p>
                      <a:pPr rtl="1"/>
                      <a:r>
                        <a:rPr lang="en-US" dirty="0" smtClean="0"/>
                        <a:t>0.044</a:t>
                      </a:r>
                      <a:endParaRPr lang="ar-SA" dirty="0"/>
                    </a:p>
                  </a:txBody>
                  <a:tcPr/>
                </a:tc>
                <a:tc>
                  <a:txBody>
                    <a:bodyPr/>
                    <a:lstStyle/>
                    <a:p>
                      <a:pPr rtl="1"/>
                      <a:r>
                        <a:rPr lang="en-US" dirty="0" smtClean="0"/>
                        <a:t>0.80</a:t>
                      </a:r>
                      <a:endParaRPr lang="ar-SA" dirty="0"/>
                    </a:p>
                  </a:txBody>
                  <a:tcPr/>
                </a:tc>
                <a:tc>
                  <a:txBody>
                    <a:bodyPr/>
                    <a:lstStyle/>
                    <a:p>
                      <a:pPr rtl="1"/>
                      <a:r>
                        <a:rPr lang="en-US" dirty="0" smtClean="0"/>
                        <a:t>1989</a:t>
                      </a:r>
                      <a:endParaRPr lang="ar-SA" dirty="0"/>
                    </a:p>
                  </a:txBody>
                  <a:tcPr/>
                </a:tc>
                <a:tc>
                  <a:txBody>
                    <a:bodyPr/>
                    <a:lstStyle/>
                    <a:p>
                      <a:pPr rtl="1"/>
                      <a:r>
                        <a:rPr lang="en-US" dirty="0" smtClean="0"/>
                        <a:t>3987</a:t>
                      </a:r>
                      <a:endParaRPr lang="ar-SA" dirty="0"/>
                    </a:p>
                  </a:txBody>
                  <a:tcPr/>
                </a:tc>
                <a:tc>
                  <a:txBody>
                    <a:bodyPr/>
                    <a:lstStyle/>
                    <a:p>
                      <a:pPr rtl="1"/>
                      <a:r>
                        <a:rPr lang="en-US" dirty="0" smtClean="0"/>
                        <a:t>90</a:t>
                      </a:r>
                      <a:endParaRPr lang="ar-SA" dirty="0"/>
                    </a:p>
                  </a:txBody>
                  <a:tcPr/>
                </a:tc>
                <a:tc>
                  <a:txBody>
                    <a:bodyPr/>
                    <a:lstStyle/>
                    <a:p>
                      <a:pPr rtl="1"/>
                      <a:r>
                        <a:rPr lang="en-US" dirty="0" smtClean="0"/>
                        <a:t>35-</a:t>
                      </a:r>
                      <a:endParaRPr lang="ar-SA" dirty="0"/>
                    </a:p>
                  </a:txBody>
                  <a:tcPr/>
                </a:tc>
              </a:tr>
              <a:tr h="370840">
                <a:tc>
                  <a:txBody>
                    <a:bodyPr/>
                    <a:lstStyle/>
                    <a:p>
                      <a:pPr rtl="1"/>
                      <a:r>
                        <a:rPr lang="en-US" dirty="0" smtClean="0"/>
                        <a:t>0.065</a:t>
                      </a:r>
                      <a:endParaRPr lang="ar-SA" dirty="0"/>
                    </a:p>
                  </a:txBody>
                  <a:tcPr/>
                </a:tc>
                <a:tc>
                  <a:txBody>
                    <a:bodyPr/>
                    <a:lstStyle/>
                    <a:p>
                      <a:pPr rtl="1"/>
                      <a:r>
                        <a:rPr lang="en-US" dirty="0" smtClean="0"/>
                        <a:t>0.006</a:t>
                      </a:r>
                      <a:endParaRPr lang="ar-SA" dirty="0"/>
                    </a:p>
                  </a:txBody>
                  <a:tcPr/>
                </a:tc>
                <a:tc>
                  <a:txBody>
                    <a:bodyPr/>
                    <a:lstStyle/>
                    <a:p>
                      <a:pPr rtl="1"/>
                      <a:r>
                        <a:rPr lang="en-US" dirty="0" smtClean="0"/>
                        <a:t>0.013</a:t>
                      </a:r>
                      <a:endParaRPr lang="ar-SA" dirty="0"/>
                    </a:p>
                  </a:txBody>
                  <a:tcPr/>
                </a:tc>
                <a:tc>
                  <a:txBody>
                    <a:bodyPr/>
                    <a:lstStyle/>
                    <a:p>
                      <a:pPr rtl="1"/>
                      <a:r>
                        <a:rPr lang="en-US" dirty="0" smtClean="0"/>
                        <a:t>0.77</a:t>
                      </a:r>
                      <a:endParaRPr lang="ar-SA" dirty="0"/>
                    </a:p>
                  </a:txBody>
                  <a:tcPr/>
                </a:tc>
                <a:tc>
                  <a:txBody>
                    <a:bodyPr/>
                    <a:lstStyle/>
                    <a:p>
                      <a:pPr rtl="1"/>
                      <a:r>
                        <a:rPr lang="en-US" dirty="0" smtClean="0"/>
                        <a:t>530</a:t>
                      </a:r>
                      <a:endParaRPr lang="ar-SA" dirty="0"/>
                    </a:p>
                  </a:txBody>
                  <a:tcPr/>
                </a:tc>
                <a:tc>
                  <a:txBody>
                    <a:bodyPr/>
                    <a:lstStyle/>
                    <a:p>
                      <a:pPr rtl="1"/>
                      <a:r>
                        <a:rPr lang="en-US" dirty="0" smtClean="0"/>
                        <a:t>1048</a:t>
                      </a:r>
                      <a:endParaRPr lang="ar-SA" dirty="0"/>
                    </a:p>
                  </a:txBody>
                  <a:tcPr/>
                </a:tc>
                <a:tc>
                  <a:txBody>
                    <a:bodyPr/>
                    <a:lstStyle/>
                    <a:p>
                      <a:pPr rtl="1"/>
                      <a:r>
                        <a:rPr lang="en-US" dirty="0" smtClean="0"/>
                        <a:t>80</a:t>
                      </a:r>
                      <a:endParaRPr lang="ar-SA" dirty="0"/>
                    </a:p>
                  </a:txBody>
                  <a:tcPr/>
                </a:tc>
                <a:tc>
                  <a:txBody>
                    <a:bodyPr/>
                    <a:lstStyle/>
                    <a:p>
                      <a:pPr rtl="1"/>
                      <a:r>
                        <a:rPr lang="en-US" dirty="0" smtClean="0"/>
                        <a:t>40-</a:t>
                      </a:r>
                      <a:endParaRPr lang="ar-SA" dirty="0"/>
                    </a:p>
                  </a:txBody>
                  <a:tcPr/>
                </a:tc>
              </a:tr>
              <a:tr h="370840">
                <a:tc>
                  <a:txBody>
                    <a:bodyPr/>
                    <a:lstStyle/>
                    <a:p>
                      <a:pPr rtl="1"/>
                      <a:r>
                        <a:rPr lang="en-US" dirty="0" smtClean="0"/>
                        <a:t>0.000</a:t>
                      </a:r>
                      <a:endParaRPr lang="ar-SA" dirty="0"/>
                    </a:p>
                  </a:txBody>
                  <a:tcPr/>
                </a:tc>
                <a:tc>
                  <a:txBody>
                    <a:bodyPr/>
                    <a:lstStyle/>
                    <a:p>
                      <a:pPr rtl="1"/>
                      <a:r>
                        <a:rPr lang="en-US" dirty="0" smtClean="0"/>
                        <a:t>0.000</a:t>
                      </a:r>
                      <a:endParaRPr lang="ar-SA" dirty="0"/>
                    </a:p>
                  </a:txBody>
                  <a:tcPr/>
                </a:tc>
                <a:tc>
                  <a:txBody>
                    <a:bodyPr/>
                    <a:lstStyle/>
                    <a:p>
                      <a:pPr rtl="1"/>
                      <a:r>
                        <a:rPr lang="en-US" dirty="0" smtClean="0"/>
                        <a:t>0.001</a:t>
                      </a:r>
                      <a:endParaRPr lang="ar-SA" dirty="0"/>
                    </a:p>
                  </a:txBody>
                  <a:tcPr/>
                </a:tc>
                <a:tc>
                  <a:txBody>
                    <a:bodyPr/>
                    <a:lstStyle/>
                    <a:p>
                      <a:pPr rtl="1"/>
                      <a:r>
                        <a:rPr lang="en-US" dirty="0" smtClean="0"/>
                        <a:t>0.75</a:t>
                      </a:r>
                      <a:endParaRPr lang="ar-SA" dirty="0"/>
                    </a:p>
                  </a:txBody>
                  <a:tcPr/>
                </a:tc>
                <a:tc>
                  <a:txBody>
                    <a:bodyPr/>
                    <a:lstStyle/>
                    <a:p>
                      <a:pPr rtl="1"/>
                      <a:r>
                        <a:rPr lang="en-US" dirty="0" smtClean="0"/>
                        <a:t>44</a:t>
                      </a:r>
                      <a:endParaRPr lang="ar-SA" dirty="0"/>
                    </a:p>
                  </a:txBody>
                  <a:tcPr/>
                </a:tc>
                <a:tc>
                  <a:txBody>
                    <a:bodyPr/>
                    <a:lstStyle/>
                    <a:p>
                      <a:pPr rtl="1"/>
                      <a:r>
                        <a:rPr lang="en-US" dirty="0" smtClean="0"/>
                        <a:t>78</a:t>
                      </a:r>
                      <a:endParaRPr lang="ar-SA" dirty="0"/>
                    </a:p>
                  </a:txBody>
                  <a:tcPr/>
                </a:tc>
                <a:tc>
                  <a:txBody>
                    <a:bodyPr/>
                    <a:lstStyle/>
                    <a:p>
                      <a:pPr rtl="1"/>
                      <a:r>
                        <a:rPr lang="en-US" dirty="0" smtClean="0"/>
                        <a:t>73</a:t>
                      </a:r>
                      <a:endParaRPr lang="ar-SA" dirty="0"/>
                    </a:p>
                  </a:txBody>
                  <a:tcPr/>
                </a:tc>
                <a:tc>
                  <a:txBody>
                    <a:bodyPr/>
                    <a:lstStyle/>
                    <a:p>
                      <a:pPr rtl="1"/>
                      <a:r>
                        <a:rPr lang="en-US" dirty="0" smtClean="0"/>
                        <a:t>45-49</a:t>
                      </a:r>
                      <a:endParaRPr lang="ar-SA" dirty="0"/>
                    </a:p>
                  </a:txBody>
                  <a:tcPr/>
                </a:tc>
              </a:tr>
              <a:tr h="370840">
                <a:tc>
                  <a:txBody>
                    <a:bodyPr/>
                    <a:lstStyle/>
                    <a:p>
                      <a:pPr rtl="1"/>
                      <a:r>
                        <a:rPr lang="en-US" dirty="0" smtClean="0"/>
                        <a:t>0.182</a:t>
                      </a:r>
                      <a:endParaRPr lang="ar-SA" dirty="0"/>
                    </a:p>
                  </a:txBody>
                  <a:tcPr/>
                </a:tc>
                <a:tc>
                  <a:txBody>
                    <a:bodyPr/>
                    <a:lstStyle/>
                    <a:p>
                      <a:pPr rtl="1"/>
                      <a:r>
                        <a:rPr lang="en-US" dirty="0" smtClean="0"/>
                        <a:t>0.215</a:t>
                      </a:r>
                      <a:endParaRPr lang="ar-SA" dirty="0"/>
                    </a:p>
                  </a:txBody>
                  <a:tcPr/>
                </a:tc>
                <a:tc>
                  <a:txBody>
                    <a:bodyPr/>
                    <a:lstStyle/>
                    <a:p>
                      <a:pPr rtl="1"/>
                      <a:r>
                        <a:rPr lang="en-US" dirty="0" smtClean="0"/>
                        <a:t>0.432</a:t>
                      </a:r>
                      <a:endParaRPr lang="ar-SA" dirty="0"/>
                    </a:p>
                  </a:txBody>
                  <a:tcPr/>
                </a:tc>
                <a:tc>
                  <a:txBody>
                    <a:bodyPr/>
                    <a:lstStyle/>
                    <a:p>
                      <a:pPr rtl="1"/>
                      <a:endParaRPr lang="ar-SA" dirty="0"/>
                    </a:p>
                  </a:txBody>
                  <a:tcPr/>
                </a:tc>
                <a:tc>
                  <a:txBody>
                    <a:bodyPr/>
                    <a:lstStyle/>
                    <a:p>
                      <a:pPr rtl="1"/>
                      <a:endParaRPr lang="ar-SA" dirty="0"/>
                    </a:p>
                  </a:txBody>
                  <a:tcPr/>
                </a:tc>
                <a:tc>
                  <a:txBody>
                    <a:bodyPr/>
                    <a:lstStyle/>
                    <a:p>
                      <a:pPr rtl="1"/>
                      <a:r>
                        <a:rPr lang="en-US" dirty="0" smtClean="0"/>
                        <a:t>33325</a:t>
                      </a:r>
                      <a:endParaRPr lang="ar-SA" dirty="0"/>
                    </a:p>
                  </a:txBody>
                  <a:tcPr/>
                </a:tc>
                <a:tc>
                  <a:txBody>
                    <a:bodyPr/>
                    <a:lstStyle/>
                    <a:p>
                      <a:pPr rtl="1"/>
                      <a:r>
                        <a:rPr lang="en-US" dirty="0" smtClean="0"/>
                        <a:t>545</a:t>
                      </a:r>
                      <a:endParaRPr lang="ar-SA" dirty="0"/>
                    </a:p>
                  </a:txBody>
                  <a:tcPr/>
                </a:tc>
                <a:tc>
                  <a:txBody>
                    <a:bodyPr/>
                    <a:lstStyle/>
                    <a:p>
                      <a:pPr rtl="1"/>
                      <a:r>
                        <a:rPr lang="en-US" dirty="0" smtClean="0"/>
                        <a:t>Total</a:t>
                      </a:r>
                      <a:endParaRPr lang="ar-SA" dirty="0"/>
                    </a:p>
                  </a:txBody>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a:solidFill>
            <a:schemeClr val="accent1">
              <a:lumMod val="40000"/>
              <a:lumOff val="60000"/>
            </a:schemeClr>
          </a:solidFill>
        </p:spPr>
        <p:txBody>
          <a:bodyPr>
            <a:normAutofit/>
          </a:bodyPr>
          <a:lstStyle/>
          <a:p>
            <a:r>
              <a:rPr lang="ar-SA" sz="3200" dirty="0" smtClean="0"/>
              <a:t>الحل</a:t>
            </a:r>
            <a:endParaRPr lang="ar-SA" sz="3200" dirty="0"/>
          </a:p>
        </p:txBody>
      </p:sp>
      <p:sp>
        <p:nvSpPr>
          <p:cNvPr id="3" name="Content Placeholder 2"/>
          <p:cNvSpPr>
            <a:spLocks noGrp="1"/>
          </p:cNvSpPr>
          <p:nvPr>
            <p:ph idx="1"/>
          </p:nvPr>
        </p:nvSpPr>
        <p:spPr>
          <a:xfrm>
            <a:off x="457200" y="1000108"/>
            <a:ext cx="8229600" cy="5126055"/>
          </a:xfrm>
          <a:solidFill>
            <a:schemeClr val="accent1">
              <a:lumMod val="20000"/>
              <a:lumOff val="80000"/>
            </a:schemeClr>
          </a:solidFill>
        </p:spPr>
        <p:txBody>
          <a:bodyPr>
            <a:normAutofit/>
          </a:bodyPr>
          <a:lstStyle/>
          <a:p>
            <a:pPr>
              <a:buNone/>
            </a:pPr>
            <a:r>
              <a:rPr lang="ar-SA" dirty="0" smtClean="0"/>
              <a:t>1-معدل المواليد العام بافتراض اعداد السكان (</a:t>
            </a:r>
            <a:r>
              <a:rPr lang="en-US" dirty="0" smtClean="0"/>
              <a:t>2000000</a:t>
            </a:r>
            <a:r>
              <a:rPr lang="ar-SA" dirty="0" smtClean="0"/>
              <a:t>)</a:t>
            </a:r>
          </a:p>
          <a:p>
            <a:pPr algn="l" rtl="0">
              <a:buNone/>
            </a:pPr>
            <a:r>
              <a:rPr lang="en-US" dirty="0" smtClean="0"/>
              <a:t>33325/ 2000000 X 1000 = 17 </a:t>
            </a:r>
            <a:r>
              <a:rPr lang="en-US" sz="1800" dirty="0" smtClean="0"/>
              <a:t>0</a:t>
            </a:r>
            <a:r>
              <a:rPr lang="en-US" dirty="0" smtClean="0"/>
              <a:t>%</a:t>
            </a:r>
          </a:p>
          <a:p>
            <a:pPr algn="r">
              <a:buNone/>
            </a:pPr>
            <a:r>
              <a:rPr lang="ar-SA" dirty="0" smtClean="0"/>
              <a:t>ولادة حية لكل الف من السكان</a:t>
            </a:r>
          </a:p>
          <a:p>
            <a:pPr algn="r">
              <a:buNone/>
            </a:pPr>
            <a:r>
              <a:rPr lang="ar-SA" dirty="0" smtClean="0"/>
              <a:t>2-معدل الخصوبة العام</a:t>
            </a:r>
            <a:endParaRPr lang="en-US" dirty="0" smtClean="0"/>
          </a:p>
          <a:p>
            <a:pPr algn="l" rtl="0">
              <a:buNone/>
            </a:pPr>
            <a:r>
              <a:rPr lang="en-US" dirty="0" smtClean="0"/>
              <a:t>33325 / 545000 X 1000 = 61 </a:t>
            </a:r>
            <a:r>
              <a:rPr lang="en-US" sz="1800" dirty="0" smtClean="0"/>
              <a:t>0</a:t>
            </a:r>
            <a:r>
              <a:rPr lang="en-US" dirty="0" smtClean="0"/>
              <a:t>%</a:t>
            </a:r>
          </a:p>
          <a:p>
            <a:pPr algn="r">
              <a:buNone/>
            </a:pPr>
            <a:r>
              <a:rPr lang="ar-SA" dirty="0" smtClean="0"/>
              <a:t>ولادة حية لكل الف من النساء</a:t>
            </a:r>
          </a:p>
          <a:p>
            <a:pPr algn="r">
              <a:buNone/>
            </a:pPr>
            <a:r>
              <a:rPr lang="ar-SA" dirty="0" smtClean="0"/>
              <a:t>3-معدل الخصوبة العمري</a:t>
            </a:r>
          </a:p>
          <a:p>
            <a:pPr algn="l" rtl="0">
              <a:buNone/>
            </a:pPr>
            <a:r>
              <a:rPr lang="en-US" dirty="0" err="1" smtClean="0"/>
              <a:t>Bx</a:t>
            </a:r>
            <a:r>
              <a:rPr lang="en-US" dirty="0" smtClean="0"/>
              <a:t>/ </a:t>
            </a:r>
            <a:r>
              <a:rPr lang="en-US" dirty="0" err="1" smtClean="0"/>
              <a:t>Wx</a:t>
            </a:r>
            <a:r>
              <a:rPr lang="en-US" dirty="0" smtClean="0"/>
              <a:t> </a:t>
            </a:r>
            <a:endParaRPr lang="ar-SA" dirty="0" smtClean="0"/>
          </a:p>
          <a:p>
            <a:pPr algn="r">
              <a:buNone/>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rmAutofit fontScale="90000"/>
          </a:bodyPr>
          <a:lstStyle/>
          <a:p>
            <a:endParaRPr lang="ar-SA" dirty="0"/>
          </a:p>
        </p:txBody>
      </p:sp>
      <p:sp>
        <p:nvSpPr>
          <p:cNvPr id="3" name="Content Placeholder 2"/>
          <p:cNvSpPr>
            <a:spLocks noGrp="1"/>
          </p:cNvSpPr>
          <p:nvPr>
            <p:ph idx="1"/>
          </p:nvPr>
        </p:nvSpPr>
        <p:spPr>
          <a:xfrm>
            <a:off x="457200" y="857232"/>
            <a:ext cx="8229600" cy="5268931"/>
          </a:xfrm>
          <a:solidFill>
            <a:schemeClr val="accent1">
              <a:lumMod val="20000"/>
              <a:lumOff val="80000"/>
            </a:schemeClr>
          </a:solidFill>
        </p:spPr>
        <p:txBody>
          <a:bodyPr/>
          <a:lstStyle/>
          <a:p>
            <a:pPr algn="r">
              <a:buNone/>
            </a:pPr>
            <a:r>
              <a:rPr lang="ar-SA" dirty="0" smtClean="0"/>
              <a:t>4- معدل الخصوبة الكلي</a:t>
            </a:r>
            <a:endParaRPr lang="en-US" dirty="0" smtClean="0"/>
          </a:p>
          <a:p>
            <a:pPr algn="l" rtl="0">
              <a:buNone/>
            </a:pPr>
            <a:r>
              <a:rPr lang="en-US" dirty="0" smtClean="0"/>
              <a:t>5 </a:t>
            </a:r>
            <a:r>
              <a:rPr lang="en-US" dirty="0" smtClean="0"/>
              <a:t>X 0.4325 X 1000 = 2163 </a:t>
            </a:r>
            <a:r>
              <a:rPr lang="en-US" sz="1800" dirty="0" smtClean="0"/>
              <a:t>0</a:t>
            </a:r>
            <a:r>
              <a:rPr lang="en-US" dirty="0" smtClean="0"/>
              <a:t>%</a:t>
            </a:r>
          </a:p>
          <a:p>
            <a:pPr algn="r">
              <a:buNone/>
            </a:pPr>
            <a:r>
              <a:rPr lang="ar-SA" dirty="0" smtClean="0"/>
              <a:t>ولادة حية لكل الف من السكان</a:t>
            </a:r>
          </a:p>
          <a:p>
            <a:pPr algn="r">
              <a:buNone/>
            </a:pPr>
            <a:r>
              <a:rPr lang="ar-SA" dirty="0" smtClean="0"/>
              <a:t>5-معدل التوالد الاجمالي</a:t>
            </a:r>
            <a:endParaRPr lang="en-US" dirty="0" smtClean="0"/>
          </a:p>
          <a:p>
            <a:pPr algn="l" rtl="0">
              <a:buNone/>
            </a:pPr>
            <a:r>
              <a:rPr lang="en-US" dirty="0" smtClean="0"/>
              <a:t>5 X 0.2152 X 1000 = 1077 </a:t>
            </a:r>
            <a:r>
              <a:rPr lang="en-US" sz="1800" dirty="0" smtClean="0"/>
              <a:t>0</a:t>
            </a:r>
            <a:r>
              <a:rPr lang="en-US" dirty="0" smtClean="0"/>
              <a:t>%</a:t>
            </a:r>
          </a:p>
          <a:p>
            <a:pPr algn="r">
              <a:buNone/>
            </a:pPr>
            <a:r>
              <a:rPr lang="ar-SA" dirty="0" smtClean="0"/>
              <a:t>ولادة حية لكل الف من السكان</a:t>
            </a:r>
          </a:p>
          <a:p>
            <a:pPr algn="r">
              <a:buNone/>
            </a:pPr>
            <a:r>
              <a:rPr lang="ar-SA" dirty="0" smtClean="0"/>
              <a:t>6- معدل التوالد الصافي</a:t>
            </a:r>
            <a:endParaRPr lang="en-US" dirty="0" smtClean="0"/>
          </a:p>
          <a:p>
            <a:pPr algn="l" rtl="0">
              <a:buNone/>
            </a:pPr>
            <a:r>
              <a:rPr lang="en-US" dirty="0" smtClean="0"/>
              <a:t>5 X 0.18242 X 1000 = 912 </a:t>
            </a:r>
            <a:r>
              <a:rPr lang="en-US" sz="1800" dirty="0" smtClean="0"/>
              <a:t>0</a:t>
            </a:r>
            <a:r>
              <a:rPr lang="en-US" dirty="0" smtClean="0"/>
              <a:t>%</a:t>
            </a:r>
          </a:p>
          <a:p>
            <a:pPr>
              <a:buNone/>
            </a:pPr>
            <a:r>
              <a:rPr lang="ar-SA" dirty="0" smtClean="0"/>
              <a:t>ولادة حية لكل الف من السكان</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83056"/>
          </a:xfrm>
          <a:solidFill>
            <a:schemeClr val="accent1">
              <a:lumMod val="40000"/>
              <a:lumOff val="60000"/>
            </a:schemeClr>
          </a:solidFill>
        </p:spPr>
        <p:txBody>
          <a:bodyPr>
            <a:normAutofit/>
          </a:bodyPr>
          <a:lstStyle/>
          <a:p>
            <a:r>
              <a:rPr lang="ar-SA" b="1" dirty="0" smtClean="0"/>
              <a:t>خصوبة السكان</a:t>
            </a:r>
            <a:br>
              <a:rPr lang="ar-SA" b="1" dirty="0" smtClean="0"/>
            </a:br>
            <a:r>
              <a:rPr lang="ar-SA" b="1" dirty="0" smtClean="0"/>
              <a:t/>
            </a:r>
            <a:br>
              <a:rPr lang="ar-SA" b="1" dirty="0" smtClean="0"/>
            </a:br>
            <a:r>
              <a:rPr lang="en-US" sz="6600" b="1" dirty="0" smtClean="0"/>
              <a:t>Fertility</a:t>
            </a:r>
            <a:r>
              <a:rPr lang="ar-SA" sz="6600" dirty="0" smtClean="0"/>
              <a:t/>
            </a:r>
            <a:br>
              <a:rPr lang="ar-SA" sz="6600" dirty="0" smtClean="0"/>
            </a:br>
            <a:endParaRPr lang="ar-SA" dirty="0"/>
          </a:p>
        </p:txBody>
      </p:sp>
      <p:sp>
        <p:nvSpPr>
          <p:cNvPr id="3" name="Content Placeholder 2"/>
          <p:cNvSpPr>
            <a:spLocks noGrp="1"/>
          </p:cNvSpPr>
          <p:nvPr>
            <p:ph idx="1"/>
          </p:nvPr>
        </p:nvSpPr>
        <p:spPr>
          <a:xfrm>
            <a:off x="457200" y="4000504"/>
            <a:ext cx="8229600" cy="2125659"/>
          </a:xfrm>
          <a:solidFill>
            <a:schemeClr val="accent1">
              <a:lumMod val="20000"/>
              <a:lumOff val="80000"/>
            </a:schemeClr>
          </a:solidFill>
        </p:spPr>
        <p:txBody>
          <a:bodyPr>
            <a:normAutofit/>
          </a:bodyPr>
          <a:lstStyle/>
          <a:p>
            <a:pPr algn="ctr">
              <a:buNone/>
            </a:pPr>
            <a:r>
              <a:rPr lang="ar-SA" sz="5400" dirty="0" smtClean="0"/>
              <a:t>مفاهيم عامة</a:t>
            </a:r>
            <a:endParaRPr lang="ar-SA" sz="5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fontScale="90000"/>
          </a:bodyPr>
          <a:lstStyle/>
          <a:p>
            <a:endParaRPr lang="ar-SA" dirty="0"/>
          </a:p>
        </p:txBody>
      </p:sp>
      <p:sp>
        <p:nvSpPr>
          <p:cNvPr id="3" name="Content Placeholder 2"/>
          <p:cNvSpPr>
            <a:spLocks noGrp="1"/>
          </p:cNvSpPr>
          <p:nvPr>
            <p:ph idx="1"/>
          </p:nvPr>
        </p:nvSpPr>
        <p:spPr>
          <a:xfrm>
            <a:off x="457200" y="1214422"/>
            <a:ext cx="8229600" cy="4911741"/>
          </a:xfrm>
          <a:solidFill>
            <a:schemeClr val="accent1">
              <a:lumMod val="20000"/>
              <a:lumOff val="80000"/>
            </a:schemeClr>
          </a:solidFill>
        </p:spPr>
        <p:txBody>
          <a:bodyPr/>
          <a:lstStyle/>
          <a:p>
            <a:pPr algn="r">
              <a:buNone/>
            </a:pPr>
            <a:r>
              <a:rPr lang="ar-SA" dirty="0" smtClean="0"/>
              <a:t>لبيان نوع المجتمع السائد نجري الاتي </a:t>
            </a:r>
            <a:endParaRPr lang="en-US" dirty="0" smtClean="0"/>
          </a:p>
          <a:p>
            <a:pPr algn="l" rtl="0">
              <a:buNone/>
            </a:pPr>
            <a:r>
              <a:rPr lang="en-US" dirty="0" smtClean="0"/>
              <a:t>5 </a:t>
            </a:r>
            <a:r>
              <a:rPr lang="en-US" dirty="0" smtClean="0"/>
              <a:t>X 0.18242 = 0.9121 </a:t>
            </a:r>
            <a:endParaRPr lang="en-US" dirty="0" smtClean="0"/>
          </a:p>
          <a:p>
            <a:pPr algn="l" rtl="0">
              <a:buNone/>
            </a:pPr>
            <a:endParaRPr lang="en-US" dirty="0" smtClean="0"/>
          </a:p>
          <a:p>
            <a:pPr algn="r">
              <a:buNone/>
            </a:pPr>
            <a:r>
              <a:rPr lang="ar-SA" dirty="0" smtClean="0"/>
              <a:t>وبما ان النتيجة المستخرجة اقل من الواحد الصحيح هذا يعني ان السكان سوف يتناقصون مستقبلا </a:t>
            </a:r>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ar-SA" b="1" dirty="0"/>
              <a:t>مفهوم الخصوبة</a:t>
            </a:r>
            <a:endParaRPr lang="ar-SA"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10000"/>
          </a:bodyPr>
          <a:lstStyle/>
          <a:p>
            <a:pPr>
              <a:buNone/>
            </a:pPr>
            <a:r>
              <a:rPr lang="ar-SA" b="1" dirty="0"/>
              <a:t>خصوبة السكان لفظ يطلق للدلالة على ظاهرة الإنجاب في أي </a:t>
            </a:r>
            <a:r>
              <a:rPr lang="ar-SA" b="1" dirty="0" smtClean="0"/>
              <a:t>مجتمع سكاني </a:t>
            </a:r>
            <a:r>
              <a:rPr lang="ar-SA" b="1" dirty="0"/>
              <a:t>والتي يعبر عنها بعدد المواليد أحياء</a:t>
            </a:r>
            <a:r>
              <a:rPr lang="ar-SA" b="1" dirty="0" smtClean="0"/>
              <a:t>.</a:t>
            </a:r>
          </a:p>
          <a:p>
            <a:pPr>
              <a:buNone/>
            </a:pPr>
            <a:r>
              <a:rPr lang="ar-SA" b="1" dirty="0"/>
              <a:t>ما الفرق بين الخصوبة والقدرة على الإنجاب</a:t>
            </a:r>
            <a:r>
              <a:rPr lang="ar-SA" b="1" dirty="0" smtClean="0"/>
              <a:t>؟</a:t>
            </a:r>
          </a:p>
          <a:p>
            <a:pPr>
              <a:buNone/>
            </a:pPr>
            <a:r>
              <a:rPr lang="ar-SA" b="1" dirty="0" smtClean="0"/>
              <a:t>1-الخصوبة الفعلية</a:t>
            </a:r>
            <a:r>
              <a:rPr lang="en-US" b="1" dirty="0" smtClean="0"/>
              <a:t>Fertility </a:t>
            </a:r>
            <a:r>
              <a:rPr lang="ar-SA" b="1" dirty="0" smtClean="0"/>
              <a:t> هي </a:t>
            </a:r>
            <a:r>
              <a:rPr lang="ar-SA" b="1" dirty="0"/>
              <a:t>الإنجاب الفعلي، ويعبر عنها</a:t>
            </a:r>
          </a:p>
          <a:p>
            <a:pPr>
              <a:buNone/>
            </a:pPr>
            <a:r>
              <a:rPr lang="ar-SA" b="1" dirty="0"/>
              <a:t>بعدد المواليد أحياء، سواء بالنسبة للمرأة أو إجمالي السكان.</a:t>
            </a:r>
          </a:p>
          <a:p>
            <a:pPr>
              <a:buNone/>
            </a:pPr>
            <a:r>
              <a:rPr lang="ar-SA" b="1" dirty="0" smtClean="0"/>
              <a:t>2-الخصوبة الفسيولوجية</a:t>
            </a:r>
            <a:r>
              <a:rPr lang="en-US" b="1" dirty="0" smtClean="0"/>
              <a:t> Fecundity </a:t>
            </a:r>
            <a:r>
              <a:rPr lang="ar-SA" b="1" dirty="0" smtClean="0"/>
              <a:t>أو </a:t>
            </a:r>
            <a:r>
              <a:rPr lang="ar-SA" b="1" dirty="0"/>
              <a:t>القدرة </a:t>
            </a:r>
            <a:r>
              <a:rPr lang="ar-SA" b="1" dirty="0" smtClean="0"/>
              <a:t>على الإنجاب فهي القدرة </a:t>
            </a:r>
            <a:r>
              <a:rPr lang="ar-SA" b="1" dirty="0"/>
              <a:t>الفسيولوجية على الإنجاب.</a:t>
            </a:r>
          </a:p>
          <a:p>
            <a:pPr>
              <a:buNone/>
            </a:pPr>
            <a:r>
              <a:rPr lang="ar-SA" b="1" dirty="0" smtClean="0"/>
              <a:t>ويصعب </a:t>
            </a:r>
            <a:r>
              <a:rPr lang="ar-SA" b="1" dirty="0"/>
              <a:t>قياس القدرة على الإنجاب على عكس الإنجاب الفعلي </a:t>
            </a:r>
            <a:r>
              <a:rPr lang="ar-SA" b="1" dirty="0" smtClean="0"/>
              <a:t>الذييمكن </a:t>
            </a:r>
            <a:r>
              <a:rPr lang="ar-SA" b="1" dirty="0"/>
              <a:t>قياسه بسهوله.</a:t>
            </a:r>
            <a:endParaRPr lang="ar-SA" b="1" dirty="0" smtClean="0"/>
          </a:p>
          <a:p>
            <a:pPr>
              <a:buNone/>
            </a:pP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ar-SA" b="1" dirty="0"/>
              <a:t>مصادر بيانات الخصوبة</a:t>
            </a:r>
            <a:endParaRPr lang="ar-SA" dirty="0"/>
          </a:p>
        </p:txBody>
      </p:sp>
      <p:sp>
        <p:nvSpPr>
          <p:cNvPr id="3" name="Content Placeholder 2"/>
          <p:cNvSpPr>
            <a:spLocks noGrp="1"/>
          </p:cNvSpPr>
          <p:nvPr>
            <p:ph idx="1"/>
          </p:nvPr>
        </p:nvSpPr>
        <p:spPr>
          <a:solidFill>
            <a:schemeClr val="accent1">
              <a:lumMod val="20000"/>
              <a:lumOff val="80000"/>
            </a:schemeClr>
          </a:solidFill>
        </p:spPr>
        <p:txBody>
          <a:bodyPr>
            <a:normAutofit fontScale="85000" lnSpcReduction="10000"/>
          </a:bodyPr>
          <a:lstStyle/>
          <a:p>
            <a:pPr>
              <a:buNone/>
            </a:pPr>
            <a:r>
              <a:rPr lang="ar-SA" b="1" dirty="0" smtClean="0"/>
              <a:t>1- </a:t>
            </a:r>
            <a:r>
              <a:rPr lang="ar-SA" b="1" dirty="0"/>
              <a:t>الإحصاءات الحيوية: من خلال تسجيلات المواليد.</a:t>
            </a:r>
          </a:p>
          <a:p>
            <a:pPr>
              <a:buNone/>
            </a:pPr>
            <a:r>
              <a:rPr lang="ar-SA" b="1" dirty="0" smtClean="0"/>
              <a:t>2-التعدادات </a:t>
            </a:r>
            <a:r>
              <a:rPr lang="ar-SA" b="1" dirty="0"/>
              <a:t>السكانية: من خلال توفير بيانات عن تركيب </a:t>
            </a:r>
            <a:r>
              <a:rPr lang="ar-SA" b="1" dirty="0" smtClean="0"/>
              <a:t>السكان العمري</a:t>
            </a:r>
            <a:endParaRPr lang="ar-SA" b="1" dirty="0"/>
          </a:p>
          <a:p>
            <a:pPr>
              <a:buNone/>
            </a:pPr>
            <a:r>
              <a:rPr lang="ar-SA" b="1" dirty="0" smtClean="0"/>
              <a:t>والنوعي </a:t>
            </a:r>
            <a:r>
              <a:rPr lang="ar-SA" b="1" dirty="0"/>
              <a:t>والزواجي. وبعض المتغيرات التي </a:t>
            </a:r>
            <a:r>
              <a:rPr lang="ar-SA" b="1" dirty="0" smtClean="0"/>
              <a:t>ترتبط بالخصوبة منها الحالة</a:t>
            </a:r>
            <a:endParaRPr lang="ar-SA" b="1" dirty="0"/>
          </a:p>
          <a:p>
            <a:pPr>
              <a:buNone/>
            </a:pPr>
            <a:r>
              <a:rPr lang="ar-SA" b="1" dirty="0" smtClean="0"/>
              <a:t>الزواجية </a:t>
            </a:r>
            <a:r>
              <a:rPr lang="ar-SA" b="1" dirty="0"/>
              <a:t>والسن عند الزواج ومدة </a:t>
            </a:r>
            <a:r>
              <a:rPr lang="ar-SA" b="1" dirty="0" smtClean="0"/>
              <a:t>الحياة لزوجية كما توفر بيانات التعداد</a:t>
            </a:r>
            <a:endParaRPr lang="ar-SA" b="1" dirty="0"/>
          </a:p>
          <a:p>
            <a:pPr>
              <a:buNone/>
            </a:pPr>
            <a:r>
              <a:rPr lang="ar-SA" b="1" dirty="0" smtClean="0"/>
              <a:t>أعدادا </a:t>
            </a:r>
            <a:r>
              <a:rPr lang="ar-SA" b="1" dirty="0"/>
              <a:t>مباشرة عن </a:t>
            </a:r>
            <a:r>
              <a:rPr lang="ar-SA" b="1" dirty="0" smtClean="0"/>
              <a:t>حملة المواليد وأعداد والباقين منهم على قيد الحياة.</a:t>
            </a:r>
            <a:endParaRPr lang="ar-SA" b="1" dirty="0"/>
          </a:p>
          <a:p>
            <a:pPr>
              <a:buNone/>
            </a:pPr>
            <a:r>
              <a:rPr lang="ar-SA" b="1" dirty="0" smtClean="0"/>
              <a:t>3-المسح </a:t>
            </a:r>
            <a:r>
              <a:rPr lang="ar-SA" b="1" dirty="0"/>
              <a:t>بالعينة: توفر المسوحات المعتمد على العينات </a:t>
            </a:r>
            <a:r>
              <a:rPr lang="ar-SA" b="1" dirty="0" smtClean="0"/>
              <a:t>بيانات تفصيلية</a:t>
            </a:r>
            <a:endParaRPr lang="ar-SA" b="1" dirty="0"/>
          </a:p>
          <a:p>
            <a:pPr>
              <a:buNone/>
            </a:pPr>
            <a:r>
              <a:rPr lang="ar-SA" b="1" dirty="0" smtClean="0"/>
              <a:t>لدراسة </a:t>
            </a:r>
            <a:r>
              <a:rPr lang="ar-SA" b="1" dirty="0"/>
              <a:t>الخصوبة، فهي توفر نفس بيانات التعداد </a:t>
            </a:r>
            <a:r>
              <a:rPr lang="ar-SA" b="1" dirty="0" smtClean="0"/>
              <a:t>وتزيد عنها في توفير</a:t>
            </a:r>
            <a:endParaRPr lang="ar-SA" b="1" dirty="0"/>
          </a:p>
          <a:p>
            <a:pPr>
              <a:buNone/>
            </a:pPr>
            <a:r>
              <a:rPr lang="ar-SA" b="1" dirty="0" smtClean="0"/>
              <a:t>معلومات </a:t>
            </a:r>
            <a:r>
              <a:rPr lang="ar-SA" b="1" dirty="0"/>
              <a:t>تفصيلية تساعد في فهم </a:t>
            </a:r>
            <a:r>
              <a:rPr lang="ar-SA" b="1" dirty="0" smtClean="0"/>
              <a:t>سلوك الخصوبة داخل المجتمع لا يمكن </a:t>
            </a:r>
            <a:endParaRPr lang="ar-SA" b="1" dirty="0"/>
          </a:p>
          <a:p>
            <a:pPr>
              <a:buNone/>
            </a:pPr>
            <a:r>
              <a:rPr lang="ar-SA" b="1" dirty="0" smtClean="0"/>
              <a:t>أن </a:t>
            </a:r>
            <a:r>
              <a:rPr lang="ar-SA" b="1" dirty="0"/>
              <a:t>بوفرها التعداد.</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solidFill>
            <a:schemeClr val="accent1">
              <a:lumMod val="40000"/>
              <a:lumOff val="60000"/>
            </a:schemeClr>
          </a:solidFill>
        </p:spPr>
        <p:txBody>
          <a:bodyPr/>
          <a:lstStyle/>
          <a:p>
            <a:r>
              <a:rPr lang="ar-SA" dirty="0" smtClean="0"/>
              <a:t>المحاضرة الثانية</a:t>
            </a:r>
            <a:endParaRPr lang="ar-SA" dirty="0"/>
          </a:p>
        </p:txBody>
      </p:sp>
      <p:sp>
        <p:nvSpPr>
          <p:cNvPr id="5" name="Subtitle 4"/>
          <p:cNvSpPr>
            <a:spLocks noGrp="1"/>
          </p:cNvSpPr>
          <p:nvPr>
            <p:ph type="subTitle" idx="1"/>
          </p:nvPr>
        </p:nvSpPr>
        <p:spPr>
          <a:solidFill>
            <a:schemeClr val="accent1">
              <a:lumMod val="20000"/>
              <a:lumOff val="80000"/>
            </a:schemeClr>
          </a:solidFill>
        </p:spPr>
        <p:txBody>
          <a:bodyPr/>
          <a:lstStyle/>
          <a:p>
            <a:r>
              <a:rPr lang="ar-SA" dirty="0" smtClean="0">
                <a:solidFill>
                  <a:schemeClr val="tx1"/>
                </a:solidFill>
              </a:rPr>
              <a:t>مقاييس الخصوبة</a:t>
            </a:r>
            <a:endParaRPr lang="ar-SA"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ar-SA" b="1" dirty="0"/>
              <a:t>مقايس </a:t>
            </a:r>
            <a:r>
              <a:rPr lang="ar-SA" b="1" dirty="0" smtClean="0"/>
              <a:t>الخصوبة</a:t>
            </a:r>
            <a:endParaRPr lang="ar-SA" dirty="0"/>
          </a:p>
        </p:txBody>
      </p:sp>
      <p:sp>
        <p:nvSpPr>
          <p:cNvPr id="3" name="Content Placeholder 2"/>
          <p:cNvSpPr>
            <a:spLocks noGrp="1"/>
          </p:cNvSpPr>
          <p:nvPr>
            <p:ph idx="1"/>
          </p:nvPr>
        </p:nvSpPr>
        <p:spPr>
          <a:solidFill>
            <a:schemeClr val="accent1">
              <a:lumMod val="20000"/>
              <a:lumOff val="80000"/>
            </a:schemeClr>
          </a:solidFill>
          <a:ln w="12700">
            <a:solidFill>
              <a:schemeClr val="accent1"/>
            </a:solidFill>
          </a:ln>
        </p:spPr>
        <p:txBody>
          <a:bodyPr/>
          <a:lstStyle/>
          <a:p>
            <a:pPr>
              <a:buNone/>
            </a:pPr>
            <a:r>
              <a:rPr lang="ar-SA" b="1" dirty="0" smtClean="0"/>
              <a:t>1- معدل </a:t>
            </a:r>
            <a:r>
              <a:rPr lang="ar-SA" b="1" dirty="0"/>
              <a:t>المواليد الخام </a:t>
            </a:r>
            <a:r>
              <a:rPr lang="en-US" b="1" dirty="0" smtClean="0"/>
              <a:t>Crude </a:t>
            </a:r>
            <a:r>
              <a:rPr lang="en-US" b="1" dirty="0"/>
              <a:t>Birth </a:t>
            </a:r>
            <a:r>
              <a:rPr lang="en-US" b="1" dirty="0" smtClean="0"/>
              <a:t>Rate</a:t>
            </a:r>
            <a:endParaRPr lang="ar-SA" b="1" dirty="0" smtClean="0"/>
          </a:p>
          <a:p>
            <a:pPr>
              <a:buNone/>
            </a:pPr>
            <a:r>
              <a:rPr lang="ar-SA" b="1" dirty="0"/>
              <a:t>هو عبارة عن عدد المواليد أحياء منسوبا إلى السكان في</a:t>
            </a:r>
          </a:p>
          <a:p>
            <a:pPr>
              <a:buNone/>
            </a:pPr>
            <a:r>
              <a:rPr lang="ar-SA" b="1" dirty="0"/>
              <a:t>منتصف السنة، ويمكن حسابة من خلال الصيغة التالية</a:t>
            </a:r>
            <a:r>
              <a:rPr lang="ar-SA" b="1" dirty="0" smtClean="0"/>
              <a:t>:</a:t>
            </a:r>
          </a:p>
          <a:p>
            <a:pPr>
              <a:buNone/>
            </a:pPr>
            <a:endParaRPr lang="ar-SA" b="1" dirty="0" smtClean="0"/>
          </a:p>
          <a:p>
            <a:pPr>
              <a:buNone/>
            </a:pPr>
            <a:r>
              <a:rPr lang="ar-SA" sz="2800" b="1" dirty="0"/>
              <a:t>معدل </a:t>
            </a:r>
            <a:r>
              <a:rPr lang="ar-SA" sz="2800" b="1" dirty="0" smtClean="0"/>
              <a:t>المواليد الخام = </a:t>
            </a:r>
            <a:r>
              <a:rPr lang="ar-SA" sz="2800" b="1" u="sng" dirty="0" smtClean="0"/>
              <a:t>عدد المواليد الاحياء خلال السنة</a:t>
            </a:r>
            <a:r>
              <a:rPr lang="ar-SA" sz="2800" b="1" dirty="0" smtClean="0"/>
              <a:t>        1000</a:t>
            </a:r>
          </a:p>
          <a:p>
            <a:pPr>
              <a:buNone/>
            </a:pPr>
            <a:r>
              <a:rPr lang="ar-SA" sz="2800" b="1" dirty="0" smtClean="0"/>
              <a:t>                            عدد السكان منتصف السنة</a:t>
            </a:r>
          </a:p>
          <a:p>
            <a:pPr>
              <a:buNone/>
            </a:pPr>
            <a:endParaRPr lang="ar-SA" dirty="0"/>
          </a:p>
        </p:txBody>
      </p:sp>
      <p:sp>
        <p:nvSpPr>
          <p:cNvPr id="7" name="Multiply 6"/>
          <p:cNvSpPr/>
          <p:nvPr/>
        </p:nvSpPr>
        <p:spPr>
          <a:xfrm>
            <a:off x="1643042" y="4000504"/>
            <a:ext cx="285752" cy="42862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ar-SA" dirty="0" smtClean="0"/>
              <a:t>مثال </a:t>
            </a:r>
            <a:endParaRPr lang="ar-SA"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ar-SA" b="1" dirty="0"/>
              <a:t>إذا بلغ عدد سكان مجتمع ما في منتصف عام 2000 قرابة</a:t>
            </a:r>
          </a:p>
          <a:p>
            <a:pPr>
              <a:buNone/>
            </a:pPr>
            <a:r>
              <a:rPr lang="ar-SA" b="1" dirty="0" smtClean="0"/>
              <a:t>59226000نسمة </a:t>
            </a:r>
            <a:r>
              <a:rPr lang="ar-SA" b="1" dirty="0"/>
              <a:t>وبلغ عدد المواليد 1804835 خلال </a:t>
            </a:r>
            <a:r>
              <a:rPr lang="ar-SA" b="1" dirty="0" smtClean="0"/>
              <a:t>نفس السنة .</a:t>
            </a:r>
          </a:p>
          <a:p>
            <a:pPr>
              <a:buNone/>
            </a:pPr>
            <a:endParaRPr lang="ar-SA" b="1" dirty="0"/>
          </a:p>
          <a:p>
            <a:pPr>
              <a:buNone/>
            </a:pPr>
            <a:r>
              <a:rPr lang="ar-SA" b="1" dirty="0" smtClean="0"/>
              <a:t>معدل المواليد الخام = </a:t>
            </a:r>
            <a:r>
              <a:rPr lang="ar-SA" b="1" u="sng" dirty="0" smtClean="0"/>
              <a:t>1804835</a:t>
            </a:r>
            <a:r>
              <a:rPr lang="ar-SA" b="1" dirty="0" smtClean="0"/>
              <a:t> × 1000</a:t>
            </a:r>
          </a:p>
          <a:p>
            <a:pPr>
              <a:buNone/>
            </a:pPr>
            <a:r>
              <a:rPr lang="ar-SA" b="1" dirty="0"/>
              <a:t> </a:t>
            </a:r>
            <a:r>
              <a:rPr lang="ar-SA" b="1" dirty="0" smtClean="0"/>
              <a:t>                           59226000</a:t>
            </a:r>
          </a:p>
          <a:p>
            <a:pPr>
              <a:buNone/>
            </a:pPr>
            <a:r>
              <a:rPr lang="ar-SA" b="1" dirty="0"/>
              <a:t> </a:t>
            </a:r>
            <a:r>
              <a:rPr lang="ar-SA" b="1" dirty="0" smtClean="0"/>
              <a:t>                       = 30 بالالف</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ar-SA" sz="3200" b="1" dirty="0" smtClean="0"/>
              <a:t>2- معدل الخصوبة العام </a:t>
            </a:r>
            <a:r>
              <a:rPr lang="en-US" sz="3200" b="1" dirty="0"/>
              <a:t>General Fertility Rate</a:t>
            </a:r>
            <a:endParaRPr lang="ar-SA" sz="3200"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ar-SA" b="1" dirty="0"/>
              <a:t>بعكس المعدل الخام السابق، فإنه يمكن تنقية هذا المعدل من </a:t>
            </a:r>
            <a:r>
              <a:rPr lang="ar-SA" b="1" dirty="0" smtClean="0"/>
              <a:t>الفئات السكانية </a:t>
            </a:r>
            <a:r>
              <a:rPr lang="ar-SA" b="1" dirty="0"/>
              <a:t>التي ليس لها علاقة بالحدث المدروس</a:t>
            </a:r>
          </a:p>
          <a:p>
            <a:pPr>
              <a:buNone/>
            </a:pPr>
            <a:r>
              <a:rPr lang="ar-SA" b="1" dirty="0" smtClean="0"/>
              <a:t>يكون </a:t>
            </a:r>
            <a:r>
              <a:rPr lang="ar-SA" b="1" dirty="0"/>
              <a:t>هذا المعدل بمثابة نسبة المواليد المولودين أحياء إلى </a:t>
            </a:r>
            <a:r>
              <a:rPr lang="ar-SA" b="1" dirty="0" smtClean="0"/>
              <a:t>النساءفي </a:t>
            </a:r>
            <a:r>
              <a:rPr lang="ar-SA" b="1" dirty="0"/>
              <a:t>سن </a:t>
            </a:r>
            <a:r>
              <a:rPr lang="ar-SA" b="1" dirty="0" smtClean="0"/>
              <a:t>الإنجاب( 15 </a:t>
            </a:r>
            <a:r>
              <a:rPr lang="ar-SA" b="1" dirty="0"/>
              <a:t>- 49 </a:t>
            </a:r>
            <a:r>
              <a:rPr lang="ar-SA" b="1" dirty="0" smtClean="0"/>
              <a:t>) سنة </a:t>
            </a:r>
            <a:r>
              <a:rPr lang="ar-SA" b="1" dirty="0"/>
              <a:t>فقط.</a:t>
            </a:r>
          </a:p>
          <a:p>
            <a:pPr>
              <a:buNone/>
            </a:pPr>
            <a:r>
              <a:rPr lang="ar-SA" b="1" dirty="0" smtClean="0"/>
              <a:t>يعتبر </a:t>
            </a:r>
            <a:r>
              <a:rPr lang="ar-SA" b="1" dirty="0"/>
              <a:t>هذا المعدل أكثر دلالة عند المقارنات بين الدول أو </a:t>
            </a:r>
            <a:r>
              <a:rPr lang="ar-SA" b="1" dirty="0" smtClean="0"/>
              <a:t>الوحدات . والصيغة الرياضية للمعدل كالاتي:</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1346</Words>
  <Application>Microsoft Office PowerPoint</Application>
  <PresentationFormat>On-screen Show (4:3)</PresentationFormat>
  <Paragraphs>352</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قسم الاحصاء محاضرات في الديمغرافي 1 المرحلة الثالثة  الدراسة الصباحية والمسائية الفصل الاول للعام الدراسي- 2020</vt:lpstr>
      <vt:lpstr>الفصل الرابع</vt:lpstr>
      <vt:lpstr>خصوبة السكان  Fertility </vt:lpstr>
      <vt:lpstr>مفهوم الخصوبة</vt:lpstr>
      <vt:lpstr>مصادر بيانات الخصوبة</vt:lpstr>
      <vt:lpstr>المحاضرة الثانية</vt:lpstr>
      <vt:lpstr>مقايس الخصوبة</vt:lpstr>
      <vt:lpstr>مثال </vt:lpstr>
      <vt:lpstr>2- معدل الخصوبة العام General Fertility Rate</vt:lpstr>
      <vt:lpstr>Slide 10</vt:lpstr>
      <vt:lpstr>3- معدلات الخصوبة العمرية  ( Age-Specific Fertility Rate)</vt:lpstr>
      <vt:lpstr>الصيغة الرياضية للمعدل :</vt:lpstr>
      <vt:lpstr>4-معدلات الخصوبة الكلية  ( (Total Fertility Rate </vt:lpstr>
      <vt:lpstr>5-معدلات التكاثر الاجمالي (( Gross Reproduction Rate</vt:lpstr>
      <vt:lpstr>الصيغة الرياضية للمعدل :</vt:lpstr>
      <vt:lpstr>6- معدلات التكاثر (التوالد) الصافي ( (Net Reproduction Rate</vt:lpstr>
      <vt:lpstr>7- نسبة الخصوبة  Fertility Ratio  </vt:lpstr>
      <vt:lpstr>المحاضرة الثالثة</vt:lpstr>
      <vt:lpstr>تصحيح معدلات الخصوبة العام</vt:lpstr>
      <vt:lpstr>الصيغة الرياضية</vt:lpstr>
      <vt:lpstr>مثال</vt:lpstr>
      <vt:lpstr>الحل</vt:lpstr>
      <vt:lpstr>المحاضرة الرابعة</vt:lpstr>
      <vt:lpstr>مثال</vt:lpstr>
      <vt:lpstr>الحل</vt:lpstr>
      <vt:lpstr>Slide 26</vt:lpstr>
      <vt:lpstr>مثال</vt:lpstr>
      <vt:lpstr>الحل</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قسم الاحصاء محاضرات في الديمغرافي 1 المرحلة الثالثة  الدراسة الصباحية والمسائية الفصل الاول للعام الدراسي- 2020</dc:title>
  <dc:creator>raw</dc:creator>
  <cp:lastModifiedBy>raw</cp:lastModifiedBy>
  <cp:revision>37</cp:revision>
  <dcterms:created xsi:type="dcterms:W3CDTF">2020-03-11T12:59:39Z</dcterms:created>
  <dcterms:modified xsi:type="dcterms:W3CDTF">2020-03-12T00:29:56Z</dcterms:modified>
</cp:coreProperties>
</file>