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04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16/07/1441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8322148" cy="1828800"/>
          </a:xfrm>
        </p:spPr>
        <p:txBody>
          <a:bodyPr>
            <a:noAutofit/>
          </a:bodyPr>
          <a:lstStyle/>
          <a:p>
            <a:pPr algn="ctr" rtl="1"/>
            <a:br>
              <a:rPr lang="ar-IQ" sz="3600" dirty="0">
                <a:solidFill>
                  <a:srgbClr val="FF0000"/>
                </a:solidFill>
                <a:effectLst/>
              </a:rPr>
            </a:br>
            <a:br>
              <a:rPr lang="ar-IQ" sz="1600" dirty="0">
                <a:solidFill>
                  <a:srgbClr val="FF0000"/>
                </a:solidFill>
                <a:effectLst/>
              </a:rPr>
            </a:br>
            <a:r>
              <a:rPr lang="ar-IQ" sz="6600" dirty="0">
                <a:solidFill>
                  <a:schemeClr val="bg1"/>
                </a:solidFill>
              </a:rPr>
              <a:t>نظم المعلومات المحاسبية والمصرفية </a:t>
            </a:r>
            <a:br>
              <a:rPr lang="ar-IQ" sz="6600" dirty="0">
                <a:solidFill>
                  <a:schemeClr val="bg1"/>
                </a:solidFill>
              </a:rPr>
            </a:br>
            <a:r>
              <a:rPr lang="ar-IQ" sz="6600" dirty="0">
                <a:solidFill>
                  <a:schemeClr val="bg1"/>
                </a:solidFill>
              </a:rPr>
              <a:t>للعام الدراسي 2019 – 2020</a:t>
            </a:r>
            <a:endParaRPr lang="ar-IQ" sz="44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00034" y="3857628"/>
            <a:ext cx="8464454" cy="2523700"/>
          </a:xfrm>
        </p:spPr>
        <p:txBody>
          <a:bodyPr>
            <a:normAutofit/>
          </a:bodyPr>
          <a:lstStyle/>
          <a:p>
            <a:r>
              <a:rPr lang="ar-IQ" b="1" dirty="0">
                <a:solidFill>
                  <a:schemeClr val="bg1"/>
                </a:solidFill>
              </a:rPr>
              <a:t>الجامعة المستنصرية / كلية الادارة والاقتصاد </a:t>
            </a:r>
          </a:p>
          <a:p>
            <a:r>
              <a:rPr lang="ar-IQ" b="1" dirty="0">
                <a:solidFill>
                  <a:schemeClr val="bg1"/>
                </a:solidFill>
              </a:rPr>
              <a:t>قسم العلوم المالية والمصرفية </a:t>
            </a:r>
          </a:p>
          <a:p>
            <a:r>
              <a:rPr lang="ar-IQ" b="1" dirty="0">
                <a:solidFill>
                  <a:schemeClr val="bg1"/>
                </a:solidFill>
              </a:rPr>
              <a:t>/ المرحلة اللرابعة / ك 1 م </a:t>
            </a:r>
            <a:r>
              <a:rPr lang="en-US" b="1" dirty="0">
                <a:solidFill>
                  <a:schemeClr val="bg1"/>
                </a:solidFill>
              </a:rPr>
              <a:t>3</a:t>
            </a:r>
            <a:r>
              <a:rPr lang="ar-IQ" b="1" dirty="0">
                <a:solidFill>
                  <a:schemeClr val="bg1"/>
                </a:solidFill>
              </a:rPr>
              <a:t> </a:t>
            </a:r>
          </a:p>
          <a:p>
            <a:r>
              <a:rPr lang="ar-IQ" b="1" dirty="0">
                <a:solidFill>
                  <a:schemeClr val="bg1"/>
                </a:solidFill>
              </a:rPr>
              <a:t>مدرس المادة : م . م اسراء شنان ثابت </a:t>
            </a:r>
          </a:p>
          <a:p>
            <a:pPr algn="ctr"/>
            <a:r>
              <a:rPr lang="ar-IQ" b="1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>
                <a:solidFill>
                  <a:srgbClr val="FF0000"/>
                </a:solidFill>
              </a:rPr>
              <a:t>معالجة البيانات</a:t>
            </a:r>
            <a:br>
              <a:rPr lang="ar-IQ" b="1" dirty="0">
                <a:solidFill>
                  <a:srgbClr val="FF0000"/>
                </a:solidFill>
              </a:rPr>
            </a:br>
            <a:r>
              <a:rPr lang="ar-IQ" b="1" dirty="0" err="1">
                <a:solidFill>
                  <a:srgbClr val="FF0000"/>
                </a:solidFill>
              </a:rPr>
              <a:t>اساليب</a:t>
            </a:r>
            <a:r>
              <a:rPr lang="ar-IQ" b="1" dirty="0">
                <a:solidFill>
                  <a:srgbClr val="FF0000"/>
                </a:solidFill>
              </a:rPr>
              <a:t> معالجة البيانات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935480"/>
            <a:ext cx="90010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IQ" sz="3900" b="1" dirty="0">
                <a:solidFill>
                  <a:srgbClr val="FF0000"/>
                </a:solidFill>
              </a:rPr>
              <a:t>اولا : معالجة البيانات في النظام المحاسبي اليدوي </a:t>
            </a:r>
          </a:p>
          <a:p>
            <a:pPr algn="justLow">
              <a:buNone/>
            </a:pPr>
            <a:r>
              <a:rPr lang="ar-IQ" sz="4800" dirty="0"/>
              <a:t>حيث تقوم عمليات المعالجة في نظم المعلومات المحاسبية بتحويل البيانات المدخلة </a:t>
            </a:r>
            <a:r>
              <a:rPr lang="ar-IQ" sz="4800" dirty="0" err="1"/>
              <a:t>الى</a:t>
            </a:r>
            <a:r>
              <a:rPr lang="ar-IQ" sz="4800" dirty="0"/>
              <a:t> معلومات وتتضمن المعالجة في النظام المحاسبي اليدوي استخدام الدفاتر والسجلات من اجل تسجيل دائم وحسب التسلسل الزمني </a:t>
            </a:r>
            <a:r>
              <a:rPr lang="ar-IQ" sz="4800" dirty="0" err="1"/>
              <a:t>لمدخلات</a:t>
            </a:r>
            <a:r>
              <a:rPr lang="ar-IQ" sz="4800" dirty="0"/>
              <a:t> النظام </a:t>
            </a:r>
            <a:r>
              <a:rPr lang="ar-IQ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IQ" dirty="0"/>
              <a:t>مجموعة المبادئ التي من خلالها يتم تصميم نظم معالجة العمليات بشكل فعال ومن </a:t>
            </a:r>
            <a:r>
              <a:rPr lang="ar-IQ" dirty="0" err="1"/>
              <a:t>اهمها</a:t>
            </a:r>
            <a:r>
              <a:rPr lang="ar-IQ" dirty="0"/>
              <a:t> ما يلي :</a:t>
            </a:r>
          </a:p>
          <a:p>
            <a:pPr>
              <a:buNone/>
            </a:pPr>
            <a:endParaRPr lang="ar-IQ" dirty="0"/>
          </a:p>
          <a:p>
            <a:pPr>
              <a:buNone/>
            </a:pPr>
            <a:r>
              <a:rPr lang="ar-IQ" dirty="0"/>
              <a:t>1- تجنب ازدواجية عمليات المعالجة .</a:t>
            </a:r>
          </a:p>
          <a:p>
            <a:pPr>
              <a:buNone/>
            </a:pPr>
            <a:r>
              <a:rPr lang="ar-IQ" dirty="0"/>
              <a:t>2- تجنب العمليات التي لا تضيف قيمة .</a:t>
            </a:r>
          </a:p>
          <a:p>
            <a:pPr>
              <a:buNone/>
            </a:pPr>
            <a:r>
              <a:rPr lang="ar-IQ" dirty="0"/>
              <a:t>3- سهولة عمليات المعالجة .</a:t>
            </a:r>
          </a:p>
          <a:p>
            <a:pPr>
              <a:buNone/>
            </a:pPr>
            <a:r>
              <a:rPr lang="ar-IQ" dirty="0"/>
              <a:t>4- تخفيض زمن تنفيذ عمليات المعالجة .</a:t>
            </a:r>
          </a:p>
          <a:p>
            <a:pPr>
              <a:buNone/>
            </a:pPr>
            <a:endParaRPr lang="ar-IQ" dirty="0"/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>
                <a:solidFill>
                  <a:srgbClr val="FF0000"/>
                </a:solidFill>
              </a:rPr>
              <a:t>مبادئ تصميم نظم المعالجة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76276"/>
            <a:ext cx="8229600" cy="6110310"/>
          </a:xfrm>
        </p:spPr>
        <p:txBody>
          <a:bodyPr/>
          <a:lstStyle/>
          <a:p>
            <a:pPr>
              <a:buNone/>
            </a:pPr>
            <a:r>
              <a:rPr lang="ar-IQ" dirty="0">
                <a:solidFill>
                  <a:srgbClr val="0000FF"/>
                </a:solidFill>
              </a:rPr>
              <a:t>1- </a:t>
            </a:r>
            <a:r>
              <a:rPr lang="ar-IQ" b="1" u="sng" dirty="0">
                <a:solidFill>
                  <a:srgbClr val="0000FF"/>
                </a:solidFill>
              </a:rPr>
              <a:t>تجنب ازدواجية عمليات المعالجة </a:t>
            </a:r>
            <a:r>
              <a:rPr lang="ar-IQ" dirty="0">
                <a:solidFill>
                  <a:srgbClr val="0000FF"/>
                </a:solidFill>
              </a:rPr>
              <a:t>: </a:t>
            </a:r>
            <a:r>
              <a:rPr lang="ar-IQ" dirty="0"/>
              <a:t>قد تنفذ نفس عملية المعالجة من قبل عدة </a:t>
            </a:r>
            <a:r>
              <a:rPr lang="ar-IQ" dirty="0" err="1"/>
              <a:t>اشخاص</a:t>
            </a:r>
            <a:r>
              <a:rPr lang="ar-IQ" dirty="0"/>
              <a:t> </a:t>
            </a:r>
            <a:r>
              <a:rPr lang="ar-IQ" dirty="0" err="1"/>
              <a:t>او</a:t>
            </a:r>
            <a:r>
              <a:rPr lang="ar-IQ" dirty="0"/>
              <a:t> في عدة </a:t>
            </a:r>
            <a:r>
              <a:rPr lang="ar-IQ" dirty="0" err="1"/>
              <a:t>اماكن</a:t>
            </a:r>
            <a:r>
              <a:rPr lang="ar-IQ" dirty="0"/>
              <a:t> , سوف يؤدي </a:t>
            </a:r>
            <a:r>
              <a:rPr lang="ar-IQ" dirty="0" err="1"/>
              <a:t>الى</a:t>
            </a:r>
            <a:r>
              <a:rPr lang="ar-IQ" dirty="0"/>
              <a:t> ارتفاع التكاليف وقد يؤدي </a:t>
            </a:r>
            <a:r>
              <a:rPr lang="ar-IQ" dirty="0" err="1"/>
              <a:t>الى</a:t>
            </a:r>
            <a:r>
              <a:rPr lang="ar-IQ" dirty="0"/>
              <a:t> نشوء معلومات متناقضة فمثلا لو افترضنا </a:t>
            </a:r>
            <a:r>
              <a:rPr lang="ar-IQ" dirty="0" err="1"/>
              <a:t>ان</a:t>
            </a:r>
            <a:r>
              <a:rPr lang="ar-IQ" dirty="0"/>
              <a:t> </a:t>
            </a:r>
            <a:r>
              <a:rPr lang="ar-IQ" dirty="0" err="1"/>
              <a:t>اعداد</a:t>
            </a:r>
            <a:r>
              <a:rPr lang="ar-IQ" dirty="0"/>
              <a:t> </a:t>
            </a:r>
            <a:r>
              <a:rPr lang="ar-IQ" dirty="0" err="1"/>
              <a:t>امر</a:t>
            </a:r>
            <a:r>
              <a:rPr lang="ar-IQ" dirty="0"/>
              <a:t> البيع يعد مرتين مرة من قبل موظف المبيعات ومرة من قبل </a:t>
            </a:r>
            <a:r>
              <a:rPr lang="ar-IQ" dirty="0" err="1"/>
              <a:t>موضف</a:t>
            </a:r>
            <a:r>
              <a:rPr lang="ar-IQ" dirty="0"/>
              <a:t> الائتمان هذا </a:t>
            </a:r>
            <a:r>
              <a:rPr lang="ar-IQ" dirty="0" err="1"/>
              <a:t>الامر</a:t>
            </a:r>
            <a:r>
              <a:rPr lang="ar-IQ" dirty="0"/>
              <a:t> سيؤدي </a:t>
            </a:r>
            <a:r>
              <a:rPr lang="ar-IQ" dirty="0" err="1"/>
              <a:t>الى</a:t>
            </a:r>
            <a:r>
              <a:rPr lang="ar-IQ" dirty="0"/>
              <a:t> ارتفاع تكاليف التشغيل .</a:t>
            </a:r>
          </a:p>
          <a:p>
            <a:pPr>
              <a:buNone/>
            </a:pPr>
            <a:r>
              <a:rPr lang="ar-IQ" dirty="0">
                <a:solidFill>
                  <a:srgbClr val="0000FF"/>
                </a:solidFill>
              </a:rPr>
              <a:t>2- </a:t>
            </a:r>
            <a:r>
              <a:rPr lang="ar-IQ" b="1" u="sng" dirty="0">
                <a:solidFill>
                  <a:srgbClr val="0000FF"/>
                </a:solidFill>
              </a:rPr>
              <a:t>تجنب العمليات التي لا تضيف قيمة </a:t>
            </a:r>
            <a:r>
              <a:rPr lang="ar-IQ" dirty="0">
                <a:solidFill>
                  <a:srgbClr val="0000FF"/>
                </a:solidFill>
              </a:rPr>
              <a:t>: </a:t>
            </a:r>
            <a:r>
              <a:rPr lang="ar-IQ" dirty="0"/>
              <a:t>تعتبر خطوة المعالجة في النظام المحاسبي مضيفة </a:t>
            </a:r>
            <a:r>
              <a:rPr lang="ar-IQ" dirty="0" err="1"/>
              <a:t>الى</a:t>
            </a:r>
            <a:r>
              <a:rPr lang="ar-IQ" dirty="0"/>
              <a:t> القائمة </a:t>
            </a:r>
            <a:r>
              <a:rPr lang="ar-IQ" dirty="0" err="1"/>
              <a:t>اذا</a:t>
            </a:r>
            <a:r>
              <a:rPr lang="ar-IQ" dirty="0"/>
              <a:t> كانت تؤدي </a:t>
            </a:r>
            <a:r>
              <a:rPr lang="ar-IQ" dirty="0" err="1"/>
              <a:t>الى</a:t>
            </a:r>
            <a:r>
              <a:rPr lang="ar-IQ" dirty="0"/>
              <a:t> تحسين نوعية المعلومات التي يتم الحصول عليها من النظام .</a:t>
            </a:r>
          </a:p>
          <a:p>
            <a:pPr>
              <a:buNone/>
            </a:pPr>
            <a:r>
              <a:rPr lang="ar-IQ" dirty="0">
                <a:solidFill>
                  <a:srgbClr val="0000FF"/>
                </a:solidFill>
              </a:rPr>
              <a:t>3- </a:t>
            </a:r>
            <a:r>
              <a:rPr lang="ar-IQ" b="1" u="sng" dirty="0">
                <a:solidFill>
                  <a:srgbClr val="0000FF"/>
                </a:solidFill>
              </a:rPr>
              <a:t>سهولة عمليات المعالجة </a:t>
            </a:r>
            <a:r>
              <a:rPr lang="ar-IQ" dirty="0">
                <a:solidFill>
                  <a:srgbClr val="0000FF"/>
                </a:solidFill>
              </a:rPr>
              <a:t>: </a:t>
            </a:r>
            <a:r>
              <a:rPr lang="ar-IQ" dirty="0"/>
              <a:t>تخفيض زمن تنفيذ عمليات المعالجة وهي :</a:t>
            </a:r>
          </a:p>
          <a:p>
            <a:pPr>
              <a:buNone/>
            </a:pPr>
            <a:r>
              <a:rPr lang="ar-IQ" dirty="0"/>
              <a:t>أ) تعديل تتابع خطوات المعالجة .</a:t>
            </a:r>
          </a:p>
          <a:p>
            <a:pPr>
              <a:buNone/>
            </a:pPr>
            <a:r>
              <a:rPr lang="ar-IQ" dirty="0"/>
              <a:t>ب) تسجيل العمليات المالية في دفتر اليومية .</a:t>
            </a:r>
          </a:p>
          <a:p>
            <a:pPr>
              <a:buNone/>
            </a:pPr>
            <a:r>
              <a:rPr lang="ar-IQ" dirty="0">
                <a:solidFill>
                  <a:srgbClr val="0000FF"/>
                </a:solidFill>
              </a:rPr>
              <a:t>4- </a:t>
            </a:r>
            <a:r>
              <a:rPr lang="ar-IQ" b="1" u="sng" dirty="0">
                <a:solidFill>
                  <a:srgbClr val="0000FF"/>
                </a:solidFill>
              </a:rPr>
              <a:t>تخفيض زمن تنفيذ عمليات المعالجة </a:t>
            </a:r>
            <a:r>
              <a:rPr lang="ar-IQ" dirty="0">
                <a:solidFill>
                  <a:srgbClr val="0000FF"/>
                </a:solidFill>
              </a:rPr>
              <a:t>: </a:t>
            </a:r>
            <a:r>
              <a:rPr lang="ar-IQ" dirty="0"/>
              <a:t>يتم تسجيل البيانات في السجلات اليومية بعد تجميع البيانات المتعلقة بالعمليات في الوثائق .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500034" y="3429000"/>
          <a:ext cx="8229600" cy="3235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التاريخ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رقم الفاتورة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اسم حساب المدين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رقم حساب المدين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err="1"/>
                        <a:t>اشارة</a:t>
                      </a:r>
                      <a:r>
                        <a:rPr lang="ar-IQ" dirty="0"/>
                        <a:t> الترحيل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المبلغ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10/15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شركة  اسعد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120-35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598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شركة  </a:t>
                      </a:r>
                      <a:r>
                        <a:rPr lang="ar-IQ" dirty="0" err="1"/>
                        <a:t>الامل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120-122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1267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شركة  </a:t>
                      </a:r>
                      <a:r>
                        <a:rPr lang="ar-IQ" dirty="0" err="1"/>
                        <a:t>الاخوين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120-57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5957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شركة</a:t>
                      </a:r>
                      <a:r>
                        <a:rPr lang="ar-IQ" baseline="0" dirty="0"/>
                        <a:t> علي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120-173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2312,5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شركة خالد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120-84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3290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شركة كامل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120-135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1876,5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المجموع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15511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شكل حر 4"/>
          <p:cNvSpPr/>
          <p:nvPr/>
        </p:nvSpPr>
        <p:spPr>
          <a:xfrm>
            <a:off x="2285984" y="4118208"/>
            <a:ext cx="592667" cy="239486"/>
          </a:xfrm>
          <a:custGeom>
            <a:avLst/>
            <a:gdLst>
              <a:gd name="connsiteX0" fmla="*/ 84667 w 592667"/>
              <a:gd name="connsiteY0" fmla="*/ 43543 h 239486"/>
              <a:gd name="connsiteX1" fmla="*/ 84667 w 592667"/>
              <a:gd name="connsiteY1" fmla="*/ 232229 h 239486"/>
              <a:gd name="connsiteX2" fmla="*/ 592667 w 592667"/>
              <a:gd name="connsiteY2" fmla="*/ 0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667" h="239486">
                <a:moveTo>
                  <a:pt x="84667" y="43543"/>
                </a:moveTo>
                <a:cubicBezTo>
                  <a:pt x="42333" y="141514"/>
                  <a:pt x="0" y="239486"/>
                  <a:pt x="84667" y="232229"/>
                </a:cubicBezTo>
                <a:cubicBezTo>
                  <a:pt x="169334" y="224972"/>
                  <a:pt x="498324" y="36286"/>
                  <a:pt x="59266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حر 5"/>
          <p:cNvSpPr/>
          <p:nvPr/>
        </p:nvSpPr>
        <p:spPr>
          <a:xfrm>
            <a:off x="2285984" y="4832588"/>
            <a:ext cx="592667" cy="239486"/>
          </a:xfrm>
          <a:custGeom>
            <a:avLst/>
            <a:gdLst>
              <a:gd name="connsiteX0" fmla="*/ 84667 w 592667"/>
              <a:gd name="connsiteY0" fmla="*/ 43543 h 239486"/>
              <a:gd name="connsiteX1" fmla="*/ 84667 w 592667"/>
              <a:gd name="connsiteY1" fmla="*/ 232229 h 239486"/>
              <a:gd name="connsiteX2" fmla="*/ 592667 w 592667"/>
              <a:gd name="connsiteY2" fmla="*/ 0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667" h="239486">
                <a:moveTo>
                  <a:pt x="84667" y="43543"/>
                </a:moveTo>
                <a:cubicBezTo>
                  <a:pt x="42333" y="141514"/>
                  <a:pt x="0" y="239486"/>
                  <a:pt x="84667" y="232229"/>
                </a:cubicBezTo>
                <a:cubicBezTo>
                  <a:pt x="169334" y="224972"/>
                  <a:pt x="498324" y="36286"/>
                  <a:pt x="59266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حر 6"/>
          <p:cNvSpPr/>
          <p:nvPr/>
        </p:nvSpPr>
        <p:spPr>
          <a:xfrm>
            <a:off x="2285984" y="5189778"/>
            <a:ext cx="592667" cy="239486"/>
          </a:xfrm>
          <a:custGeom>
            <a:avLst/>
            <a:gdLst>
              <a:gd name="connsiteX0" fmla="*/ 84667 w 592667"/>
              <a:gd name="connsiteY0" fmla="*/ 43543 h 239486"/>
              <a:gd name="connsiteX1" fmla="*/ 84667 w 592667"/>
              <a:gd name="connsiteY1" fmla="*/ 232229 h 239486"/>
              <a:gd name="connsiteX2" fmla="*/ 592667 w 592667"/>
              <a:gd name="connsiteY2" fmla="*/ 0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667" h="239486">
                <a:moveTo>
                  <a:pt x="84667" y="43543"/>
                </a:moveTo>
                <a:cubicBezTo>
                  <a:pt x="42333" y="141514"/>
                  <a:pt x="0" y="239486"/>
                  <a:pt x="84667" y="232229"/>
                </a:cubicBezTo>
                <a:cubicBezTo>
                  <a:pt x="169334" y="224972"/>
                  <a:pt x="498324" y="36286"/>
                  <a:pt x="59266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شكل حر 7"/>
          <p:cNvSpPr/>
          <p:nvPr/>
        </p:nvSpPr>
        <p:spPr>
          <a:xfrm>
            <a:off x="2285984" y="5546968"/>
            <a:ext cx="592667" cy="239486"/>
          </a:xfrm>
          <a:custGeom>
            <a:avLst/>
            <a:gdLst>
              <a:gd name="connsiteX0" fmla="*/ 84667 w 592667"/>
              <a:gd name="connsiteY0" fmla="*/ 43543 h 239486"/>
              <a:gd name="connsiteX1" fmla="*/ 84667 w 592667"/>
              <a:gd name="connsiteY1" fmla="*/ 232229 h 239486"/>
              <a:gd name="connsiteX2" fmla="*/ 592667 w 592667"/>
              <a:gd name="connsiteY2" fmla="*/ 0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667" h="239486">
                <a:moveTo>
                  <a:pt x="84667" y="43543"/>
                </a:moveTo>
                <a:cubicBezTo>
                  <a:pt x="42333" y="141514"/>
                  <a:pt x="0" y="239486"/>
                  <a:pt x="84667" y="232229"/>
                </a:cubicBezTo>
                <a:cubicBezTo>
                  <a:pt x="169334" y="224972"/>
                  <a:pt x="498324" y="36286"/>
                  <a:pt x="59266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شكل حر 8"/>
          <p:cNvSpPr/>
          <p:nvPr/>
        </p:nvSpPr>
        <p:spPr>
          <a:xfrm>
            <a:off x="2285984" y="5975596"/>
            <a:ext cx="592667" cy="239486"/>
          </a:xfrm>
          <a:custGeom>
            <a:avLst/>
            <a:gdLst>
              <a:gd name="connsiteX0" fmla="*/ 84667 w 592667"/>
              <a:gd name="connsiteY0" fmla="*/ 43543 h 239486"/>
              <a:gd name="connsiteX1" fmla="*/ 84667 w 592667"/>
              <a:gd name="connsiteY1" fmla="*/ 232229 h 239486"/>
              <a:gd name="connsiteX2" fmla="*/ 592667 w 592667"/>
              <a:gd name="connsiteY2" fmla="*/ 0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667" h="239486">
                <a:moveTo>
                  <a:pt x="84667" y="43543"/>
                </a:moveTo>
                <a:cubicBezTo>
                  <a:pt x="42333" y="141514"/>
                  <a:pt x="0" y="239486"/>
                  <a:pt x="84667" y="232229"/>
                </a:cubicBezTo>
                <a:cubicBezTo>
                  <a:pt x="169334" y="224972"/>
                  <a:pt x="498324" y="36286"/>
                  <a:pt x="59266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شكل حر 9"/>
          <p:cNvSpPr/>
          <p:nvPr/>
        </p:nvSpPr>
        <p:spPr>
          <a:xfrm>
            <a:off x="2285984" y="4475398"/>
            <a:ext cx="592667" cy="239486"/>
          </a:xfrm>
          <a:custGeom>
            <a:avLst/>
            <a:gdLst>
              <a:gd name="connsiteX0" fmla="*/ 84667 w 592667"/>
              <a:gd name="connsiteY0" fmla="*/ 43543 h 239486"/>
              <a:gd name="connsiteX1" fmla="*/ 84667 w 592667"/>
              <a:gd name="connsiteY1" fmla="*/ 232229 h 239486"/>
              <a:gd name="connsiteX2" fmla="*/ 592667 w 592667"/>
              <a:gd name="connsiteY2" fmla="*/ 0 h 23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667" h="239486">
                <a:moveTo>
                  <a:pt x="84667" y="43543"/>
                </a:moveTo>
                <a:cubicBezTo>
                  <a:pt x="42333" y="141514"/>
                  <a:pt x="0" y="239486"/>
                  <a:pt x="84667" y="232229"/>
                </a:cubicBezTo>
                <a:cubicBezTo>
                  <a:pt x="169334" y="224972"/>
                  <a:pt x="498324" y="36286"/>
                  <a:pt x="592667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مربع نص 11"/>
          <p:cNvSpPr txBox="1"/>
          <p:nvPr/>
        </p:nvSpPr>
        <p:spPr>
          <a:xfrm>
            <a:off x="785786" y="143414"/>
            <a:ext cx="764386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3200" b="1" dirty="0">
                <a:solidFill>
                  <a:srgbClr val="FF0000"/>
                </a:solidFill>
              </a:rPr>
              <a:t>يومية المبيعات الآجلة :</a:t>
            </a:r>
          </a:p>
          <a:p>
            <a:pPr algn="justLow"/>
            <a:r>
              <a:rPr lang="ar-IQ" sz="2400" dirty="0"/>
              <a:t>يخصص عمود لتثبيت مبلغ الصفقة وكل قيد يمثل التزام على المدين </a:t>
            </a:r>
            <a:r>
              <a:rPr lang="ar-IQ" sz="2400" dirty="0" err="1"/>
              <a:t>او</a:t>
            </a:r>
            <a:r>
              <a:rPr lang="ar-IQ" sz="2400" dirty="0"/>
              <a:t> حقوقا على للوحدة الاقتصادية تجاه المدينين ولا يحتاج هنا كتابة شرح للقيد لأن كل سطر يمثل معلومة واضحة تغني عن الشرح كما في اليومية العامة فبدلا من ذلك يتم </a:t>
            </a:r>
            <a:r>
              <a:rPr lang="ar-IQ" sz="2400" dirty="0" err="1"/>
              <a:t>اثبات</a:t>
            </a:r>
            <a:r>
              <a:rPr lang="ar-IQ" sz="2400" dirty="0"/>
              <a:t> معلومات الصفقة الواحدة في سطر واحد يمثل تاريخ حصولها ورقم </a:t>
            </a:r>
            <a:r>
              <a:rPr lang="ar-IQ" sz="2400" dirty="0" err="1"/>
              <a:t>الفاتوية</a:t>
            </a:r>
            <a:r>
              <a:rPr lang="ar-IQ" sz="2400" dirty="0"/>
              <a:t> واسم ورقم حساب الزبون ومبلغ العملية وهذا يؤدي </a:t>
            </a:r>
            <a:r>
              <a:rPr lang="ar-IQ" sz="2400" dirty="0" err="1"/>
              <a:t>الى</a:t>
            </a:r>
            <a:r>
              <a:rPr lang="ar-IQ" sz="2400" dirty="0"/>
              <a:t> اختصار الوقت والجهد </a:t>
            </a:r>
            <a:r>
              <a:rPr lang="ar-IQ" sz="2400" dirty="0" err="1"/>
              <a:t>لأثبات</a:t>
            </a:r>
            <a:r>
              <a:rPr lang="ar-IQ" sz="2400" dirty="0"/>
              <a:t> العديد من العمليات المالية المتبادلة التي تتكرر يوميا .</a:t>
            </a:r>
          </a:p>
          <a:p>
            <a:pPr algn="justLow"/>
            <a:endParaRPr lang="ar-IQ" sz="1100" dirty="0"/>
          </a:p>
          <a:p>
            <a:pPr algn="ctr"/>
            <a:r>
              <a:rPr lang="ar-IQ" sz="2400" b="1" dirty="0"/>
              <a:t>جدول يوضح يومية المبيعات الآجلة</a:t>
            </a:r>
          </a:p>
          <a:p>
            <a:pPr algn="justLow"/>
            <a:endParaRPr lang="ar-IQ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85720" y="3643314"/>
          <a:ext cx="8229600" cy="21634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1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rtl="1"/>
                      <a:r>
                        <a:rPr lang="ar-IQ" dirty="0"/>
                        <a:t>تاريخ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ar-IQ" dirty="0"/>
                        <a:t>بيان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ar-IQ" dirty="0"/>
                        <a:t>الحسابات الدائنة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IQ" dirty="0"/>
                        <a:t>رقم الحسابات الدائنة</a:t>
                      </a:r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ar-IQ" dirty="0"/>
                        <a:t>المشتريات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ar-IQ" dirty="0"/>
                        <a:t>مبلغ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IQ" dirty="0"/>
                        <a:t>حسابات </a:t>
                      </a:r>
                      <a:r>
                        <a:rPr lang="ar-IQ" dirty="0" err="1"/>
                        <a:t>اخرى</a:t>
                      </a:r>
                      <a:r>
                        <a:rPr lang="ar-IQ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حساب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مبلغ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964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10/1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شراء 500 وحدة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حسن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199-80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مواد </a:t>
                      </a:r>
                      <a:r>
                        <a:rPr lang="ar-IQ" dirty="0" err="1"/>
                        <a:t>اولية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964"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12/1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IQ" dirty="0"/>
                        <a:t>شراء 100 وحدة</a:t>
                      </a:r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عادل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119-78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err="1"/>
                        <a:t>اصباغ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357158" y="857232"/>
            <a:ext cx="8286808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400" b="1" dirty="0">
                <a:solidFill>
                  <a:srgbClr val="FF0000"/>
                </a:solidFill>
              </a:rPr>
              <a:t>يومية المشتريات الآجلة :</a:t>
            </a:r>
          </a:p>
          <a:p>
            <a:r>
              <a:rPr lang="ar-IQ" sz="2400" dirty="0"/>
              <a:t>تستخدم لتسجيل المشتريات الآجلة من البضائع والخدمات سواء كانت لعملية </a:t>
            </a:r>
            <a:r>
              <a:rPr lang="ar-IQ" sz="2400" dirty="0" err="1"/>
              <a:t>اعادة</a:t>
            </a:r>
            <a:r>
              <a:rPr lang="ar-IQ" sz="2400" dirty="0"/>
              <a:t> البيع </a:t>
            </a:r>
            <a:r>
              <a:rPr lang="ar-IQ" sz="2400" dirty="0" err="1"/>
              <a:t>او</a:t>
            </a:r>
            <a:r>
              <a:rPr lang="ar-IQ" sz="2400" dirty="0"/>
              <a:t> التصنيع والجدول </a:t>
            </a:r>
            <a:r>
              <a:rPr lang="ar-IQ" sz="2400" dirty="0" err="1"/>
              <a:t>ادناه</a:t>
            </a:r>
            <a:r>
              <a:rPr lang="ar-IQ" sz="2400" dirty="0"/>
              <a:t> يوضح يومية المشتريات الآجلة التي تتضمن عمود الدائنين </a:t>
            </a:r>
            <a:r>
              <a:rPr lang="ar-IQ" sz="2400" dirty="0" err="1"/>
              <a:t>اما</a:t>
            </a:r>
            <a:r>
              <a:rPr lang="ar-IQ" sz="2400" dirty="0"/>
              <a:t> الجهة المدينة فهي حساب المشتريات </a:t>
            </a:r>
            <a:r>
              <a:rPr lang="ar-IQ" sz="2400" dirty="0" err="1"/>
              <a:t>اضافة</a:t>
            </a:r>
            <a:r>
              <a:rPr lang="ar-IQ" sz="2400" dirty="0"/>
              <a:t> </a:t>
            </a:r>
            <a:r>
              <a:rPr lang="ar-IQ" sz="2400" dirty="0" err="1"/>
              <a:t>الى</a:t>
            </a:r>
            <a:r>
              <a:rPr lang="ar-IQ" sz="2400" dirty="0"/>
              <a:t> حقول </a:t>
            </a:r>
            <a:r>
              <a:rPr lang="ar-IQ" sz="2400" dirty="0" err="1"/>
              <a:t>اخرى</a:t>
            </a:r>
            <a:r>
              <a:rPr lang="ar-IQ" sz="2400" dirty="0"/>
              <a:t> كحقل التاريخ وحقل الحسابات </a:t>
            </a:r>
            <a:r>
              <a:rPr lang="ar-IQ" sz="2400" dirty="0" err="1"/>
              <a:t>الاخرى</a:t>
            </a:r>
            <a:r>
              <a:rPr lang="ar-IQ" sz="2400" dirty="0"/>
              <a:t> ...الخ</a:t>
            </a:r>
          </a:p>
          <a:p>
            <a:endParaRPr lang="ar-IQ" sz="2400" dirty="0"/>
          </a:p>
          <a:p>
            <a:pPr algn="ctr"/>
            <a:r>
              <a:rPr lang="ar-IQ" sz="2400" b="1" dirty="0"/>
              <a:t>يومية المشتريات الآجلة :</a:t>
            </a:r>
          </a:p>
          <a:p>
            <a:endParaRPr lang="ar-IQ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lnSpcReduction="10000"/>
          </a:bodyPr>
          <a:lstStyle/>
          <a:p>
            <a:pPr algn="justLow">
              <a:buNone/>
            </a:pPr>
            <a:r>
              <a:rPr lang="ar-IQ" b="1" dirty="0">
                <a:solidFill>
                  <a:srgbClr val="FF0000"/>
                </a:solidFill>
              </a:rPr>
              <a:t>يوميات </a:t>
            </a:r>
            <a:r>
              <a:rPr lang="ar-IQ" b="1" dirty="0" err="1">
                <a:solidFill>
                  <a:srgbClr val="FF0000"/>
                </a:solidFill>
              </a:rPr>
              <a:t>المقبوضات</a:t>
            </a:r>
            <a:r>
              <a:rPr lang="ar-IQ" b="1" dirty="0">
                <a:solidFill>
                  <a:srgbClr val="FF0000"/>
                </a:solidFill>
              </a:rPr>
              <a:t> النقدية :</a:t>
            </a:r>
          </a:p>
          <a:p>
            <a:pPr algn="justLow">
              <a:buNone/>
            </a:pPr>
            <a:r>
              <a:rPr lang="ar-IQ" dirty="0"/>
              <a:t>تستخدم لتسجيل جميع </a:t>
            </a:r>
            <a:r>
              <a:rPr lang="ar-IQ" dirty="0" err="1"/>
              <a:t>المقبوضات</a:t>
            </a:r>
            <a:r>
              <a:rPr lang="ar-IQ" dirty="0"/>
              <a:t>  النقدية بغض النظر عن مصادرها كالمبيعات النقدية ودفعات الزبائن </a:t>
            </a:r>
            <a:r>
              <a:rPr lang="ar-IQ" dirty="0" err="1"/>
              <a:t>او</a:t>
            </a:r>
            <a:r>
              <a:rPr lang="ar-IQ" dirty="0"/>
              <a:t> دفعات القرض (المستلمة) </a:t>
            </a:r>
            <a:r>
              <a:rPr lang="ar-IQ" dirty="0" err="1"/>
              <a:t>او</a:t>
            </a:r>
            <a:r>
              <a:rPr lang="ar-IQ" dirty="0"/>
              <a:t> دفعات المساهمين ...الخ</a:t>
            </a:r>
          </a:p>
          <a:p>
            <a:pPr algn="justLow">
              <a:buNone/>
            </a:pPr>
            <a:endParaRPr lang="ar-IQ" dirty="0"/>
          </a:p>
          <a:p>
            <a:pPr algn="justLow">
              <a:buNone/>
            </a:pPr>
            <a:r>
              <a:rPr lang="ar-IQ" b="1" dirty="0">
                <a:solidFill>
                  <a:srgbClr val="FF0000"/>
                </a:solidFill>
              </a:rPr>
              <a:t>يوميات المدفوعات النقدية :</a:t>
            </a:r>
          </a:p>
          <a:p>
            <a:pPr algn="justLow">
              <a:buNone/>
            </a:pPr>
            <a:r>
              <a:rPr lang="ar-IQ" dirty="0"/>
              <a:t>تستخدم لتسجيل كافة مدفوعات الوحدة الاقتصادية بغض النظر عن مصادر نشوء عملية الدفع كتسديد الدائنين والمشتريات النقدية .</a:t>
            </a:r>
          </a:p>
          <a:p>
            <a:pPr algn="justLow">
              <a:buNone/>
            </a:pPr>
            <a:endParaRPr lang="ar-IQ" dirty="0"/>
          </a:p>
          <a:p>
            <a:pPr algn="justLow">
              <a:buNone/>
            </a:pPr>
            <a:r>
              <a:rPr lang="ar-IQ" b="1" dirty="0">
                <a:solidFill>
                  <a:srgbClr val="FF0000"/>
                </a:solidFill>
              </a:rPr>
              <a:t>الترحيل </a:t>
            </a:r>
            <a:r>
              <a:rPr lang="ar-IQ" b="1" dirty="0" err="1">
                <a:solidFill>
                  <a:srgbClr val="FF0000"/>
                </a:solidFill>
              </a:rPr>
              <a:t>الى</a:t>
            </a:r>
            <a:r>
              <a:rPr lang="ar-IQ" b="1" dirty="0">
                <a:solidFill>
                  <a:srgbClr val="FF0000"/>
                </a:solidFill>
              </a:rPr>
              <a:t> الحسابات :</a:t>
            </a:r>
          </a:p>
          <a:p>
            <a:pPr algn="justLow">
              <a:buNone/>
            </a:pPr>
            <a:r>
              <a:rPr lang="ar-IQ" dirty="0"/>
              <a:t>يتجمع عدد كبير من العمليات في دفتر اليومية خلال فترة قصيرة حيث يصعب الحصول على معلومات من هذا السجل , لذلك يتم ترحيل القيم المسجلة في دفتر اليومية </a:t>
            </a:r>
            <a:r>
              <a:rPr lang="ar-IQ" dirty="0" err="1"/>
              <a:t>الى</a:t>
            </a:r>
            <a:r>
              <a:rPr lang="ar-IQ" dirty="0"/>
              <a:t> الحسابات في فترات زمنية منتظمة والترحيل هو تجميع للبيانات المتشابهة بحساب واحد وبطريقة يسهل معها تتبع مصدر تلك المعلومات والحصول على المعلومات اللازمة عن العمليات </a:t>
            </a:r>
            <a:r>
              <a:rPr lang="ar-IQ" dirty="0" err="1"/>
              <a:t>التمشابهة</a:t>
            </a:r>
            <a:r>
              <a:rPr lang="ar-IQ" dirty="0"/>
              <a:t> 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r"/>
            <a:r>
              <a:rPr lang="ar-IQ" b="1" dirty="0">
                <a:solidFill>
                  <a:srgbClr val="FF0000"/>
                </a:solidFill>
              </a:rPr>
              <a:t>أنواع سجلات الحسابات 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rmAutofit/>
          </a:bodyPr>
          <a:lstStyle/>
          <a:p>
            <a:pPr algn="justLow"/>
            <a:r>
              <a:rPr lang="ar-IQ" b="1" dirty="0">
                <a:solidFill>
                  <a:srgbClr val="FF0000"/>
                </a:solidFill>
              </a:rPr>
              <a:t>سجل الأستاذ العام : </a:t>
            </a:r>
            <a:r>
              <a:rPr lang="ar-IQ" dirty="0"/>
              <a:t>هو سجل يصنف العمليات المالية التي تتضمن عدد كبير والتي تنتمي </a:t>
            </a:r>
            <a:r>
              <a:rPr lang="ar-IQ" dirty="0" err="1"/>
              <a:t>الى</a:t>
            </a:r>
            <a:r>
              <a:rPr lang="ar-IQ" dirty="0"/>
              <a:t> نفس الفئة ضمن حساب واحد حيث يخصص حساب لكل فئة من العمليات فمثلا حساب الدائنين (حساب </a:t>
            </a:r>
            <a:r>
              <a:rPr lang="ar-IQ" dirty="0" err="1"/>
              <a:t>اجمالي</a:t>
            </a:r>
            <a:r>
              <a:rPr lang="ar-IQ" dirty="0"/>
              <a:t> في </a:t>
            </a:r>
            <a:r>
              <a:rPr lang="ar-IQ" dirty="0" err="1"/>
              <a:t>الاستاذ</a:t>
            </a:r>
            <a:r>
              <a:rPr lang="ar-IQ" dirty="0"/>
              <a:t> العام) يختص بتسجيل علاقة الوحدة الاقتصادية المالية مع كل الدائنين في هذا الحساب .</a:t>
            </a:r>
          </a:p>
          <a:p>
            <a:pPr algn="justLow"/>
            <a:r>
              <a:rPr lang="ar-IQ" b="1" dirty="0">
                <a:solidFill>
                  <a:srgbClr val="FF0000"/>
                </a:solidFill>
              </a:rPr>
              <a:t>سجل الأستاذ المساعد : </a:t>
            </a:r>
            <a:r>
              <a:rPr lang="ar-IQ" dirty="0"/>
              <a:t>بالنظر لحاجة الوحدة الاقتصادية </a:t>
            </a:r>
            <a:r>
              <a:rPr lang="ar-IQ" dirty="0" err="1"/>
              <a:t>الى</a:t>
            </a:r>
            <a:r>
              <a:rPr lang="ar-IQ" dirty="0"/>
              <a:t> معلومات تفصيلية لأغراض تخطيط ورقابة العمليات التشغيلية حيث تنظم حسابات </a:t>
            </a:r>
            <a:r>
              <a:rPr lang="ar-IQ" dirty="0" err="1"/>
              <a:t>الاستاذ</a:t>
            </a:r>
            <a:r>
              <a:rPr lang="ar-IQ" dirty="0"/>
              <a:t> المساعد .</a:t>
            </a:r>
          </a:p>
          <a:p>
            <a:pPr algn="justLow"/>
            <a:endParaRPr lang="ar-IQ" dirty="0"/>
          </a:p>
          <a:p>
            <a:pPr>
              <a:buNone/>
            </a:pPr>
            <a:r>
              <a:rPr lang="ar-IQ" b="1" u="sng" dirty="0">
                <a:solidFill>
                  <a:srgbClr val="FF0000"/>
                </a:solidFill>
              </a:rPr>
              <a:t>العلاقة بين حسابات </a:t>
            </a:r>
            <a:r>
              <a:rPr lang="ar-IQ" b="1" u="sng" dirty="0" err="1">
                <a:solidFill>
                  <a:srgbClr val="FF0000"/>
                </a:solidFill>
              </a:rPr>
              <a:t>الاستاذ</a:t>
            </a:r>
            <a:r>
              <a:rPr lang="ar-IQ" b="1" u="sng" dirty="0">
                <a:solidFill>
                  <a:srgbClr val="FF0000"/>
                </a:solidFill>
              </a:rPr>
              <a:t> المساعد ودفتر </a:t>
            </a:r>
            <a:r>
              <a:rPr lang="ar-IQ" b="1" u="sng" dirty="0" err="1">
                <a:solidFill>
                  <a:srgbClr val="FF0000"/>
                </a:solidFill>
              </a:rPr>
              <a:t>الاستاذ</a:t>
            </a:r>
            <a:r>
              <a:rPr lang="ar-IQ" b="1" u="sng" dirty="0">
                <a:solidFill>
                  <a:srgbClr val="FF0000"/>
                </a:solidFill>
              </a:rPr>
              <a:t> العام :</a:t>
            </a:r>
          </a:p>
          <a:p>
            <a:pPr algn="justLow">
              <a:buNone/>
            </a:pPr>
            <a:r>
              <a:rPr lang="ar-IQ" dirty="0" err="1"/>
              <a:t>ان</a:t>
            </a:r>
            <a:r>
              <a:rPr lang="ar-IQ" dirty="0"/>
              <a:t> مجموعة </a:t>
            </a:r>
            <a:r>
              <a:rPr lang="ar-IQ" dirty="0" err="1"/>
              <a:t>ارصدة</a:t>
            </a:r>
            <a:r>
              <a:rPr lang="ar-IQ" dirty="0"/>
              <a:t> المدينين في دفتر </a:t>
            </a:r>
            <a:r>
              <a:rPr lang="ar-IQ" dirty="0" err="1"/>
              <a:t>الاستاذ</a:t>
            </a:r>
            <a:r>
              <a:rPr lang="ar-IQ" dirty="0"/>
              <a:t> الفرعي للمدينين يجب </a:t>
            </a:r>
            <a:r>
              <a:rPr lang="ar-IQ" dirty="0" err="1"/>
              <a:t>ان</a:t>
            </a:r>
            <a:r>
              <a:rPr lang="ar-IQ" dirty="0"/>
              <a:t> تتساوي مع رصيد حساب المدينين في دفتر </a:t>
            </a:r>
            <a:r>
              <a:rPr lang="ar-IQ" dirty="0" err="1"/>
              <a:t>الاستاذ</a:t>
            </a:r>
            <a:r>
              <a:rPr lang="ar-IQ" dirty="0"/>
              <a:t> العام وبالتالي هو تلخيص لدفاتر </a:t>
            </a:r>
            <a:r>
              <a:rPr lang="ar-IQ" dirty="0" err="1"/>
              <a:t>الاستاذ</a:t>
            </a:r>
            <a:r>
              <a:rPr lang="ar-IQ" dirty="0"/>
              <a:t> المساعد المستخدمة ضمن النظام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29666" cy="639606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IQ" b="1" dirty="0">
                <a:solidFill>
                  <a:srgbClr val="FF0000"/>
                </a:solidFill>
              </a:rPr>
              <a:t>ثانيا: معالجة البيانات في النظام المحاسبي الآلي</a:t>
            </a:r>
          </a:p>
          <a:p>
            <a:pPr>
              <a:buNone/>
            </a:pPr>
            <a:r>
              <a:rPr lang="ar-IQ" dirty="0"/>
              <a:t>1- </a:t>
            </a:r>
            <a:r>
              <a:rPr lang="ar-IQ" dirty="0" err="1"/>
              <a:t>الاضافة</a:t>
            </a:r>
            <a:r>
              <a:rPr lang="ar-IQ" dirty="0"/>
              <a:t> </a:t>
            </a:r>
            <a:r>
              <a:rPr lang="ar-IQ" dirty="0" err="1"/>
              <a:t>الى</a:t>
            </a:r>
            <a:r>
              <a:rPr lang="ar-IQ" dirty="0"/>
              <a:t> الملف الرئيسي .</a:t>
            </a:r>
          </a:p>
          <a:p>
            <a:pPr>
              <a:buNone/>
            </a:pPr>
            <a:r>
              <a:rPr lang="ar-IQ" dirty="0"/>
              <a:t>2- حذف </a:t>
            </a:r>
            <a:r>
              <a:rPr lang="ar-IQ" dirty="0" err="1"/>
              <a:t>او</a:t>
            </a:r>
            <a:r>
              <a:rPr lang="ar-IQ" dirty="0"/>
              <a:t> تحريك من الملف الرئيسي </a:t>
            </a:r>
            <a:r>
              <a:rPr lang="ar-IQ" dirty="0" err="1"/>
              <a:t>او</a:t>
            </a:r>
            <a:r>
              <a:rPr lang="ar-IQ" dirty="0"/>
              <a:t> الشامل .</a:t>
            </a:r>
          </a:p>
          <a:p>
            <a:pPr>
              <a:buNone/>
            </a:pPr>
            <a:r>
              <a:rPr lang="ar-IQ" dirty="0"/>
              <a:t>3- تحديث وتنقيح الرصيد الجاري للملفات الرئيسية .</a:t>
            </a:r>
          </a:p>
          <a:p>
            <a:pPr>
              <a:buNone/>
            </a:pPr>
            <a:endParaRPr lang="ar-IQ" dirty="0"/>
          </a:p>
          <a:p>
            <a:pPr>
              <a:buNone/>
            </a:pPr>
            <a:r>
              <a:rPr lang="ar-IQ" b="1" dirty="0">
                <a:solidFill>
                  <a:srgbClr val="FF0000"/>
                </a:solidFill>
              </a:rPr>
              <a:t>تتضمن عملية المعالجة تحديث ملف المدنيين من خلال :</a:t>
            </a:r>
          </a:p>
          <a:p>
            <a:r>
              <a:rPr lang="ar-IQ" dirty="0"/>
              <a:t>التأكد من تحقق البيانات العملية من خلال تسجيل القيود الخاصة .</a:t>
            </a:r>
          </a:p>
          <a:p>
            <a:r>
              <a:rPr lang="ar-IQ" dirty="0"/>
              <a:t>الربط بين المفتاح </a:t>
            </a:r>
            <a:r>
              <a:rPr lang="ar-IQ" dirty="0" err="1"/>
              <a:t>الاولي</a:t>
            </a:r>
            <a:r>
              <a:rPr lang="ar-IQ" dirty="0"/>
              <a:t> (رقم الحساب) مع ملف العمليات .</a:t>
            </a:r>
          </a:p>
          <a:p>
            <a:r>
              <a:rPr lang="ar-IQ" dirty="0" err="1"/>
              <a:t>اضافة</a:t>
            </a:r>
            <a:r>
              <a:rPr lang="ar-IQ" dirty="0"/>
              <a:t> مبلغ العملية </a:t>
            </a:r>
            <a:r>
              <a:rPr lang="ar-IQ" dirty="0" err="1"/>
              <a:t>الى</a:t>
            </a:r>
            <a:r>
              <a:rPr lang="ar-IQ" dirty="0"/>
              <a:t> الرصيد الجاري لحساب المدينين .</a:t>
            </a:r>
          </a:p>
          <a:p>
            <a:pPr>
              <a:buNone/>
            </a:pPr>
            <a:endParaRPr lang="ar-IQ" dirty="0"/>
          </a:p>
          <a:p>
            <a:pPr>
              <a:buNone/>
            </a:pPr>
            <a:r>
              <a:rPr lang="ar-IQ" b="1" dirty="0">
                <a:solidFill>
                  <a:srgbClr val="FF0000"/>
                </a:solidFill>
              </a:rPr>
              <a:t>تتم معالجة البيانات بطريقتين :</a:t>
            </a:r>
          </a:p>
          <a:p>
            <a:r>
              <a:rPr lang="ar-IQ" dirty="0"/>
              <a:t>المعالجة بدفعة : بموجب هذه الطريقة يتم تحديث الملفات في وقت واحد (ساعة </a:t>
            </a:r>
            <a:r>
              <a:rPr lang="ar-IQ" dirty="0" err="1"/>
              <a:t>او</a:t>
            </a:r>
            <a:r>
              <a:rPr lang="ar-IQ" dirty="0"/>
              <a:t> يوم) </a:t>
            </a:r>
            <a:r>
              <a:rPr lang="ar-IQ" dirty="0" err="1"/>
              <a:t>او</a:t>
            </a:r>
            <a:r>
              <a:rPr lang="ar-IQ" dirty="0"/>
              <a:t> من خلال </a:t>
            </a:r>
            <a:r>
              <a:rPr lang="ar-IQ" dirty="0" err="1"/>
              <a:t>اي</a:t>
            </a:r>
            <a:r>
              <a:rPr lang="ar-IQ" dirty="0"/>
              <a:t> رقم سهل التجميع للعمليات مثلا (من50الى 100) .</a:t>
            </a:r>
          </a:p>
          <a:p>
            <a:r>
              <a:rPr lang="ar-IQ" dirty="0"/>
              <a:t>المعالجة بالوقت الحقيقي : تتم المعالجة فورا من قبل مختصين حين تحدد المعلومات المطلوبة في ملفات بموجب هذه الطريقة ينظم الملف الرئيسي بطريقة </a:t>
            </a:r>
            <a:r>
              <a:rPr lang="en-US" dirty="0"/>
              <a:t>ISAM</a:t>
            </a:r>
            <a:r>
              <a:rPr lang="ar-IQ" dirty="0"/>
              <a:t> </a:t>
            </a:r>
            <a:r>
              <a:rPr lang="ar-IQ" dirty="0" err="1"/>
              <a:t>او</a:t>
            </a:r>
            <a:r>
              <a:rPr lang="ar-IQ" dirty="0"/>
              <a:t> ملف الوصول المباشر وعندما يحصل التعامل مع الملفات يستخدم </a:t>
            </a:r>
            <a:r>
              <a:rPr lang="ar-IQ" dirty="0" err="1"/>
              <a:t>الكمبيوترالمفتاح</a:t>
            </a:r>
            <a:r>
              <a:rPr lang="ar-IQ" dirty="0"/>
              <a:t> الرئيسي.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</TotalTime>
  <Words>851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تدفق</vt:lpstr>
      <vt:lpstr>  نظم المعلومات المحاسبية والمصرفية  للعام الدراسي 2019 – 2020</vt:lpstr>
      <vt:lpstr>معالجة البيانات اساليب معالجة البيانات </vt:lpstr>
      <vt:lpstr>مبادئ تصميم نظم المعالجة </vt:lpstr>
      <vt:lpstr>PowerPoint Presentation</vt:lpstr>
      <vt:lpstr>PowerPoint Presentation</vt:lpstr>
      <vt:lpstr>PowerPoint Presentation</vt:lpstr>
      <vt:lpstr>PowerPoint Presentation</vt:lpstr>
      <vt:lpstr>أنواع سجلات الحسابات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معالجة البيانات </dc:title>
  <dc:creator>EE</dc:creator>
  <cp:lastModifiedBy>asrashnan@gmail.com</cp:lastModifiedBy>
  <cp:revision>31</cp:revision>
  <dcterms:created xsi:type="dcterms:W3CDTF">2020-02-03T13:15:42Z</dcterms:created>
  <dcterms:modified xsi:type="dcterms:W3CDTF">2020-03-10T20:05:43Z</dcterms:modified>
</cp:coreProperties>
</file>