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6517A-3742-4A41-B670-6F28B87D514B}" type="datetimeFigureOut">
              <a:rPr lang="ar-IQ" smtClean="0"/>
              <a:pPr/>
              <a:t>17/07/1441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A020349-CA0A-4A06-A3B3-FCDD73A51F7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1F6517A-3742-4A41-B670-6F28B87D514B}" type="datetimeFigureOut">
              <a:rPr lang="ar-IQ" smtClean="0"/>
              <a:pPr/>
              <a:t>17/07/1441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A020349-CA0A-4A06-A3B3-FCDD73A51F7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988355">
            <a:off x="2029552" y="1218274"/>
            <a:ext cx="5590010" cy="2209545"/>
          </a:xfrm>
        </p:spPr>
        <p:txBody>
          <a:bodyPr/>
          <a:lstStyle/>
          <a:p>
            <a:r>
              <a:rPr lang="ar-IQ" sz="5400" dirty="0" smtClean="0">
                <a:solidFill>
                  <a:srgbClr val="FF0000"/>
                </a:solidFill>
              </a:rPr>
              <a:t>السلاسل الزمنية</a:t>
            </a:r>
            <a:endParaRPr lang="ar-IQ" sz="5400" dirty="0">
              <a:solidFill>
                <a:srgbClr val="FF0000"/>
              </a:solidFill>
            </a:endParaRPr>
          </a:p>
        </p:txBody>
      </p:sp>
      <p:sp>
        <p:nvSpPr>
          <p:cNvPr id="3" name="Subtitle 2"/>
          <p:cNvSpPr>
            <a:spLocks noGrp="1"/>
          </p:cNvSpPr>
          <p:nvPr>
            <p:ph type="subTitle" idx="1"/>
          </p:nvPr>
        </p:nvSpPr>
        <p:spPr/>
        <p:txBody>
          <a:bodyPr>
            <a:normAutofit fontScale="85000" lnSpcReduction="20000"/>
          </a:bodyPr>
          <a:lstStyle/>
          <a:p>
            <a:r>
              <a:rPr lang="ar-IQ" b="1" dirty="0" smtClean="0">
                <a:solidFill>
                  <a:schemeClr val="tx1"/>
                </a:solidFill>
              </a:rPr>
              <a:t>المرحلة الرابعة /قسم الاحصاء  </a:t>
            </a:r>
          </a:p>
          <a:p>
            <a:r>
              <a:rPr lang="ar-IQ" b="1" dirty="0" smtClean="0">
                <a:solidFill>
                  <a:schemeClr val="tx1"/>
                </a:solidFill>
              </a:rPr>
              <a:t>شعبة أ للدراسات الصباحية والمسائية</a:t>
            </a:r>
          </a:p>
          <a:p>
            <a:r>
              <a:rPr lang="ar-IQ" b="1" dirty="0" smtClean="0">
                <a:solidFill>
                  <a:schemeClr val="tx1"/>
                </a:solidFill>
              </a:rPr>
              <a:t>المحاضرة الاولى</a:t>
            </a:r>
          </a:p>
          <a:p>
            <a:r>
              <a:rPr lang="ar-IQ" b="1" dirty="0" smtClean="0">
                <a:solidFill>
                  <a:schemeClr val="tx1"/>
                </a:solidFill>
              </a:rPr>
              <a:t>الكورس الاول</a:t>
            </a:r>
            <a:endParaRPr lang="ar-IQ" b="1" dirty="0">
              <a:solidFill>
                <a:schemeClr val="tx1"/>
              </a:solidFill>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solidFill>
                  <a:srgbClr val="C00000"/>
                </a:solidFill>
              </a:rPr>
              <a:t>تعريف السلسلة الزمنية:</a:t>
            </a:r>
            <a:br>
              <a:rPr lang="ar-IQ" dirty="0" smtClean="0">
                <a:solidFill>
                  <a:srgbClr val="C00000"/>
                </a:solidFill>
              </a:rPr>
            </a:br>
            <a:endParaRPr lang="ar-IQ" dirty="0"/>
          </a:p>
        </p:txBody>
      </p:sp>
      <p:sp>
        <p:nvSpPr>
          <p:cNvPr id="3" name="Content Placeholder 2"/>
          <p:cNvSpPr>
            <a:spLocks noGrp="1"/>
          </p:cNvSpPr>
          <p:nvPr>
            <p:ph idx="1"/>
          </p:nvPr>
        </p:nvSpPr>
        <p:spPr/>
        <p:txBody>
          <a:bodyPr/>
          <a:lstStyle/>
          <a:p>
            <a:pPr algn="just"/>
            <a:r>
              <a:rPr lang="ar-IQ" dirty="0" smtClean="0"/>
              <a:t>هي عبارة عن مجموعة من المشاهدات المتعاقبة زمنيا لمتغير من ظاهرة معينة سواء كانت في الاقتصاد والعلوم الهندسية وأن الهدف الاساسي هو التكهن بالاحداث المستقبلية .</a:t>
            </a:r>
          </a:p>
          <a:p>
            <a:pPr algn="just"/>
            <a:r>
              <a:rPr lang="ar-IQ" dirty="0" smtClean="0"/>
              <a:t>وأن كيفية التعامل مع السلاسل الزمنية لعمل التكهنات تسمى </a:t>
            </a:r>
            <a:r>
              <a:rPr lang="ar-IQ" dirty="0" smtClean="0">
                <a:solidFill>
                  <a:srgbClr val="0070C0"/>
                </a:solidFill>
              </a:rPr>
              <a:t>بالتنبؤ</a:t>
            </a:r>
            <a:r>
              <a:rPr lang="ar-IQ" dirty="0" smtClean="0"/>
              <a:t>.</a:t>
            </a:r>
            <a:endParaRPr lang="ar-IQ" dirty="0"/>
          </a:p>
        </p:txBody>
      </p:sp>
    </p:spTree>
  </p:cSld>
  <p:clrMapOvr>
    <a:masterClrMapping/>
  </p:clrMapOvr>
  <p:transition spd="slow">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480" y="785794"/>
            <a:ext cx="5754607" cy="765808"/>
          </a:xfrm>
        </p:spPr>
        <p:txBody>
          <a:bodyPr>
            <a:normAutofit fontScale="90000"/>
          </a:bodyPr>
          <a:lstStyle/>
          <a:p>
            <a:pPr>
              <a:lnSpc>
                <a:spcPct val="150000"/>
              </a:lnSpc>
            </a:pPr>
            <a:r>
              <a:rPr lang="ar-IQ" dirty="0" smtClean="0"/>
              <a:t>بعض أنواع السلاسل الزمنية</a:t>
            </a:r>
            <a:br>
              <a:rPr lang="ar-IQ" dirty="0" smtClean="0"/>
            </a:br>
            <a:endParaRPr lang="ar-IQ" dirty="0"/>
          </a:p>
        </p:txBody>
      </p:sp>
      <p:sp>
        <p:nvSpPr>
          <p:cNvPr id="3" name="Content Placeholder 2"/>
          <p:cNvSpPr>
            <a:spLocks noGrp="1"/>
          </p:cNvSpPr>
          <p:nvPr>
            <p:ph idx="1"/>
          </p:nvPr>
        </p:nvSpPr>
        <p:spPr/>
        <p:txBody>
          <a:bodyPr>
            <a:normAutofit/>
          </a:bodyPr>
          <a:lstStyle/>
          <a:p>
            <a:pPr algn="just"/>
            <a:r>
              <a:rPr lang="ar-IQ" dirty="0" smtClean="0">
                <a:solidFill>
                  <a:srgbClr val="C00000"/>
                </a:solidFill>
              </a:rPr>
              <a:t>1- السلاسل الزمنية الاقتصادية :</a:t>
            </a:r>
            <a:r>
              <a:rPr lang="ar-IQ" dirty="0" smtClean="0"/>
              <a:t> مثل سلاسل أسعار السلع في الايام المتعاقبة ومجموع الصادرات والاستيرادات ومتوسط الدخل للفرد والارباح السنوية للشركات.</a:t>
            </a:r>
          </a:p>
          <a:p>
            <a:pPr algn="just"/>
            <a:r>
              <a:rPr lang="ar-IQ" dirty="0" smtClean="0">
                <a:solidFill>
                  <a:srgbClr val="C00000"/>
                </a:solidFill>
              </a:rPr>
              <a:t>2- السلاسل الزمنية </a:t>
            </a:r>
            <a:r>
              <a:rPr lang="ar-IQ" dirty="0" smtClean="0">
                <a:solidFill>
                  <a:srgbClr val="C00000"/>
                </a:solidFill>
              </a:rPr>
              <a:t>الفيزيائية : </a:t>
            </a:r>
            <a:r>
              <a:rPr lang="ar-IQ" dirty="0" smtClean="0"/>
              <a:t>هناك</a:t>
            </a:r>
            <a:r>
              <a:rPr lang="ar-IQ" dirty="0" smtClean="0">
                <a:solidFill>
                  <a:srgbClr val="FFC000"/>
                </a:solidFill>
              </a:rPr>
              <a:t> </a:t>
            </a:r>
            <a:r>
              <a:rPr lang="ar-IQ" dirty="0" smtClean="0"/>
              <a:t>العديد من السلاسل الزمنية التي تحدث في حقول الفيزياء وخاصة في علوم الانواء الجوية مثل درجات الحرارة العظمى والصغرى وسرعة الرياح وكمية الامطار الساقطة ودرجة الرطوبة وعدد ساعات سطوع الشمس.</a:t>
            </a:r>
          </a:p>
          <a:p>
            <a:endParaRPr lang="ar-IQ"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8794" y="285728"/>
            <a:ext cx="5561264" cy="1099962"/>
          </a:xfrm>
        </p:spPr>
        <p:txBody>
          <a:bodyPr>
            <a:normAutofit/>
          </a:bodyPr>
          <a:lstStyle/>
          <a:p>
            <a:r>
              <a:rPr lang="ar-IQ" dirty="0" smtClean="0"/>
              <a:t>بعض أنواع السلاسل الزمنية</a:t>
            </a:r>
            <a:endParaRPr lang="ar-IQ" dirty="0"/>
          </a:p>
        </p:txBody>
      </p:sp>
      <p:sp>
        <p:nvSpPr>
          <p:cNvPr id="3" name="Content Placeholder 2"/>
          <p:cNvSpPr>
            <a:spLocks noGrp="1"/>
          </p:cNvSpPr>
          <p:nvPr>
            <p:ph idx="1"/>
          </p:nvPr>
        </p:nvSpPr>
        <p:spPr/>
        <p:txBody>
          <a:bodyPr/>
          <a:lstStyle/>
          <a:p>
            <a:pPr algn="just"/>
            <a:r>
              <a:rPr lang="ar-IQ" dirty="0" smtClean="0">
                <a:solidFill>
                  <a:srgbClr val="C00000"/>
                </a:solidFill>
              </a:rPr>
              <a:t>3- السلاسل الزمنية </a:t>
            </a:r>
            <a:r>
              <a:rPr lang="ar-IQ" dirty="0" smtClean="0">
                <a:solidFill>
                  <a:srgbClr val="C00000"/>
                </a:solidFill>
              </a:rPr>
              <a:t>للتسوق :</a:t>
            </a:r>
            <a:r>
              <a:rPr lang="ar-IQ" dirty="0" smtClean="0"/>
              <a:t> </a:t>
            </a:r>
            <a:r>
              <a:rPr lang="ar-IQ" dirty="0" smtClean="0"/>
              <a:t>التي تتمثل بالمبيعات الاسبوعية أو الشهرية وهي مهمة جدا في الاقتصاد وتحليل السوق لاجل التنبؤ بالمبيعات وهذا يقود الى التخطيط السليم للمبيعات.</a:t>
            </a:r>
          </a:p>
          <a:p>
            <a:pPr algn="just"/>
            <a:r>
              <a:rPr lang="ar-IQ" dirty="0" smtClean="0">
                <a:solidFill>
                  <a:srgbClr val="C00000"/>
                </a:solidFill>
              </a:rPr>
              <a:t>4- السلاسل الزمنية </a:t>
            </a:r>
            <a:r>
              <a:rPr lang="ar-IQ" dirty="0" smtClean="0">
                <a:solidFill>
                  <a:srgbClr val="C00000"/>
                </a:solidFill>
              </a:rPr>
              <a:t>الديموغرافية :</a:t>
            </a:r>
            <a:r>
              <a:rPr lang="ar-IQ" dirty="0" smtClean="0"/>
              <a:t> </a:t>
            </a:r>
            <a:r>
              <a:rPr lang="ar-IQ" dirty="0" smtClean="0"/>
              <a:t>وهي التي تخص المجتمعات السكانية مثل اعداد السكان حسب الجنس العمر والوظيفة والمستوى العلمي والتي تعتبر مهمة في اعداد الخطط التنموية القومية والبشرية. </a:t>
            </a:r>
            <a:endParaRPr lang="ar-IQ" dirty="0"/>
          </a:p>
        </p:txBody>
      </p:sp>
    </p:spTree>
  </p:cSld>
  <p:clrMapOvr>
    <a:masterClrMapping/>
  </p:clrMapOvr>
  <p:transition spd="slow">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1736" y="285728"/>
            <a:ext cx="4205728" cy="1051560"/>
          </a:xfrm>
        </p:spPr>
        <p:txBody>
          <a:bodyPr>
            <a:normAutofit fontScale="90000"/>
          </a:bodyPr>
          <a:lstStyle/>
          <a:p>
            <a:pPr algn="ctr"/>
            <a:r>
              <a:rPr lang="ar-IQ" dirty="0" smtClean="0"/>
              <a:t>بعض أنواع السلاسل الزمنية</a:t>
            </a:r>
            <a:endParaRPr lang="ar-IQ" dirty="0"/>
          </a:p>
        </p:txBody>
      </p:sp>
      <p:sp>
        <p:nvSpPr>
          <p:cNvPr id="3" name="Content Placeholder 2"/>
          <p:cNvSpPr>
            <a:spLocks noGrp="1"/>
          </p:cNvSpPr>
          <p:nvPr>
            <p:ph idx="1"/>
          </p:nvPr>
        </p:nvSpPr>
        <p:spPr/>
        <p:txBody>
          <a:bodyPr>
            <a:normAutofit fontScale="77500" lnSpcReduction="20000"/>
          </a:bodyPr>
          <a:lstStyle/>
          <a:p>
            <a:pPr algn="just"/>
            <a:r>
              <a:rPr lang="ar-IQ" dirty="0" smtClean="0">
                <a:solidFill>
                  <a:srgbClr val="C00000"/>
                </a:solidFill>
              </a:rPr>
              <a:t>5- السلاسل الثنائية </a:t>
            </a:r>
            <a:r>
              <a:rPr lang="ar-IQ" dirty="0" smtClean="0">
                <a:solidFill>
                  <a:srgbClr val="C00000"/>
                </a:solidFill>
              </a:rPr>
              <a:t>: </a:t>
            </a:r>
            <a:r>
              <a:rPr lang="ar-IQ" dirty="0" smtClean="0"/>
              <a:t>عندما </a:t>
            </a:r>
            <a:r>
              <a:rPr lang="ar-IQ" dirty="0" smtClean="0"/>
              <a:t>تأخذ المشاهدات قيمتان مثل </a:t>
            </a:r>
            <a:r>
              <a:rPr lang="en-US" dirty="0" smtClean="0"/>
              <a:t>(0,1)</a:t>
            </a:r>
            <a:r>
              <a:rPr lang="ar-IQ" dirty="0" smtClean="0"/>
              <a:t> فهذا النوع من السلاسل تسمى بالسلاسل الزمنية الثنائية والتي تحدث في مجال نظرية الاتصالات.</a:t>
            </a:r>
          </a:p>
          <a:p>
            <a:pPr algn="just"/>
            <a:r>
              <a:rPr lang="ar-IQ" dirty="0" smtClean="0">
                <a:solidFill>
                  <a:srgbClr val="C00000"/>
                </a:solidFill>
              </a:rPr>
              <a:t>6- سلاسل النقطة الزمنية :</a:t>
            </a:r>
            <a:r>
              <a:rPr lang="ar-IQ" dirty="0" smtClean="0"/>
              <a:t> عندما تحدث الاحداث بصورة عشوائية من علاقتها مع الزمن ومثال على ذلك تسجيل الحوادث الواقعة على طريق المرور السريع ان سلسلة الاحداث من هذا النوع تدعى عملية النقطة والمشاهدات تمثل توزيع لعدد الحوادث الواقعة في مدى فترة زمنية وكذلك توزيع متغير الفترة الزمنية الفاصلة مابين الاحداث المتعاقبة.</a:t>
            </a:r>
          </a:p>
          <a:p>
            <a:pPr algn="just"/>
            <a:r>
              <a:rPr lang="ar-IQ" dirty="0" smtClean="0">
                <a:solidFill>
                  <a:srgbClr val="C00000"/>
                </a:solidFill>
              </a:rPr>
              <a:t>7- سلاسل عمليات </a:t>
            </a:r>
            <a:r>
              <a:rPr lang="ar-IQ" dirty="0" smtClean="0">
                <a:solidFill>
                  <a:srgbClr val="C00000"/>
                </a:solidFill>
              </a:rPr>
              <a:t>السيطرة : </a:t>
            </a:r>
            <a:r>
              <a:rPr lang="ar-IQ" dirty="0" smtClean="0"/>
              <a:t>ويمكن</a:t>
            </a:r>
            <a:r>
              <a:rPr lang="ar-IQ" dirty="0" smtClean="0">
                <a:solidFill>
                  <a:srgbClr val="0070C0"/>
                </a:solidFill>
              </a:rPr>
              <a:t> </a:t>
            </a:r>
            <a:r>
              <a:rPr lang="ar-IQ" dirty="0" smtClean="0"/>
              <a:t>مشاهدتها في عمليات السيطرة الانتاجية حيث ان المشكلة تنحصر بالكشف عن التغيرات في كفاءة العمليات الانتاجية من خلال قياس متغير يبين نوعية الانتاج وهذه القياسات يمكن ان ترسم مقابل الزمن وحول قيمة لمتغير الهدف فعند الانحراف عن متغير الهدف يأخذ القرار المناسب والصحيح للسيطرة على العملية الانتاجية.</a:t>
            </a:r>
          </a:p>
          <a:p>
            <a:pPr algn="just"/>
            <a:endParaRPr lang="ar-IQ" dirty="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298" y="428604"/>
            <a:ext cx="4132606" cy="1051560"/>
          </a:xfrm>
        </p:spPr>
        <p:txBody>
          <a:bodyPr>
            <a:normAutofit fontScale="90000"/>
          </a:bodyPr>
          <a:lstStyle/>
          <a:p>
            <a:pPr algn="ctr"/>
            <a:r>
              <a:rPr lang="ar-IQ" dirty="0" smtClean="0"/>
              <a:t>تصنيفات أخرى للسلاسل الزمنية</a:t>
            </a:r>
            <a:endParaRPr lang="ar-IQ" dirty="0"/>
          </a:p>
        </p:txBody>
      </p:sp>
      <p:sp>
        <p:nvSpPr>
          <p:cNvPr id="3" name="Content Placeholder 2"/>
          <p:cNvSpPr>
            <a:spLocks noGrp="1"/>
          </p:cNvSpPr>
          <p:nvPr>
            <p:ph idx="1"/>
          </p:nvPr>
        </p:nvSpPr>
        <p:spPr/>
        <p:txBody>
          <a:bodyPr>
            <a:normAutofit/>
          </a:bodyPr>
          <a:lstStyle/>
          <a:p>
            <a:pPr algn="just"/>
            <a:r>
              <a:rPr lang="ar-IQ" sz="2400" dirty="0" smtClean="0"/>
              <a:t>توجد أنواع وتصنيفات أخرى للسلاسل الزمنية تأخذ بنظر الاعتبار نوعية المتغير سواء كان متقطع أو مستمر وكذلك قابلية السلسلة على التنبؤ المؤكد أو الاحتمالي ومن هذه التصنيفات:</a:t>
            </a:r>
          </a:p>
          <a:p>
            <a:pPr algn="just"/>
            <a:r>
              <a:rPr lang="ar-IQ" sz="2400" dirty="0" smtClean="0">
                <a:solidFill>
                  <a:srgbClr val="FF0000"/>
                </a:solidFill>
              </a:rPr>
              <a:t>1- السلاسل </a:t>
            </a:r>
            <a:r>
              <a:rPr lang="ar-IQ" sz="2400" dirty="0" smtClean="0">
                <a:solidFill>
                  <a:srgbClr val="FF0000"/>
                </a:solidFill>
              </a:rPr>
              <a:t>الزمنية المحددة والعشوائية</a:t>
            </a:r>
            <a:r>
              <a:rPr lang="en-US" sz="2400" dirty="0" smtClean="0">
                <a:solidFill>
                  <a:srgbClr val="FF0000"/>
                </a:solidFill>
              </a:rPr>
              <a:t>Deterministic and stochastic </a:t>
            </a:r>
            <a:r>
              <a:rPr lang="en-US" sz="2400" dirty="0" smtClean="0">
                <a:solidFill>
                  <a:srgbClr val="FF0000"/>
                </a:solidFill>
              </a:rPr>
              <a:t>    time</a:t>
            </a:r>
            <a:r>
              <a:rPr lang="ar-IQ" sz="2400" dirty="0" smtClean="0">
                <a:solidFill>
                  <a:srgbClr val="FF0000"/>
                </a:solidFill>
              </a:rPr>
              <a:t>: </a:t>
            </a:r>
            <a:r>
              <a:rPr lang="ar-IQ" sz="2400" dirty="0" smtClean="0">
                <a:solidFill>
                  <a:schemeClr val="tx2"/>
                </a:solidFill>
              </a:rPr>
              <a:t>تكون السلسلة الزمنية مشخصة عندما يكون لسلسلة قابلية على التنبؤ بصورة مؤكدة ولكن اغلب السلاسل الزمنية عشوائية في طبيعتها وعليه فأن عملية التنبؤ المستقبلي تحدد جزئيا وبدلالة القيم الماضية للسلسلة الزمنية والمتبقي منها يحتوي على أخطاء وان التنبؤ المؤكد يكون مستحيلا ويمكن ان يعوض بخاصية ان القيم المستقبلية تتبع توزيع احتمالي معين والتي تكون مشروطة بالمعرفة بسلوك القيم السابقة للسلسلة الزمنية.</a:t>
            </a:r>
          </a:p>
          <a:p>
            <a:endParaRPr lang="ar-IQ" dirty="0"/>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170424">
            <a:off x="287422" y="4709088"/>
            <a:ext cx="3569014" cy="1051560"/>
          </a:xfrm>
        </p:spPr>
        <p:txBody>
          <a:bodyPr>
            <a:normAutofit fontScale="90000"/>
          </a:bodyPr>
          <a:lstStyle/>
          <a:p>
            <a:pPr algn="ctr"/>
            <a:r>
              <a:rPr lang="ar-IQ" dirty="0" smtClean="0"/>
              <a:t>تصنيفات أخرى للسلاسل الزمنية</a:t>
            </a:r>
            <a:endParaRPr lang="ar-IQ" dirty="0"/>
          </a:p>
        </p:txBody>
      </p:sp>
      <p:sp>
        <p:nvSpPr>
          <p:cNvPr id="3" name="Content Placeholder 2"/>
          <p:cNvSpPr>
            <a:spLocks noGrp="1"/>
          </p:cNvSpPr>
          <p:nvPr>
            <p:ph idx="1"/>
          </p:nvPr>
        </p:nvSpPr>
        <p:spPr/>
        <p:txBody>
          <a:bodyPr>
            <a:normAutofit/>
          </a:bodyPr>
          <a:lstStyle/>
          <a:p>
            <a:pPr algn="just"/>
            <a:r>
              <a:rPr lang="ar-IQ" sz="2000" dirty="0" smtClean="0">
                <a:solidFill>
                  <a:schemeClr val="accent2">
                    <a:lumMod val="60000"/>
                    <a:lumOff val="40000"/>
                  </a:schemeClr>
                </a:solidFill>
              </a:rPr>
              <a:t>2- السلاسل الزمنية المستمرة والمتقطعة </a:t>
            </a:r>
            <a:r>
              <a:rPr lang="en-US" sz="2000" dirty="0" smtClean="0">
                <a:solidFill>
                  <a:schemeClr val="accent2">
                    <a:lumMod val="60000"/>
                    <a:lumOff val="40000"/>
                  </a:schemeClr>
                </a:solidFill>
              </a:rPr>
              <a:t>Continuous &amp; Discrete time Series</a:t>
            </a:r>
            <a:r>
              <a:rPr lang="ar-IQ" sz="2000" dirty="0" smtClean="0">
                <a:solidFill>
                  <a:schemeClr val="accent2">
                    <a:lumMod val="60000"/>
                    <a:lumOff val="40000"/>
                  </a:schemeClr>
                </a:solidFill>
              </a:rPr>
              <a:t> </a:t>
            </a:r>
            <a:r>
              <a:rPr lang="ar-IQ" sz="2000" dirty="0" smtClean="0"/>
              <a:t>: يطلق غلى السلسلة الزمنية بأنها مستمرة عندما تأخذ المشاهدات بصورة مستمرة زمنيا وان صفة الاستمرارية والتي تستخدم للسلاسل من هذا النوع تطلق حتى لو كان مقياس السلسلة يأخذ مجموعة متقطعة من القيم.</a:t>
            </a:r>
          </a:p>
          <a:p>
            <a:pPr algn="just"/>
            <a:r>
              <a:rPr lang="ar-IQ" sz="2000" dirty="0" smtClean="0"/>
              <a:t>أما السلسلة الزمنية المتقطعة تقاس المشاهدات فقط عند نقطة زمنية محددة وبفترات زمنية متساوية في الاغلب حيث ان اعطاء وصف متقطعة لسلاسل من هذا النوع يتم حتى لو كان مقياس السلسلة من النوع المستمر .</a:t>
            </a:r>
            <a:endParaRPr lang="ar-IQ" sz="2000" dirty="0"/>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386895">
            <a:off x="45826" y="4886427"/>
            <a:ext cx="4000528" cy="1051560"/>
          </a:xfrm>
        </p:spPr>
        <p:txBody>
          <a:bodyPr>
            <a:normAutofit fontScale="90000"/>
          </a:bodyPr>
          <a:lstStyle/>
          <a:p>
            <a:pPr algn="ctr"/>
            <a:r>
              <a:rPr lang="ar-IQ" dirty="0" smtClean="0"/>
              <a:t>أمثلة عن السلاسل الزمنية المتقطعة</a:t>
            </a:r>
            <a:endParaRPr lang="ar-IQ" dirty="0"/>
          </a:p>
        </p:txBody>
      </p:sp>
      <p:sp>
        <p:nvSpPr>
          <p:cNvPr id="6" name="Content Placeholder 5"/>
          <p:cNvSpPr>
            <a:spLocks noGrp="1"/>
          </p:cNvSpPr>
          <p:nvPr>
            <p:ph idx="1"/>
          </p:nvPr>
        </p:nvSpPr>
        <p:spPr/>
        <p:txBody>
          <a:bodyPr/>
          <a:lstStyle/>
          <a:p>
            <a:pPr algn="just"/>
            <a:r>
              <a:rPr lang="ar-IQ" dirty="0" smtClean="0"/>
              <a:t>سلسلة نبضات قلب الانسان باليوم.</a:t>
            </a:r>
          </a:p>
          <a:p>
            <a:pPr algn="just"/>
            <a:r>
              <a:rPr lang="ar-IQ" dirty="0" smtClean="0"/>
              <a:t>الصادرات اليومية التي يتم تسجيلها وقياسها شهريا.</a:t>
            </a:r>
          </a:p>
          <a:p>
            <a:pPr algn="just"/>
            <a:r>
              <a:rPr lang="ar-IQ" dirty="0" smtClean="0"/>
              <a:t>سقوط المطر يقاس بمعدل يومي.</a:t>
            </a:r>
          </a:p>
          <a:p>
            <a:pPr algn="just"/>
            <a:r>
              <a:rPr lang="ar-IQ" dirty="0" smtClean="0"/>
              <a:t>سلسلة الارباح التي تدفع من قبل شركة الى المساهمين أو حاملي الاسهم .</a:t>
            </a:r>
            <a:endParaRPr lang="ar-IQ" dirty="0"/>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TotalTime>
  <Words>544</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السلاسل الزمنية</vt:lpstr>
      <vt:lpstr>تعريف السلسلة الزمنية: </vt:lpstr>
      <vt:lpstr>بعض أنواع السلاسل الزمنية </vt:lpstr>
      <vt:lpstr>بعض أنواع السلاسل الزمنية</vt:lpstr>
      <vt:lpstr>بعض أنواع السلاسل الزمنية</vt:lpstr>
      <vt:lpstr>تصنيفات أخرى للسلاسل الزمنية</vt:lpstr>
      <vt:lpstr>تصنيفات أخرى للسلاسل الزمنية</vt:lpstr>
      <vt:lpstr>أمثلة عن السلاسل الزمنية المتقطعة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السلاسل الزمنية</dc:title>
  <dc:creator>DELL</dc:creator>
  <cp:lastModifiedBy>DELL</cp:lastModifiedBy>
  <cp:revision>20</cp:revision>
  <dcterms:created xsi:type="dcterms:W3CDTF">2020-03-09T11:15:24Z</dcterms:created>
  <dcterms:modified xsi:type="dcterms:W3CDTF">2020-03-11T19:47:32Z</dcterms:modified>
</cp:coreProperties>
</file>