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568D7AE-14ED-4214-BB0B-8B77665378B8}" type="datetimeFigureOut">
              <a:rPr lang="ar-IQ" smtClean="0"/>
              <a:pPr/>
              <a:t>17/07/1441</a:t>
            </a:fld>
            <a:endParaRPr lang="ar-IQ"/>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ar-IQ"/>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823ABB6-CD63-48BB-BEA8-68FE341F550D}"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568D7AE-14ED-4214-BB0B-8B77665378B8}" type="datetimeFigureOut">
              <a:rPr lang="ar-IQ" smtClean="0"/>
              <a:pPr/>
              <a:t>17/07/1441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3823ABB6-CD63-48BB-BEA8-68FE341F550D}"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568D7AE-14ED-4214-BB0B-8B77665378B8}" type="datetimeFigureOut">
              <a:rPr lang="ar-IQ" smtClean="0"/>
              <a:pPr/>
              <a:t>17/07/1441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3823ABB6-CD63-48BB-BEA8-68FE341F550D}"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568D7AE-14ED-4214-BB0B-8B77665378B8}" type="datetimeFigureOut">
              <a:rPr lang="ar-IQ" smtClean="0"/>
              <a:pPr/>
              <a:t>17/07/1441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3823ABB6-CD63-48BB-BEA8-68FE341F550D}" type="slidenum">
              <a:rPr lang="ar-IQ" smtClean="0"/>
              <a:pPr/>
              <a:t>‹#›</a:t>
            </a:fld>
            <a:endParaRPr lang="ar-IQ"/>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568D7AE-14ED-4214-BB0B-8B77665378B8}" type="datetimeFigureOut">
              <a:rPr lang="ar-IQ" smtClean="0"/>
              <a:pPr/>
              <a:t>17/07/1441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3823ABB6-CD63-48BB-BEA8-68FE341F550D}" type="slidenum">
              <a:rPr lang="ar-IQ" smtClean="0"/>
              <a:pPr/>
              <a:t>‹#›</a:t>
            </a:fld>
            <a:endParaRPr lang="ar-IQ"/>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568D7AE-14ED-4214-BB0B-8B77665378B8}" type="datetimeFigureOut">
              <a:rPr lang="ar-IQ" smtClean="0"/>
              <a:pPr/>
              <a:t>17/07/1441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3823ABB6-CD63-48BB-BEA8-68FE341F550D}" type="slidenum">
              <a:rPr lang="ar-IQ" smtClean="0"/>
              <a:pPr/>
              <a:t>‹#›</a:t>
            </a:fld>
            <a:endParaRPr lang="ar-IQ"/>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568D7AE-14ED-4214-BB0B-8B77665378B8}" type="datetimeFigureOut">
              <a:rPr lang="ar-IQ" smtClean="0"/>
              <a:pPr/>
              <a:t>17/07/1441</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3823ABB6-CD63-48BB-BEA8-68FE341F550D}" type="slidenum">
              <a:rPr lang="ar-IQ" smtClean="0"/>
              <a:pPr/>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568D7AE-14ED-4214-BB0B-8B77665378B8}" type="datetimeFigureOut">
              <a:rPr lang="ar-IQ" smtClean="0"/>
              <a:pPr/>
              <a:t>17/07/1441</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3823ABB6-CD63-48BB-BEA8-68FE341F550D}" type="slidenum">
              <a:rPr lang="ar-IQ" smtClean="0"/>
              <a:pPr/>
              <a:t>‹#›</a:t>
            </a:fld>
            <a:endParaRPr lang="ar-IQ"/>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568D7AE-14ED-4214-BB0B-8B77665378B8}" type="datetimeFigureOut">
              <a:rPr lang="ar-IQ" smtClean="0"/>
              <a:pPr/>
              <a:t>17/07/1441</a:t>
            </a:fld>
            <a:endParaRPr lang="ar-IQ"/>
          </a:p>
        </p:txBody>
      </p:sp>
      <p:sp>
        <p:nvSpPr>
          <p:cNvPr id="3" name="Footer Placeholder 2"/>
          <p:cNvSpPr>
            <a:spLocks noGrp="1"/>
          </p:cNvSpPr>
          <p:nvPr>
            <p:ph type="ftr" sz="quarter" idx="11"/>
          </p:nvPr>
        </p:nvSpPr>
        <p:spPr/>
        <p:txBody>
          <a:bodyPr/>
          <a:lstStyle>
            <a:extLst/>
          </a:lstStyle>
          <a:p>
            <a:endParaRPr lang="ar-IQ"/>
          </a:p>
        </p:txBody>
      </p:sp>
      <p:sp>
        <p:nvSpPr>
          <p:cNvPr id="4" name="Slide Number Placeholder 3"/>
          <p:cNvSpPr>
            <a:spLocks noGrp="1"/>
          </p:cNvSpPr>
          <p:nvPr>
            <p:ph type="sldNum" sz="quarter" idx="12"/>
          </p:nvPr>
        </p:nvSpPr>
        <p:spPr/>
        <p:txBody>
          <a:bodyPr/>
          <a:lstStyle>
            <a:extLst/>
          </a:lstStyle>
          <a:p>
            <a:fld id="{3823ABB6-CD63-48BB-BEA8-68FE341F550D}"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568D7AE-14ED-4214-BB0B-8B77665378B8}" type="datetimeFigureOut">
              <a:rPr lang="ar-IQ" smtClean="0"/>
              <a:pPr/>
              <a:t>17/07/1441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3823ABB6-CD63-48BB-BEA8-68FE341F550D}" type="slidenum">
              <a:rPr lang="ar-IQ" smtClean="0"/>
              <a:pPr/>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568D7AE-14ED-4214-BB0B-8B77665378B8}" type="datetimeFigureOut">
              <a:rPr lang="ar-IQ" smtClean="0"/>
              <a:pPr/>
              <a:t>17/07/1441</a:t>
            </a:fld>
            <a:endParaRPr lang="ar-IQ"/>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IQ"/>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823ABB6-CD63-48BB-BEA8-68FE341F550D}" type="slidenum">
              <a:rPr lang="ar-IQ" smtClean="0"/>
              <a:pPr/>
              <a:t>‹#›</a:t>
            </a:fld>
            <a:endParaRPr lang="ar-IQ"/>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568D7AE-14ED-4214-BB0B-8B77665378B8}" type="datetimeFigureOut">
              <a:rPr lang="ar-IQ" smtClean="0"/>
              <a:pPr/>
              <a:t>17/07/1441</a:t>
            </a:fld>
            <a:endParaRPr lang="ar-IQ"/>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IQ"/>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823ABB6-CD63-48BB-BEA8-68FE341F550D}"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Office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642918"/>
            <a:ext cx="7772400" cy="1829761"/>
          </a:xfrm>
        </p:spPr>
        <p:txBody>
          <a:bodyPr/>
          <a:lstStyle/>
          <a:p>
            <a:r>
              <a:rPr lang="ar-IQ" dirty="0" smtClean="0">
                <a:solidFill>
                  <a:srgbClr val="FF0000"/>
                </a:solidFill>
              </a:rPr>
              <a:t>السلاسل </a:t>
            </a:r>
            <a:r>
              <a:rPr lang="ar-IQ" dirty="0" smtClean="0">
                <a:solidFill>
                  <a:srgbClr val="FF0000"/>
                </a:solidFill>
              </a:rPr>
              <a:t>الزمنية - </a:t>
            </a:r>
            <a:r>
              <a:rPr lang="ar-IQ" dirty="0" smtClean="0">
                <a:solidFill>
                  <a:srgbClr val="FF0000"/>
                </a:solidFill>
              </a:rPr>
              <a:t>الفصل الاول</a:t>
            </a:r>
            <a:endParaRPr lang="ar-IQ" dirty="0">
              <a:solidFill>
                <a:srgbClr val="FF0000"/>
              </a:solidFill>
            </a:endParaRPr>
          </a:p>
        </p:txBody>
      </p:sp>
      <p:sp>
        <p:nvSpPr>
          <p:cNvPr id="3" name="Subtitle 2"/>
          <p:cNvSpPr>
            <a:spLocks noGrp="1"/>
          </p:cNvSpPr>
          <p:nvPr>
            <p:ph type="subTitle" idx="1"/>
          </p:nvPr>
        </p:nvSpPr>
        <p:spPr>
          <a:xfrm rot="20626162">
            <a:off x="1117476" y="3502783"/>
            <a:ext cx="6400800" cy="1752600"/>
          </a:xfrm>
        </p:spPr>
        <p:txBody>
          <a:bodyPr>
            <a:normAutofit fontScale="92500" lnSpcReduction="10000"/>
          </a:bodyPr>
          <a:lstStyle/>
          <a:p>
            <a:r>
              <a:rPr lang="ar-IQ" dirty="0" smtClean="0">
                <a:solidFill>
                  <a:srgbClr val="00B0F0"/>
                </a:solidFill>
              </a:rPr>
              <a:t>ا</a:t>
            </a:r>
            <a:r>
              <a:rPr lang="ar-IQ" dirty="0" smtClean="0">
                <a:solidFill>
                  <a:srgbClr val="002060"/>
                </a:solidFill>
              </a:rPr>
              <a:t>لمرحلة الرابعة / قسم </a:t>
            </a:r>
            <a:r>
              <a:rPr lang="ar-IQ" dirty="0" smtClean="0">
                <a:solidFill>
                  <a:srgbClr val="002060"/>
                </a:solidFill>
              </a:rPr>
              <a:t>الاحصاء </a:t>
            </a:r>
            <a:endParaRPr lang="ar-IQ" dirty="0" smtClean="0">
              <a:solidFill>
                <a:srgbClr val="002060"/>
              </a:solidFill>
            </a:endParaRPr>
          </a:p>
          <a:p>
            <a:r>
              <a:rPr lang="ar-IQ" dirty="0" smtClean="0">
                <a:solidFill>
                  <a:srgbClr val="002060"/>
                </a:solidFill>
              </a:rPr>
              <a:t>شعبة أ الدراسة الصباحية والمسائية</a:t>
            </a:r>
          </a:p>
          <a:p>
            <a:r>
              <a:rPr lang="ar-IQ" dirty="0" smtClean="0">
                <a:solidFill>
                  <a:srgbClr val="002060"/>
                </a:solidFill>
              </a:rPr>
              <a:t>الكورس الاول</a:t>
            </a:r>
          </a:p>
          <a:p>
            <a:r>
              <a:rPr lang="ar-IQ" dirty="0" smtClean="0">
                <a:solidFill>
                  <a:srgbClr val="002060"/>
                </a:solidFill>
              </a:rPr>
              <a:t>المحاضرة الثانية</a:t>
            </a:r>
          </a:p>
          <a:p>
            <a:endParaRPr lang="ar-IQ" dirty="0">
              <a:solidFill>
                <a:srgbClr val="00B0F0"/>
              </a:solidFill>
            </a:endParaRPr>
          </a:p>
        </p:txBody>
      </p:sp>
    </p:spTree>
  </p:cSld>
  <p:clrMapOvr>
    <a:masterClrMapping/>
  </p:clrMapOvr>
  <p:transition spd="slow">
    <p:wipe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IQ" dirty="0" smtClean="0">
                <a:solidFill>
                  <a:schemeClr val="accent5"/>
                </a:solidFill>
              </a:rPr>
              <a:t>الاتجاه العام.</a:t>
            </a:r>
          </a:p>
          <a:p>
            <a:r>
              <a:rPr lang="ar-IQ" dirty="0" smtClean="0">
                <a:solidFill>
                  <a:schemeClr val="accent5"/>
                </a:solidFill>
              </a:rPr>
              <a:t>التغيرات الموسمية.</a:t>
            </a:r>
          </a:p>
          <a:p>
            <a:r>
              <a:rPr lang="ar-IQ" dirty="0" smtClean="0">
                <a:solidFill>
                  <a:schemeClr val="accent5"/>
                </a:solidFill>
              </a:rPr>
              <a:t>التغيرات الدورية.</a:t>
            </a:r>
          </a:p>
          <a:p>
            <a:r>
              <a:rPr lang="ar-IQ" dirty="0" smtClean="0">
                <a:solidFill>
                  <a:schemeClr val="accent5"/>
                </a:solidFill>
              </a:rPr>
              <a:t>التغيرات العرضية.</a:t>
            </a:r>
          </a:p>
          <a:p>
            <a:endParaRPr lang="ar-IQ" dirty="0" smtClean="0">
              <a:solidFill>
                <a:schemeClr val="accent5"/>
              </a:solidFill>
            </a:endParaRPr>
          </a:p>
          <a:p>
            <a:endParaRPr lang="ar-IQ" dirty="0">
              <a:solidFill>
                <a:schemeClr val="accent5"/>
              </a:solidFill>
            </a:endParaRPr>
          </a:p>
        </p:txBody>
      </p:sp>
      <p:sp>
        <p:nvSpPr>
          <p:cNvPr id="2" name="Title 1"/>
          <p:cNvSpPr>
            <a:spLocks noGrp="1"/>
          </p:cNvSpPr>
          <p:nvPr>
            <p:ph type="title"/>
          </p:nvPr>
        </p:nvSpPr>
        <p:spPr/>
        <p:txBody>
          <a:bodyPr/>
          <a:lstStyle/>
          <a:p>
            <a:pPr algn="r"/>
            <a:r>
              <a:rPr lang="ar-IQ" dirty="0" smtClean="0">
                <a:solidFill>
                  <a:srgbClr val="7030A0"/>
                </a:solidFill>
              </a:rPr>
              <a:t>مكونات السلسلة الزمنية</a:t>
            </a:r>
            <a:endParaRPr lang="ar-IQ" dirty="0">
              <a:solidFill>
                <a:srgbClr val="7030A0"/>
              </a:solidFill>
            </a:endParaRPr>
          </a:p>
        </p:txBody>
      </p:sp>
    </p:spTree>
  </p:cSld>
  <p:clrMapOvr>
    <a:masterClrMapping/>
  </p:clrMapOvr>
  <p:transition spd="slow">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r>
              <a:rPr lang="ar-IQ" dirty="0" smtClean="0">
                <a:solidFill>
                  <a:srgbClr val="002060"/>
                </a:solidFill>
              </a:rPr>
              <a:t>تصاحب بيانات السلسلة الزمنية عبر فترة زمنية تقلبات بالارتفاع أو الانخفاض ، حيث أن الاتجاه العام يعكس التغيرات الطويلة الامد للنمو أو الاضمحلال في السلسلة الزمنية .</a:t>
            </a:r>
          </a:p>
          <a:p>
            <a:pPr algn="just"/>
            <a:r>
              <a:rPr lang="ar-IQ" dirty="0" smtClean="0">
                <a:solidFill>
                  <a:srgbClr val="002060"/>
                </a:solidFill>
              </a:rPr>
              <a:t>وهذه التقلبات تعود الى عدة عوامل تحيط بالظاهرة المدروسة ،فعلى سبيل المثال التغيرات الطويلة الامد في المبيعات لاحد المعامل الانتاجية تحدد بعدة عوامل :</a:t>
            </a:r>
          </a:p>
          <a:p>
            <a:pPr algn="just"/>
            <a:r>
              <a:rPr lang="ar-IQ" dirty="0" smtClean="0"/>
              <a:t>1- تغير في أذواق المستهلكين ورغباتهم .</a:t>
            </a:r>
          </a:p>
          <a:p>
            <a:pPr algn="just"/>
            <a:r>
              <a:rPr lang="ar-IQ" dirty="0" smtClean="0"/>
              <a:t>2- التغير في دخل الفرد.</a:t>
            </a:r>
          </a:p>
          <a:p>
            <a:pPr algn="just"/>
            <a:r>
              <a:rPr lang="ar-IQ" dirty="0" smtClean="0"/>
              <a:t>3- الزيادة أو النمو في عدد السكان.</a:t>
            </a:r>
          </a:p>
          <a:p>
            <a:pPr algn="just"/>
            <a:r>
              <a:rPr lang="ar-IQ" dirty="0" smtClean="0"/>
              <a:t>4- نمو السوق واتساعه.</a:t>
            </a:r>
          </a:p>
          <a:p>
            <a:pPr algn="just"/>
            <a:r>
              <a:rPr lang="ar-IQ" dirty="0" smtClean="0"/>
              <a:t>5- تغيرات أسعار السلع بالارتفاع أو الانخفاض .</a:t>
            </a:r>
            <a:endParaRPr lang="ar-IQ" dirty="0"/>
          </a:p>
        </p:txBody>
      </p:sp>
      <p:sp>
        <p:nvSpPr>
          <p:cNvPr id="2" name="Title 1"/>
          <p:cNvSpPr>
            <a:spLocks noGrp="1"/>
          </p:cNvSpPr>
          <p:nvPr>
            <p:ph type="title"/>
          </p:nvPr>
        </p:nvSpPr>
        <p:spPr>
          <a:xfrm>
            <a:off x="2643174" y="274638"/>
            <a:ext cx="4786346" cy="1143000"/>
          </a:xfrm>
        </p:spPr>
        <p:txBody>
          <a:bodyPr/>
          <a:lstStyle/>
          <a:p>
            <a:pPr algn="ctr"/>
            <a:r>
              <a:rPr lang="ar-IQ" dirty="0" smtClean="0">
                <a:solidFill>
                  <a:srgbClr val="C00000"/>
                </a:solidFill>
              </a:rPr>
              <a:t>الاتجاه العام</a:t>
            </a:r>
            <a:endParaRPr lang="ar-IQ" dirty="0">
              <a:solidFill>
                <a:srgbClr val="C00000"/>
              </a:solidFill>
            </a:endParaRPr>
          </a:p>
        </p:txBody>
      </p:sp>
    </p:spTree>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ar-IQ" b="1" u="sng" dirty="0" smtClean="0"/>
              <a:t>التغيرات الموسمية </a:t>
            </a:r>
            <a:r>
              <a:rPr lang="ar-IQ" b="1" u="sng" dirty="0" smtClean="0"/>
              <a:t>: </a:t>
            </a:r>
            <a:r>
              <a:rPr lang="ar-IQ" dirty="0" smtClean="0">
                <a:solidFill>
                  <a:srgbClr val="002060"/>
                </a:solidFill>
              </a:rPr>
              <a:t>هي </a:t>
            </a:r>
            <a:r>
              <a:rPr lang="ar-IQ" dirty="0" smtClean="0">
                <a:solidFill>
                  <a:srgbClr val="002060"/>
                </a:solidFill>
              </a:rPr>
              <a:t>عبارة عن سلوك دوري في السلسلة الزمنية حيث يتم اكمال الدورة خلال سنة تقويمية ثم تعاد.</a:t>
            </a:r>
          </a:p>
          <a:p>
            <a:r>
              <a:rPr lang="ar-IQ" dirty="0" smtClean="0"/>
              <a:t>تحدث هذه التغيرات بسبب عوامل منها:</a:t>
            </a:r>
          </a:p>
          <a:p>
            <a:pPr algn="just"/>
            <a:r>
              <a:rPr lang="ar-IQ" dirty="0" smtClean="0">
                <a:solidFill>
                  <a:srgbClr val="002060"/>
                </a:solidFill>
              </a:rPr>
              <a:t>1- عوامل مناخية .</a:t>
            </a:r>
          </a:p>
          <a:p>
            <a:pPr algn="just"/>
            <a:r>
              <a:rPr lang="ar-IQ" dirty="0" smtClean="0">
                <a:solidFill>
                  <a:srgbClr val="002060"/>
                </a:solidFill>
              </a:rPr>
              <a:t>2- الظروف والعادات الاقتصادية .</a:t>
            </a:r>
          </a:p>
          <a:p>
            <a:pPr algn="just"/>
            <a:r>
              <a:rPr lang="ar-IQ" dirty="0" smtClean="0"/>
              <a:t>من الامثلة على التغيرات الموسمية :</a:t>
            </a:r>
          </a:p>
          <a:p>
            <a:pPr algn="just"/>
            <a:r>
              <a:rPr lang="ar-IQ" dirty="0" smtClean="0"/>
              <a:t>1- سلسلة درجات الحرارة الشهرية تعتبر تغيرات موسمية طبيعية لانها تقيس بصورة مباشرة التغيرات في المناخ.</a:t>
            </a:r>
          </a:p>
          <a:p>
            <a:pPr algn="just"/>
            <a:r>
              <a:rPr lang="ar-IQ" dirty="0" smtClean="0"/>
              <a:t>2- سلسلة المبيعات الشهرية للقرطاسية عند بدء العام الدراسي حيث يزداد الطلب على المواد المكتبية والدراسية بأنواعها مابين الشهر الثامن والتاسع ثم بعد ذلك يعود للانخفاض الى المستوى الاعتيادي ويعاد الى الارتفاع في نفس الفترة للعام القادم ، وتكون بيانات السلاسل الزمنية أما شهرية أو ربع سنوية والتي تستخدم لاختبار التغيرات الموسمية.</a:t>
            </a:r>
          </a:p>
        </p:txBody>
      </p:sp>
      <p:sp>
        <p:nvSpPr>
          <p:cNvPr id="2" name="Title 1"/>
          <p:cNvSpPr>
            <a:spLocks noGrp="1"/>
          </p:cNvSpPr>
          <p:nvPr>
            <p:ph type="title"/>
          </p:nvPr>
        </p:nvSpPr>
        <p:spPr>
          <a:xfrm>
            <a:off x="2143108" y="274638"/>
            <a:ext cx="4857784" cy="1143000"/>
          </a:xfrm>
        </p:spPr>
        <p:txBody>
          <a:bodyPr/>
          <a:lstStyle/>
          <a:p>
            <a:pPr algn="ctr"/>
            <a:r>
              <a:rPr lang="ar-IQ" dirty="0" smtClean="0">
                <a:solidFill>
                  <a:srgbClr val="C00000"/>
                </a:solidFill>
              </a:rPr>
              <a:t>التغيرات الموسمية</a:t>
            </a:r>
            <a:endParaRPr lang="ar-IQ" dirty="0">
              <a:solidFill>
                <a:srgbClr val="C00000"/>
              </a:solidFill>
            </a:endParaRPr>
          </a:p>
        </p:txBody>
      </p:sp>
    </p:spTree>
  </p:cSld>
  <p:clrMapOvr>
    <a:masterClrMapping/>
  </p:clrMapOvr>
  <p:transition spd="slow">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ar-IQ" b="1" u="sng" dirty="0" smtClean="0"/>
              <a:t>التغيرات الدورية</a:t>
            </a:r>
            <a:r>
              <a:rPr lang="ar-IQ" dirty="0" smtClean="0"/>
              <a:t> </a:t>
            </a:r>
            <a:r>
              <a:rPr lang="ar-IQ" dirty="0" smtClean="0"/>
              <a:t>:</a:t>
            </a:r>
            <a:r>
              <a:rPr lang="ar-IQ" dirty="0" smtClean="0">
                <a:solidFill>
                  <a:srgbClr val="002060"/>
                </a:solidFill>
              </a:rPr>
              <a:t> في قطاع الاعمال توجد دورة أعمال بصورة طبيعية وأن الهدف من دراستها هو تمكين المدراء من تصحيح وتعديل القرارات التي تخص أعمالهم بنا يلائم كل مرحلة من مراحل دورة الاعمال . </a:t>
            </a:r>
          </a:p>
          <a:p>
            <a:pPr algn="just"/>
            <a:r>
              <a:rPr lang="ar-IQ" dirty="0" smtClean="0">
                <a:solidFill>
                  <a:srgbClr val="C00000"/>
                </a:solidFill>
              </a:rPr>
              <a:t>مراحل دورة الاعمال هي ستة مراحل:</a:t>
            </a:r>
          </a:p>
          <a:p>
            <a:pPr algn="just"/>
            <a:r>
              <a:rPr lang="ar-IQ" dirty="0" smtClean="0"/>
              <a:t>1- مرحلة النمو </a:t>
            </a:r>
            <a:r>
              <a:rPr lang="en-US" dirty="0" smtClean="0">
                <a:solidFill>
                  <a:srgbClr val="C00000"/>
                </a:solidFill>
              </a:rPr>
              <a:t>Growth</a:t>
            </a:r>
            <a:r>
              <a:rPr lang="ar-IQ" dirty="0" smtClean="0"/>
              <a:t>.</a:t>
            </a:r>
          </a:p>
          <a:p>
            <a:pPr algn="just"/>
            <a:r>
              <a:rPr lang="ar-IQ" dirty="0" smtClean="0"/>
              <a:t>2- مرحلة الازدهار </a:t>
            </a:r>
            <a:r>
              <a:rPr lang="en-US" dirty="0" smtClean="0">
                <a:solidFill>
                  <a:srgbClr val="C00000"/>
                </a:solidFill>
              </a:rPr>
              <a:t>Prosperity</a:t>
            </a:r>
            <a:r>
              <a:rPr lang="ar-IQ" dirty="0" smtClean="0"/>
              <a:t>.</a:t>
            </a:r>
          </a:p>
          <a:p>
            <a:pPr algn="just"/>
            <a:r>
              <a:rPr lang="ar-IQ" dirty="0" smtClean="0"/>
              <a:t>3- مرحلة التحذير </a:t>
            </a:r>
            <a:r>
              <a:rPr lang="en-US" dirty="0" smtClean="0">
                <a:solidFill>
                  <a:srgbClr val="C00000"/>
                </a:solidFill>
              </a:rPr>
              <a:t>Warning</a:t>
            </a:r>
            <a:r>
              <a:rPr lang="ar-IQ" dirty="0" smtClean="0"/>
              <a:t>.</a:t>
            </a:r>
          </a:p>
          <a:p>
            <a:pPr algn="just"/>
            <a:r>
              <a:rPr lang="ar-IQ" dirty="0" smtClean="0"/>
              <a:t>4- مرحلة الركود </a:t>
            </a:r>
            <a:r>
              <a:rPr lang="en-US" dirty="0" smtClean="0">
                <a:solidFill>
                  <a:srgbClr val="C00000"/>
                </a:solidFill>
              </a:rPr>
              <a:t>Recession</a:t>
            </a:r>
            <a:r>
              <a:rPr lang="ar-IQ" dirty="0" smtClean="0"/>
              <a:t>.</a:t>
            </a:r>
          </a:p>
          <a:p>
            <a:pPr algn="just"/>
            <a:r>
              <a:rPr lang="ar-IQ" dirty="0" smtClean="0"/>
              <a:t>5- مرحلة الكساد </a:t>
            </a:r>
            <a:r>
              <a:rPr lang="en-US" dirty="0" smtClean="0">
                <a:solidFill>
                  <a:srgbClr val="C00000"/>
                </a:solidFill>
              </a:rPr>
              <a:t>Depression</a:t>
            </a:r>
            <a:r>
              <a:rPr lang="ar-IQ" dirty="0" smtClean="0"/>
              <a:t>.</a:t>
            </a:r>
          </a:p>
          <a:p>
            <a:pPr algn="just"/>
            <a:r>
              <a:rPr lang="ar-IQ" dirty="0" smtClean="0"/>
              <a:t>6- مرحلة الانتعاش </a:t>
            </a:r>
            <a:r>
              <a:rPr lang="en-US" dirty="0" smtClean="0">
                <a:solidFill>
                  <a:srgbClr val="C00000"/>
                </a:solidFill>
              </a:rPr>
              <a:t>Recovery</a:t>
            </a:r>
            <a:r>
              <a:rPr lang="ar-IQ" dirty="0" smtClean="0"/>
              <a:t>.</a:t>
            </a:r>
            <a:endParaRPr lang="ar-IQ" dirty="0"/>
          </a:p>
        </p:txBody>
      </p:sp>
      <p:sp>
        <p:nvSpPr>
          <p:cNvPr id="2" name="Title 1"/>
          <p:cNvSpPr>
            <a:spLocks noGrp="1"/>
          </p:cNvSpPr>
          <p:nvPr>
            <p:ph type="title"/>
          </p:nvPr>
        </p:nvSpPr>
        <p:spPr>
          <a:xfrm>
            <a:off x="2928926" y="274638"/>
            <a:ext cx="4500594" cy="1143000"/>
          </a:xfrm>
        </p:spPr>
        <p:txBody>
          <a:bodyPr/>
          <a:lstStyle/>
          <a:p>
            <a:pPr algn="ctr"/>
            <a:r>
              <a:rPr lang="ar-IQ" dirty="0" smtClean="0">
                <a:solidFill>
                  <a:srgbClr val="C00000"/>
                </a:solidFill>
              </a:rPr>
              <a:t>التغيرات الدورية</a:t>
            </a:r>
            <a:endParaRPr lang="ar-IQ" dirty="0">
              <a:solidFill>
                <a:srgbClr val="C0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None/>
            </a:pPr>
            <a:r>
              <a:rPr lang="ar-IQ" b="1" u="sng" dirty="0" smtClean="0"/>
              <a:t>التغيرات العرضية :</a:t>
            </a:r>
            <a:r>
              <a:rPr lang="ar-IQ" dirty="0" smtClean="0">
                <a:solidFill>
                  <a:schemeClr val="tx2">
                    <a:lumMod val="20000"/>
                    <a:lumOff val="80000"/>
                  </a:schemeClr>
                </a:solidFill>
              </a:rPr>
              <a:t> </a:t>
            </a:r>
            <a:r>
              <a:rPr lang="ar-IQ" dirty="0" smtClean="0">
                <a:solidFill>
                  <a:srgbClr val="002060"/>
                </a:solidFill>
              </a:rPr>
              <a:t>وهي تغيرات عشوائية تحدث في السلسلة الزمنية ولاتتبع أنموذج أو شكل معين وتمثل بواقي السلسلة الزمنية بعد أن يتم تحديد الاتجاه العام والموسمية والدورية في البيانات وما تبقى من تأثيرات السلسلة هي التغيرات العرضية.</a:t>
            </a:r>
          </a:p>
          <a:p>
            <a:pPr algn="just">
              <a:buNone/>
            </a:pPr>
            <a:r>
              <a:rPr lang="ar-IQ" dirty="0" smtClean="0">
                <a:solidFill>
                  <a:srgbClr val="002060"/>
                </a:solidFill>
              </a:rPr>
              <a:t>وان سبب حدوثها هو نتيجة أحداث غير اعتيادية والتي لايمكن ا لتنبؤ بها مثل الهزة الارضية وحوادث الحروب وغيرها ويمكن أن تحدث نتيجة الاخطاء في الجانب التحليلي من السلسلة الزمنية.</a:t>
            </a:r>
            <a:endParaRPr lang="ar-IQ" dirty="0">
              <a:solidFill>
                <a:srgbClr val="002060"/>
              </a:solidFill>
            </a:endParaRPr>
          </a:p>
        </p:txBody>
      </p:sp>
      <p:sp>
        <p:nvSpPr>
          <p:cNvPr id="2" name="Title 1"/>
          <p:cNvSpPr>
            <a:spLocks noGrp="1"/>
          </p:cNvSpPr>
          <p:nvPr>
            <p:ph type="title"/>
          </p:nvPr>
        </p:nvSpPr>
        <p:spPr>
          <a:xfrm>
            <a:off x="1888984" y="290920"/>
            <a:ext cx="5258306" cy="1174711"/>
          </a:xfrm>
        </p:spPr>
        <p:txBody>
          <a:bodyPr/>
          <a:lstStyle/>
          <a:p>
            <a:pPr algn="ctr"/>
            <a:r>
              <a:rPr lang="ar-IQ" dirty="0" smtClean="0">
                <a:solidFill>
                  <a:srgbClr val="C00000"/>
                </a:solidFill>
              </a:rPr>
              <a:t>التغيرات العرضية</a:t>
            </a:r>
            <a:endParaRPr lang="ar-IQ" dirty="0">
              <a:solidFill>
                <a:srgbClr val="C00000"/>
              </a:solidFill>
            </a:endParaRPr>
          </a:p>
        </p:txBody>
      </p:sp>
    </p:spTree>
  </p:cSld>
  <p:clrMapOvr>
    <a:masterClrMapping/>
  </p:clrMapOvr>
  <p:transition spd="slow">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5019506"/>
          </a:xfrm>
        </p:spPr>
        <p:txBody>
          <a:bodyPr/>
          <a:lstStyle/>
          <a:p>
            <a:r>
              <a:rPr lang="ar-IQ" dirty="0" smtClean="0"/>
              <a:t>توصف مركبات السلاسل الزمنية على شكل نماذج :</a:t>
            </a:r>
          </a:p>
          <a:p>
            <a:r>
              <a:rPr lang="en-US" dirty="0" smtClean="0">
                <a:latin typeface="Aharoni" pitchFamily="2" charset="-79"/>
                <a:cs typeface="Aharoni" pitchFamily="2" charset="-79"/>
              </a:rPr>
              <a:t>1</a:t>
            </a:r>
            <a:r>
              <a:rPr lang="ar-IQ" dirty="0" smtClean="0"/>
              <a:t>- أنموذج </a:t>
            </a:r>
            <a:r>
              <a:rPr lang="ar-IQ" dirty="0" smtClean="0"/>
              <a:t>حاصل </a:t>
            </a:r>
            <a:r>
              <a:rPr lang="ar-IQ" dirty="0" smtClean="0"/>
              <a:t>الجمع : </a:t>
            </a:r>
            <a:r>
              <a:rPr lang="ar-IQ" dirty="0" smtClean="0"/>
              <a:t>وهو حاصل جمع مكونات السلسلة الزمنية وصيغته </a:t>
            </a:r>
            <a:r>
              <a:rPr lang="ar-IQ" smtClean="0"/>
              <a:t>وفق </a:t>
            </a:r>
            <a:r>
              <a:rPr lang="ar-IQ" smtClean="0"/>
              <a:t>الاتي :</a:t>
            </a:r>
            <a:endParaRPr lang="ar-IQ" dirty="0" smtClean="0"/>
          </a:p>
          <a:p>
            <a:endParaRPr lang="ar-IQ" dirty="0"/>
          </a:p>
        </p:txBody>
      </p:sp>
      <p:sp>
        <p:nvSpPr>
          <p:cNvPr id="2" name="Title 1"/>
          <p:cNvSpPr>
            <a:spLocks noGrp="1"/>
          </p:cNvSpPr>
          <p:nvPr>
            <p:ph type="title"/>
          </p:nvPr>
        </p:nvSpPr>
        <p:spPr>
          <a:xfrm>
            <a:off x="1571604" y="500042"/>
            <a:ext cx="5381048" cy="982506"/>
          </a:xfrm>
        </p:spPr>
        <p:txBody>
          <a:bodyPr>
            <a:normAutofit/>
          </a:bodyPr>
          <a:lstStyle/>
          <a:p>
            <a:pPr algn="ctr"/>
            <a:r>
              <a:rPr lang="ar-IQ" dirty="0" smtClean="0">
                <a:solidFill>
                  <a:srgbClr val="FF0000"/>
                </a:solidFill>
              </a:rPr>
              <a:t>نماذج السلاسل الزمنية </a:t>
            </a:r>
            <a:endParaRPr lang="ar-IQ" dirty="0">
              <a:solidFill>
                <a:srgbClr val="FF0000"/>
              </a:solidFill>
            </a:endParaRPr>
          </a:p>
        </p:txBody>
      </p:sp>
      <p:graphicFrame>
        <p:nvGraphicFramePr>
          <p:cNvPr id="4" name="Object 3"/>
          <p:cNvGraphicFramePr>
            <a:graphicFrameLocks noChangeAspect="1"/>
          </p:cNvGraphicFramePr>
          <p:nvPr/>
        </p:nvGraphicFramePr>
        <p:xfrm>
          <a:off x="1925638" y="2936438"/>
          <a:ext cx="6218262" cy="3564395"/>
        </p:xfrm>
        <a:graphic>
          <a:graphicData uri="http://schemas.openxmlformats.org/presentationml/2006/ole">
            <p:oleObj spid="_x0000_s1026" name="Document" r:id="rId3" imgW="5275567" imgH="4144076" progId="Word.Document.12">
              <p:embed/>
            </p:oleObj>
          </a:graphicData>
        </a:graphic>
      </p:graphicFrame>
    </p:spTree>
  </p:cSld>
  <p:clrMapOvr>
    <a:masterClrMapping/>
  </p:clrMapOvr>
  <p:transition spd="slow">
    <p:cut thruBlk="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129</TotalTime>
  <Words>408</Words>
  <Application>Microsoft Office PowerPoint</Application>
  <PresentationFormat>On-screen Show (4:3)</PresentationFormat>
  <Paragraphs>41</Paragraphs>
  <Slides>7</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Concourse</vt:lpstr>
      <vt:lpstr>Document</vt:lpstr>
      <vt:lpstr>السلاسل الزمنية - الفصل الاول</vt:lpstr>
      <vt:lpstr>مكونات السلسلة الزمنية</vt:lpstr>
      <vt:lpstr>الاتجاه العام</vt:lpstr>
      <vt:lpstr>التغيرات الموسمية</vt:lpstr>
      <vt:lpstr>التغيرات الدورية</vt:lpstr>
      <vt:lpstr>التغيرات العرضية</vt:lpstr>
      <vt:lpstr>نماذج السلاسل الزمنية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السلاسل الزمنية الفصل الاول</dc:title>
  <dc:creator>DELL</dc:creator>
  <cp:lastModifiedBy>DELL</cp:lastModifiedBy>
  <cp:revision>26</cp:revision>
  <dcterms:created xsi:type="dcterms:W3CDTF">2020-03-10T08:06:03Z</dcterms:created>
  <dcterms:modified xsi:type="dcterms:W3CDTF">2020-03-11T19:25:32Z</dcterms:modified>
</cp:coreProperties>
</file>